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900" autoAdjust="0"/>
  </p:normalViewPr>
  <p:slideViewPr>
    <p:cSldViewPr showGuides="1">
      <p:cViewPr>
        <p:scale>
          <a:sx n="66" d="100"/>
          <a:sy n="66" d="100"/>
        </p:scale>
        <p:origin x="-1934" y="-278"/>
      </p:cViewPr>
      <p:guideLst>
        <p:guide orient="horz" pos="2160"/>
        <p:guide pos="2880"/>
      </p:guideLst>
    </p:cSldViewPr>
  </p:slideViewPr>
  <p:notesTextViewPr>
    <p:cViewPr>
      <p:scale>
        <a:sx n="150" d="100"/>
        <a:sy n="15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04FFB0-3F1C-4525-8FEE-6D85C5017D22}" type="datetimeFigureOut">
              <a:rPr lang="zh-CN" altLang="en-US" smtClean="0"/>
              <a:pPr/>
              <a:t>2016/7/19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3845B-6E92-4934-954E-A2BFC516A239}" type="slidenum">
              <a:rPr lang="zh-CN" altLang="en-US" smtClean="0"/>
              <a:pPr/>
              <a:t>‹#›</a:t>
            </a:fld>
            <a:endParaRPr lang="zh-CN" altLang="en-US"/>
          </a:p>
        </p:txBody>
      </p:sp>
    </p:spTree>
    <p:extLst>
      <p:ext uri="{BB962C8B-B14F-4D97-AF65-F5344CB8AC3E}">
        <p14:creationId xmlns:p14="http://schemas.microsoft.com/office/powerpoint/2010/main" xmlns="" val="2702312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D03845B-6E92-4934-954E-A2BFC516A239}" type="slidenum">
              <a:rPr lang="zh-CN" altLang="en-US" smtClean="0"/>
              <a:pPr/>
              <a:t>1</a:t>
            </a:fld>
            <a:endParaRPr lang="zh-CN" altLang="en-US"/>
          </a:p>
        </p:txBody>
      </p:sp>
    </p:spTree>
    <p:extLst>
      <p:ext uri="{BB962C8B-B14F-4D97-AF65-F5344CB8AC3E}">
        <p14:creationId xmlns:p14="http://schemas.microsoft.com/office/powerpoint/2010/main" xmlns="" val="210648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18256"/>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412776"/>
            <a:ext cx="8229600" cy="4713387"/>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A9AD2E74-4D43-4975-BB0C-BB736F9953B9}" type="datetime1">
              <a:rPr lang="zh-CN" altLang="en-US" smtClean="0"/>
              <a:pPr/>
              <a:t>2016/7/19</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r>
              <a:rPr lang="zh-CN" altLang="en-US" smtClean="0"/>
              <a:t>上海交通大学物理系</a:t>
            </a:r>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7D7C4A2C-5346-4B22-80B5-7FDBFFFA867D}" type="datetime1">
              <a:rPr lang="zh-CN" altLang="en-US" smtClean="0"/>
              <a:pPr/>
              <a:t>2016/7/19</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r>
              <a:rPr lang="zh-CN" altLang="en-US" smtClean="0"/>
              <a:t>上海交通大学物理系</a:t>
            </a:r>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8256"/>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412776"/>
            <a:ext cx="8229600" cy="4713387"/>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E901286C-9664-47EA-A1EE-0E593CEB0A17}" type="datetime1">
              <a:rPr lang="zh-CN" altLang="en-US" smtClean="0"/>
              <a:pPr/>
              <a:t>2016/7/19</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r>
              <a:rPr lang="zh-CN" altLang="en-US" dirty="0" smtClean="0"/>
              <a:t>上海交通大学物理系</a:t>
            </a:r>
            <a:endParaRPr lang="zh-CN" altLang="en-US" dirty="0"/>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FA0C9A32-A013-426D-8536-A8A74D7F62A1}" type="datetime1">
              <a:rPr lang="zh-CN" altLang="en-US" smtClean="0"/>
              <a:pPr/>
              <a:t>2016/7/19</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r>
              <a:rPr lang="zh-CN" altLang="en-US" smtClean="0"/>
              <a:t>上海交通大学物理系</a:t>
            </a:r>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8256"/>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732B7098-EA87-47B3-AC32-A658BA52D7D5}" type="datetime1">
              <a:rPr lang="zh-CN" altLang="en-US" smtClean="0"/>
              <a:pPr/>
              <a:t>2016/7/19</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r>
              <a:rPr lang="zh-CN" altLang="en-US" smtClean="0"/>
              <a:t>上海交通大学物理系</a:t>
            </a:r>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18256"/>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6356350"/>
            <a:ext cx="2133600" cy="365125"/>
          </a:xfrm>
          <a:prstGeom prst="rect">
            <a:avLst/>
          </a:prstGeom>
        </p:spPr>
        <p:txBody>
          <a:bodyPr/>
          <a:lstStyle/>
          <a:p>
            <a:fld id="{97014F2B-C9EB-4C15-A895-EBB88E0E7B63}" type="datetime1">
              <a:rPr lang="zh-CN" altLang="en-US" smtClean="0"/>
              <a:pPr/>
              <a:t>2016/7/19</a:t>
            </a:fld>
            <a:endParaRPr lang="zh-CN" altLang="en-US"/>
          </a:p>
        </p:txBody>
      </p:sp>
      <p:sp>
        <p:nvSpPr>
          <p:cNvPr id="8" name="页脚占位符 7"/>
          <p:cNvSpPr>
            <a:spLocks noGrp="1"/>
          </p:cNvSpPr>
          <p:nvPr>
            <p:ph type="ftr" sz="quarter" idx="11"/>
          </p:nvPr>
        </p:nvSpPr>
        <p:spPr>
          <a:xfrm>
            <a:off x="3124200" y="6356350"/>
            <a:ext cx="2895600" cy="365125"/>
          </a:xfrm>
          <a:prstGeom prst="rect">
            <a:avLst/>
          </a:prstGeom>
        </p:spPr>
        <p:txBody>
          <a:bodyPr/>
          <a:lstStyle/>
          <a:p>
            <a:r>
              <a:rPr lang="zh-CN" altLang="en-US" smtClean="0"/>
              <a:t>上海交通大学物理系</a:t>
            </a:r>
            <a:endParaRPr lang="zh-CN" altLang="en-US"/>
          </a:p>
        </p:txBody>
      </p:sp>
      <p:sp>
        <p:nvSpPr>
          <p:cNvPr id="9" name="灯片编号占位符 8"/>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8256"/>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0"/>
            <a:ext cx="2133600" cy="365125"/>
          </a:xfrm>
          <a:prstGeom prst="rect">
            <a:avLst/>
          </a:prstGeom>
        </p:spPr>
        <p:txBody>
          <a:bodyPr/>
          <a:lstStyle/>
          <a:p>
            <a:fld id="{426EB003-1EEA-445A-9635-C04C9992E772}" type="datetime1">
              <a:rPr lang="zh-CN" altLang="en-US" smtClean="0"/>
              <a:pPr/>
              <a:t>2016/7/19</a:t>
            </a:fld>
            <a:endParaRPr lang="zh-CN" altLang="en-US"/>
          </a:p>
        </p:txBody>
      </p:sp>
      <p:sp>
        <p:nvSpPr>
          <p:cNvPr id="4" name="页脚占位符 3"/>
          <p:cNvSpPr>
            <a:spLocks noGrp="1"/>
          </p:cNvSpPr>
          <p:nvPr>
            <p:ph type="ftr" sz="quarter" idx="11"/>
          </p:nvPr>
        </p:nvSpPr>
        <p:spPr>
          <a:xfrm>
            <a:off x="3124200" y="6356350"/>
            <a:ext cx="2895600" cy="365125"/>
          </a:xfrm>
          <a:prstGeom prst="rect">
            <a:avLst/>
          </a:prstGeom>
        </p:spPr>
        <p:txBody>
          <a:bodyPr/>
          <a:lstStyle/>
          <a:p>
            <a:r>
              <a:rPr lang="zh-CN" altLang="en-US" smtClean="0"/>
              <a:t>上海交通大学物理系</a:t>
            </a:r>
            <a:endParaRPr lang="zh-CN" altLang="en-US"/>
          </a:p>
        </p:txBody>
      </p:sp>
      <p:sp>
        <p:nvSpPr>
          <p:cNvPr id="5" name="灯片编号占位符 4"/>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a:prstGeom prst="rect">
            <a:avLst/>
          </a:prstGeom>
        </p:spPr>
        <p:txBody>
          <a:bodyPr/>
          <a:lstStyle/>
          <a:p>
            <a:fld id="{DD035A71-1A6B-4527-90E5-E5E81EC69C1D}" type="datetime1">
              <a:rPr lang="zh-CN" altLang="en-US" smtClean="0"/>
              <a:pPr/>
              <a:t>2016/7/19</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p>
            <a:r>
              <a:rPr lang="zh-CN" altLang="en-US" smtClean="0"/>
              <a:t>上海交通大学物理系</a:t>
            </a:r>
            <a:endParaRPr lang="zh-CN" altLang="en-US"/>
          </a:p>
        </p:txBody>
      </p:sp>
      <p:sp>
        <p:nvSpPr>
          <p:cNvPr id="4" name="灯片编号占位符 3"/>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BB5C023A-11EA-4E0B-9802-F3B5A6A27888}" type="datetime1">
              <a:rPr lang="zh-CN" altLang="en-US" smtClean="0"/>
              <a:pPr/>
              <a:t>2016/7/19</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r>
              <a:rPr lang="zh-CN" altLang="en-US" smtClean="0"/>
              <a:t>上海交通大学物理系</a:t>
            </a:r>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D94B658B-09B5-4C40-9FC0-EA3ADE5548D1}" type="datetime1">
              <a:rPr lang="zh-CN" altLang="en-US" smtClean="0"/>
              <a:pPr/>
              <a:t>2016/7/19</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r>
              <a:rPr lang="zh-CN" altLang="en-US" smtClean="0"/>
              <a:t>上海交通大学物理系</a:t>
            </a:r>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297F7BD4-96AE-4FE8-9F24-90033611132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m-03\Desktop\物理与天文系-PPT模板 拷贝.jpg"/>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000" kern="1200">
          <a:solidFill>
            <a:schemeClr val="tx1"/>
          </a:solidFill>
          <a:latin typeface="楷体" pitchFamily="49" charset="-122"/>
          <a:ea typeface="楷体" pitchFamily="49" charset="-122"/>
          <a:cs typeface="+mj-cs"/>
        </a:defRPr>
      </a:lvl1pPr>
    </p:titleStyle>
    <p:bodyStyle>
      <a:lvl1pPr marL="342900" indent="-342900" algn="l" defTabSz="914400" rtl="0" eaLnBrk="1" latinLnBrk="0" hangingPunct="1">
        <a:spcBef>
          <a:spcPct val="20000"/>
        </a:spcBef>
        <a:buFontTx/>
        <a:buBlip>
          <a:blip r:embed="rId14"/>
        </a:buBlip>
        <a:defRPr sz="3200" kern="1200">
          <a:solidFill>
            <a:schemeClr val="tx1"/>
          </a:solidFill>
          <a:latin typeface="楷体" pitchFamily="49" charset="-122"/>
          <a:ea typeface="楷体" pitchFamily="49" charset="-122"/>
          <a:cs typeface="+mn-cs"/>
        </a:defRPr>
      </a:lvl1pPr>
      <a:lvl2pPr marL="742950" indent="-285750" algn="l" defTabSz="914400" rtl="0" eaLnBrk="1" latinLnBrk="0" hangingPunct="1">
        <a:spcBef>
          <a:spcPct val="20000"/>
        </a:spcBef>
        <a:buFontTx/>
        <a:buBlip>
          <a:blip r:embed="rId15"/>
        </a:buBlip>
        <a:defRPr sz="2800" kern="1200">
          <a:solidFill>
            <a:schemeClr val="tx1"/>
          </a:solidFill>
          <a:latin typeface="楷体" pitchFamily="49" charset="-122"/>
          <a:ea typeface="楷体" pitchFamily="49"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楷体" pitchFamily="49" charset="-122"/>
          <a:ea typeface="楷体" pitchFamily="49"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楷体" pitchFamily="49" charset="-122"/>
          <a:ea typeface="楷体" pitchFamily="49"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楷体" pitchFamily="49" charset="-122"/>
          <a:ea typeface="楷体"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4294967295"/>
          </p:nvPr>
        </p:nvSpPr>
        <p:spPr>
          <a:xfrm>
            <a:off x="1403648" y="4365104"/>
            <a:ext cx="6400800" cy="1398830"/>
          </a:xfrm>
          <a:prstGeom prst="rect">
            <a:avLst/>
          </a:prstGeom>
        </p:spPr>
        <p:txBody>
          <a:bodyPr>
            <a:noAutofit/>
          </a:bodyPr>
          <a:lstStyle/>
          <a:p>
            <a:pPr algn="ctr">
              <a:spcBef>
                <a:spcPts val="1200"/>
              </a:spcBef>
              <a:buNone/>
            </a:pPr>
            <a:r>
              <a:rPr lang="zh-CN" altLang="en-US" sz="2000" dirty="0" smtClean="0"/>
              <a:t>王锦辉，贺莉蓉，杨文明，周红，王宇兴</a:t>
            </a:r>
            <a:endParaRPr lang="en-US" altLang="zh-CN" sz="2000" dirty="0" smtClean="0"/>
          </a:p>
          <a:p>
            <a:pPr algn="ctr">
              <a:spcBef>
                <a:spcPts val="1200"/>
              </a:spcBef>
              <a:buNone/>
            </a:pPr>
            <a:endParaRPr lang="en-US" altLang="zh-CN" sz="2000" dirty="0" smtClean="0"/>
          </a:p>
          <a:p>
            <a:pPr algn="ctr">
              <a:spcBef>
                <a:spcPts val="1200"/>
              </a:spcBef>
              <a:buNone/>
            </a:pPr>
            <a:r>
              <a:rPr lang="zh-CN" altLang="en-US" sz="2000" b="1" dirty="0" smtClean="0"/>
              <a:t>上海交通大学物理实验中心</a:t>
            </a:r>
          </a:p>
          <a:p>
            <a:pPr>
              <a:spcBef>
                <a:spcPts val="1200"/>
              </a:spcBef>
            </a:pPr>
            <a:endParaRPr lang="en-US" altLang="zh-CN" sz="2000" b="1" dirty="0" smtClean="0">
              <a:solidFill>
                <a:schemeClr val="tx2">
                  <a:lumMod val="75000"/>
                </a:schemeClr>
              </a:solidFill>
              <a:latin typeface="华文楷体" pitchFamily="2" charset="-122"/>
              <a:ea typeface="华文楷体" pitchFamily="2" charset="-122"/>
            </a:endParaRPr>
          </a:p>
        </p:txBody>
      </p:sp>
      <p:sp>
        <p:nvSpPr>
          <p:cNvPr id="4" name="标题 3"/>
          <p:cNvSpPr>
            <a:spLocks noGrp="1"/>
          </p:cNvSpPr>
          <p:nvPr>
            <p:ph type="ctrTitle" idx="4294967295"/>
          </p:nvPr>
        </p:nvSpPr>
        <p:spPr>
          <a:xfrm>
            <a:off x="685800" y="2130425"/>
            <a:ext cx="7772400" cy="1470025"/>
          </a:xfrm>
          <a:prstGeom prst="rect">
            <a:avLst/>
          </a:prstGeom>
        </p:spPr>
        <p:txBody>
          <a:bodyPr/>
          <a:lstStyle/>
          <a:p>
            <a:r>
              <a:rPr lang="zh-CN" altLang="en-US" b="1" dirty="0" smtClean="0"/>
              <a:t>利用恒力矩转动法对刚体转动惯量正交轴定理的实验验证</a:t>
            </a:r>
            <a:r>
              <a:rPr lang="zh-CN" altLang="en-US" dirty="0" smtClean="0"/>
              <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4348" y="1571612"/>
            <a:ext cx="7858180" cy="923330"/>
          </a:xfrm>
          <a:prstGeom prst="rect">
            <a:avLst/>
          </a:prstGeom>
        </p:spPr>
        <p:txBody>
          <a:bodyPr wrap="square">
            <a:spAutoFit/>
          </a:bodyPr>
          <a:lstStyle/>
          <a:p>
            <a:pPr lvl="0"/>
            <a:r>
              <a:rPr lang="en-US" altLang="zh-CN" dirty="0" smtClean="0"/>
              <a:t>2</a:t>
            </a:r>
            <a:r>
              <a:rPr lang="zh-CN" altLang="en-US" dirty="0" smtClean="0"/>
              <a:t>、定位销对实验结果的影响</a:t>
            </a:r>
          </a:p>
          <a:p>
            <a:r>
              <a:rPr lang="zh-CN" altLang="en-US" dirty="0" smtClean="0"/>
              <a:t>考虑在图</a:t>
            </a:r>
            <a:r>
              <a:rPr lang="en-US" dirty="0" smtClean="0"/>
              <a:t>1c</a:t>
            </a:r>
            <a:r>
              <a:rPr lang="zh-CN" altLang="en-US" dirty="0" smtClean="0"/>
              <a:t>情况下定位销的影响。此时定位销转动惯量为</a:t>
            </a:r>
            <a:r>
              <a:rPr lang="en-US" dirty="0" smtClean="0"/>
              <a:t>6.25</a:t>
            </a:r>
            <a:r>
              <a:rPr lang="en-US" altLang="zh-CN" dirty="0" smtClean="0"/>
              <a:t>×</a:t>
            </a:r>
            <a:r>
              <a:rPr lang="en-US" dirty="0" smtClean="0"/>
              <a:t>10</a:t>
            </a:r>
            <a:r>
              <a:rPr lang="en-US" baseline="30000" dirty="0" smtClean="0"/>
              <a:t>-9</a:t>
            </a:r>
            <a:r>
              <a:rPr lang="en-US" dirty="0" smtClean="0"/>
              <a:t>kgm</a:t>
            </a:r>
            <a:r>
              <a:rPr lang="en-US" baseline="30000" dirty="0" smtClean="0"/>
              <a:t>2</a:t>
            </a:r>
            <a:r>
              <a:rPr lang="en-US" dirty="0" smtClean="0"/>
              <a:t>,</a:t>
            </a:r>
            <a:r>
              <a:rPr lang="zh-CN" altLang="en-US" dirty="0" smtClean="0"/>
              <a:t>显然对薄板沿</a:t>
            </a:r>
            <a:r>
              <a:rPr lang="en-US" dirty="0" smtClean="0"/>
              <a:t>Z</a:t>
            </a:r>
            <a:r>
              <a:rPr lang="zh-CN" altLang="en-US" dirty="0" smtClean="0"/>
              <a:t>轴转动时转动惯量可以忽略不计。</a:t>
            </a:r>
            <a:endParaRPr lang="zh-CN" altLang="en-US" dirty="0"/>
          </a:p>
        </p:txBody>
      </p:sp>
      <p:sp>
        <p:nvSpPr>
          <p:cNvPr id="3" name="矩形 2"/>
          <p:cNvSpPr/>
          <p:nvPr/>
        </p:nvSpPr>
        <p:spPr>
          <a:xfrm>
            <a:off x="571472" y="3286124"/>
            <a:ext cx="7929618" cy="1754326"/>
          </a:xfrm>
          <a:prstGeom prst="rect">
            <a:avLst/>
          </a:prstGeom>
        </p:spPr>
        <p:txBody>
          <a:bodyPr wrap="square">
            <a:spAutoFit/>
          </a:bodyPr>
          <a:lstStyle/>
          <a:p>
            <a:pPr lvl="0"/>
            <a:r>
              <a:rPr lang="en-US" altLang="zh-CN" dirty="0" smtClean="0"/>
              <a:t>3</a:t>
            </a:r>
            <a:r>
              <a:rPr lang="zh-CN" altLang="en-US" dirty="0" smtClean="0"/>
              <a:t>、空气阻尼对实验结果的影响</a:t>
            </a:r>
          </a:p>
          <a:p>
            <a:r>
              <a:rPr lang="zh-CN" altLang="en-US" dirty="0" smtClean="0"/>
              <a:t>在速度较慢的情况下，空气阻力与转速一次方成正比。相比转盘所受到的摩擦力矩，空气阻力引起的误差对结果有较小影响。利用扭摆法测量薄板样品的转动惯量时，发现空气阻力引起的误差不超过</a:t>
            </a:r>
            <a:r>
              <a:rPr lang="en-US" dirty="0" smtClean="0"/>
              <a:t>2%</a:t>
            </a:r>
            <a:r>
              <a:rPr lang="zh-CN" altLang="en-US" dirty="0" smtClean="0"/>
              <a:t>。对于薄板沿</a:t>
            </a:r>
            <a:r>
              <a:rPr lang="en-US" dirty="0" smtClean="0"/>
              <a:t>y</a:t>
            </a:r>
            <a:r>
              <a:rPr lang="zh-CN" altLang="en-US" dirty="0" smtClean="0"/>
              <a:t>轴转动，转动惯量实验值与理论值相差仅为</a:t>
            </a:r>
            <a:r>
              <a:rPr lang="en-US" dirty="0" smtClean="0"/>
              <a:t>0.9%</a:t>
            </a:r>
            <a:r>
              <a:rPr lang="zh-CN" altLang="en-US" dirty="0" smtClean="0"/>
              <a:t>，这也意味着空气阻尼引起的阻力矩相对摩擦力矩小得多。</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71472" y="1428736"/>
            <a:ext cx="3302507" cy="369332"/>
          </a:xfrm>
          <a:prstGeom prst="rect">
            <a:avLst/>
          </a:prstGeom>
        </p:spPr>
        <p:txBody>
          <a:bodyPr wrap="none">
            <a:spAutoFit/>
          </a:bodyPr>
          <a:lstStyle/>
          <a:p>
            <a:pPr lvl="0"/>
            <a:r>
              <a:rPr lang="en-US" altLang="zh-CN" dirty="0" smtClean="0"/>
              <a:t>4</a:t>
            </a:r>
            <a:r>
              <a:rPr lang="zh-CN" altLang="en-US" dirty="0" smtClean="0"/>
              <a:t>、薄板厚度对测量结果的影响</a:t>
            </a:r>
            <a:endParaRPr lang="zh-CN" altLang="en-US" dirty="0"/>
          </a:p>
        </p:txBody>
      </p:sp>
      <p:sp>
        <p:nvSpPr>
          <p:cNvPr id="8" name="矩形 7"/>
          <p:cNvSpPr/>
          <p:nvPr/>
        </p:nvSpPr>
        <p:spPr>
          <a:xfrm>
            <a:off x="928662" y="1928802"/>
            <a:ext cx="7786742" cy="369332"/>
          </a:xfrm>
          <a:prstGeom prst="rect">
            <a:avLst/>
          </a:prstGeom>
        </p:spPr>
        <p:txBody>
          <a:bodyPr wrap="square">
            <a:spAutoFit/>
          </a:bodyPr>
          <a:lstStyle/>
          <a:p>
            <a:r>
              <a:rPr lang="zh-CN" altLang="en-US" dirty="0" smtClean="0"/>
              <a:t>可用广义的转动惯量正交轴定理来考虑样品厚度的影响</a:t>
            </a:r>
            <a:r>
              <a:rPr lang="en-US" baseline="30000" dirty="0" smtClean="0"/>
              <a:t>[6]</a:t>
            </a:r>
            <a:r>
              <a:rPr lang="zh-CN" altLang="en-US" dirty="0" smtClean="0"/>
              <a:t>。此时定理为</a:t>
            </a:r>
            <a:endParaRPr lang="zh-CN" altLang="en-US" dirty="0"/>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4582" name="Object 6"/>
          <p:cNvGraphicFramePr>
            <a:graphicFrameLocks noChangeAspect="1"/>
          </p:cNvGraphicFramePr>
          <p:nvPr/>
        </p:nvGraphicFramePr>
        <p:xfrm>
          <a:off x="2857487" y="2428869"/>
          <a:ext cx="2286017" cy="739594"/>
        </p:xfrm>
        <a:graphic>
          <a:graphicData uri="http://schemas.openxmlformats.org/presentationml/2006/ole">
            <p:oleObj spid="_x0000_s24582" name="公式" r:id="rId3" imgW="1308100" imgH="419100" progId="Equation.3">
              <p:embed/>
            </p:oleObj>
          </a:graphicData>
        </a:graphic>
      </p:graphicFrame>
      <p:sp>
        <p:nvSpPr>
          <p:cNvPr id="11" name="矩形 10"/>
          <p:cNvSpPr/>
          <p:nvPr/>
        </p:nvSpPr>
        <p:spPr>
          <a:xfrm>
            <a:off x="642910" y="3214686"/>
            <a:ext cx="3304110" cy="369332"/>
          </a:xfrm>
          <a:prstGeom prst="rect">
            <a:avLst/>
          </a:prstGeom>
        </p:spPr>
        <p:txBody>
          <a:bodyPr wrap="none">
            <a:spAutoFit/>
          </a:bodyPr>
          <a:lstStyle/>
          <a:p>
            <a:r>
              <a:rPr lang="zh-CN" altLang="en-US" dirty="0" smtClean="0"/>
              <a:t>这里</a:t>
            </a:r>
            <a:r>
              <a:rPr lang="en-US" i="1" dirty="0" smtClean="0"/>
              <a:t>d</a:t>
            </a:r>
            <a:r>
              <a:rPr lang="zh-CN" altLang="en-US" dirty="0" smtClean="0"/>
              <a:t>为薄板的厚度。可计算出</a:t>
            </a:r>
            <a:endParaRPr lang="zh-CN" altLang="en-US" dirty="0"/>
          </a:p>
        </p:txBody>
      </p:sp>
      <p:sp>
        <p:nvSpPr>
          <p:cNvPr id="2458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4584" name="Object 8"/>
          <p:cNvGraphicFramePr>
            <a:graphicFrameLocks noChangeAspect="1"/>
          </p:cNvGraphicFramePr>
          <p:nvPr/>
        </p:nvGraphicFramePr>
        <p:xfrm>
          <a:off x="1142976" y="3643314"/>
          <a:ext cx="571504" cy="679626"/>
        </p:xfrm>
        <a:graphic>
          <a:graphicData uri="http://schemas.openxmlformats.org/presentationml/2006/ole">
            <p:oleObj spid="_x0000_s24584" name="公式" r:id="rId4" imgW="355446" imgH="418918" progId="Equation.3">
              <p:embed/>
            </p:oleObj>
          </a:graphicData>
        </a:graphic>
      </p:graphicFrame>
      <p:sp>
        <p:nvSpPr>
          <p:cNvPr id="14" name="矩形 13"/>
          <p:cNvSpPr/>
          <p:nvPr/>
        </p:nvSpPr>
        <p:spPr>
          <a:xfrm>
            <a:off x="1643042" y="3929066"/>
            <a:ext cx="6929486" cy="369332"/>
          </a:xfrm>
          <a:prstGeom prst="rect">
            <a:avLst/>
          </a:prstGeom>
        </p:spPr>
        <p:txBody>
          <a:bodyPr wrap="square">
            <a:spAutoFit/>
          </a:bodyPr>
          <a:lstStyle/>
          <a:p>
            <a:r>
              <a:rPr lang="zh-CN" altLang="en-US" dirty="0" smtClean="0"/>
              <a:t>等于</a:t>
            </a:r>
            <a:r>
              <a:rPr lang="en-US" dirty="0" smtClean="0"/>
              <a:t>3.47</a:t>
            </a:r>
            <a:r>
              <a:rPr lang="en-US" altLang="zh-CN" dirty="0" smtClean="0"/>
              <a:t>×</a:t>
            </a:r>
            <a:r>
              <a:rPr lang="en-US" dirty="0" smtClean="0"/>
              <a:t>10</a:t>
            </a:r>
            <a:r>
              <a:rPr lang="en-US" baseline="30000" dirty="0" smtClean="0"/>
              <a:t>-6</a:t>
            </a:r>
            <a:r>
              <a:rPr lang="en-US" dirty="0" smtClean="0"/>
              <a:t>kgm</a:t>
            </a:r>
            <a:r>
              <a:rPr lang="en-US" baseline="30000" dirty="0" smtClean="0"/>
              <a:t>2</a:t>
            </a:r>
            <a:r>
              <a:rPr lang="zh-CN" altLang="en-US" dirty="0" smtClean="0"/>
              <a:t>，此值远小于薄板沿任一个方向的转动惯量。</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71472" y="2928934"/>
            <a:ext cx="771530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19088" algn="ctr" defTabSz="914400" rtl="0" eaLnBrk="1" fontAlgn="base" latinLnBrk="0" hangingPunct="1">
              <a:lnSpc>
                <a:spcPct val="100000"/>
              </a:lnSpc>
              <a:spcBef>
                <a:spcPct val="0"/>
              </a:spcBef>
              <a:spcAft>
                <a:spcPct val="0"/>
              </a:spcAft>
              <a:buClrTx/>
              <a:buSzTx/>
              <a:buFontTx/>
              <a:buChar char="•"/>
              <a:tabLst/>
            </a:pPr>
            <a:r>
              <a:rPr kumimoji="0" lang="zh-CN" sz="3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总结</a:t>
            </a:r>
            <a:endParaRPr kumimoji="0" lang="en-US" altLang="zh-CN" sz="3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endParaRPr>
          </a:p>
          <a:p>
            <a:pPr marL="0" marR="0" lvl="0" indent="319088" algn="ctr" defTabSz="914400" rtl="0" eaLnBrk="1" fontAlgn="base" latinLnBrk="0" hangingPunct="1">
              <a:lnSpc>
                <a:spcPct val="100000"/>
              </a:lnSpc>
              <a:spcBef>
                <a:spcPct val="0"/>
              </a:spcBef>
              <a:spcAft>
                <a:spcPct val="0"/>
              </a:spcAft>
              <a:buClrTx/>
              <a:buSzTx/>
              <a:buFontTx/>
              <a:buChar char="•"/>
              <a:tabLst/>
            </a:pPr>
            <a:endParaRPr kumimoji="0" lang="zh-CN" sz="3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19088" algn="l" defTabSz="914400" rtl="0" eaLnBrk="0" fontAlgn="base" latinLnBrk="0" hangingPunct="0">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利用恒力矩转动法测量矩形薄板样品不同方向的转动惯量，实验结果很好地验证了转动惯量正交轴定理。此外还分析了固定螺丝，定位销，薄板厚度，空气阻尼等因素对实验结果的影响</a:t>
            </a:r>
            <a:r>
              <a:rPr kumimoji="0" lang="zh-CN" altLang="en-US" sz="16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，结果表明这些因素对结果影响很小</a:t>
            </a:r>
            <a:r>
              <a:rPr kumimoji="0" lang="zh-CN" sz="16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a:t>
            </a:r>
            <a:endParaRPr kumimoji="0" lang="zh-CN"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a:xfrm>
            <a:off x="1000100" y="3071810"/>
            <a:ext cx="7358114" cy="1500198"/>
          </a:xfrm>
        </p:spPr>
        <p:txBody>
          <a:bodyPr/>
          <a:lstStyle/>
          <a:p>
            <a:r>
              <a:rPr lang="zh-CN" altLang="en-US" sz="4000" i="1" dirty="0" smtClean="0"/>
              <a:t>谢谢各位专家，各位老师！</a:t>
            </a:r>
            <a:endParaRPr lang="zh-CN" altLang="en-US" sz="40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14414" y="1428736"/>
            <a:ext cx="6643734" cy="4247317"/>
          </a:xfrm>
          <a:prstGeom prst="rect">
            <a:avLst/>
          </a:prstGeom>
        </p:spPr>
        <p:txBody>
          <a:bodyPr wrap="square">
            <a:spAutoFit/>
          </a:bodyPr>
          <a:lstStyle/>
          <a:p>
            <a:endParaRPr lang="en-US" altLang="zh-CN" dirty="0" smtClean="0"/>
          </a:p>
          <a:p>
            <a:endParaRPr lang="en-US" altLang="zh-CN" dirty="0" smtClean="0"/>
          </a:p>
          <a:p>
            <a:endParaRPr lang="en-US" altLang="zh-CN" dirty="0" smtClean="0"/>
          </a:p>
          <a:p>
            <a:pPr>
              <a:lnSpc>
                <a:spcPct val="150000"/>
              </a:lnSpc>
            </a:pPr>
            <a:r>
              <a:rPr lang="zh-CN" altLang="en-US" dirty="0" smtClean="0"/>
              <a:t>        目前国内高校绝大多数转动惯量实验内容基本是测量一些刚体（如圆盘，圆环）的转动惯量及验证平行轴定理。对正交轴定理的实验验证很少见报导。正交轴定理亦称为垂直轴定理，其主要内容为一个</a:t>
            </a:r>
            <a:r>
              <a:rPr lang="zh-CN" altLang="en-US" dirty="0" smtClean="0">
                <a:latin typeface="+mn-ea"/>
              </a:rPr>
              <a:t>平面</a:t>
            </a:r>
            <a:r>
              <a:rPr lang="zh-CN" altLang="en-US" dirty="0" smtClean="0"/>
              <a:t>刚体薄板对于垂直它的平面的轴的转动惯量，等于绕平面内与垂直轴相交的任意两正交轴的转动惯量之和。测定</a:t>
            </a:r>
            <a:r>
              <a:rPr lang="en-US" altLang="en-US" dirty="0" smtClean="0"/>
              <a:t>刚</a:t>
            </a:r>
            <a:r>
              <a:rPr lang="zh-CN" altLang="en-US" dirty="0" smtClean="0"/>
              <a:t>体转动惯量的方法很多，常用的有三线摆、扭摆、复摆等。本实验采用恒力矩转动法测定自行加工的薄板状刚体不同方向的转动惯量，很好地验证了正交轴定理。</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14414" y="1428736"/>
            <a:ext cx="6643734" cy="460382"/>
          </a:xfrm>
          <a:prstGeom prst="rect">
            <a:avLst/>
          </a:prstGeom>
        </p:spPr>
        <p:txBody>
          <a:bodyPr wrap="square">
            <a:spAutoFit/>
          </a:bodyPr>
          <a:lstStyle/>
          <a:p>
            <a:pPr>
              <a:lnSpc>
                <a:spcPct val="150000"/>
              </a:lnSpc>
            </a:pPr>
            <a:r>
              <a:rPr lang="zh-CN" altLang="en-US" dirty="0" smtClean="0"/>
              <a:t>实验仪器：</a:t>
            </a:r>
            <a:endParaRPr lang="zh-CN" altLang="en-US" dirty="0"/>
          </a:p>
        </p:txBody>
      </p:sp>
      <p:pic>
        <p:nvPicPr>
          <p:cNvPr id="3" name="图片 2"/>
          <p:cNvPicPr/>
          <p:nvPr/>
        </p:nvPicPr>
        <p:blipFill>
          <a:blip r:embed="rId2">
            <a:lum contrast="18000"/>
          </a:blip>
          <a:srcRect/>
          <a:stretch>
            <a:fillRect/>
          </a:stretch>
        </p:blipFill>
        <p:spPr bwMode="auto">
          <a:xfrm>
            <a:off x="2071670" y="1928802"/>
            <a:ext cx="5097145" cy="3344545"/>
          </a:xfrm>
          <a:prstGeom prst="rect">
            <a:avLst/>
          </a:prstGeom>
          <a:noFill/>
          <a:ln w="9525">
            <a:noFill/>
            <a:miter lim="800000"/>
            <a:headEnd/>
            <a:tailEnd/>
          </a:ln>
        </p:spPr>
      </p:pic>
      <p:sp>
        <p:nvSpPr>
          <p:cNvPr id="4" name="矩形 3"/>
          <p:cNvSpPr/>
          <p:nvPr/>
        </p:nvSpPr>
        <p:spPr>
          <a:xfrm>
            <a:off x="2428860" y="5500702"/>
            <a:ext cx="4482317" cy="369332"/>
          </a:xfrm>
          <a:prstGeom prst="rect">
            <a:avLst/>
          </a:prstGeom>
        </p:spPr>
        <p:txBody>
          <a:bodyPr wrap="none">
            <a:spAutoFit/>
          </a:bodyPr>
          <a:lstStyle/>
          <a:p>
            <a:r>
              <a:rPr lang="zh-CN" altLang="en-US" dirty="0" smtClean="0"/>
              <a:t>转动惯量实验仪（世纪中科    型号</a:t>
            </a:r>
            <a:r>
              <a:rPr lang="en-US" dirty="0" smtClean="0"/>
              <a:t>ZKY-ZS</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00034" y="1428736"/>
            <a:ext cx="3877985" cy="369332"/>
          </a:xfrm>
          <a:prstGeom prst="rect">
            <a:avLst/>
          </a:prstGeom>
        </p:spPr>
        <p:txBody>
          <a:bodyPr wrap="none">
            <a:spAutoFit/>
          </a:bodyPr>
          <a:lstStyle/>
          <a:p>
            <a:r>
              <a:rPr lang="zh-CN" altLang="en-US" dirty="0" smtClean="0"/>
              <a:t>恒力矩转动法测定转动惯量的原理：</a:t>
            </a:r>
            <a:endParaRPr lang="zh-CN" altLang="en-US" dirty="0"/>
          </a:p>
        </p:txBody>
      </p:sp>
      <p:sp>
        <p:nvSpPr>
          <p:cNvPr id="1039" name="Rectangle 15"/>
          <p:cNvSpPr>
            <a:spLocks noChangeArrowheads="1"/>
          </p:cNvSpPr>
          <p:nvPr/>
        </p:nvSpPr>
        <p:spPr bwMode="auto">
          <a:xfrm>
            <a:off x="285720" y="2000240"/>
            <a:ext cx="7943200"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chemeClr val="tx1"/>
                </a:solidFill>
                <a:effectLst/>
                <a:latin typeface="+mn-ea"/>
                <a:cs typeface="Times New Roman" pitchFamily="18" charset="0"/>
              </a:rPr>
              <a:t>未加砝码时，在摩擦阻力矩</a:t>
            </a:r>
            <a:r>
              <a:rPr kumimoji="0" lang="en-US" altLang="zh-CN" sz="1600" b="0" i="1" u="none" strike="noStrike" cap="none" normalizeH="0" baseline="0" dirty="0" err="1" smtClean="0">
                <a:ln>
                  <a:noFill/>
                </a:ln>
                <a:solidFill>
                  <a:schemeClr val="tx1"/>
                </a:solidFill>
                <a:effectLst/>
                <a:latin typeface="+mn-ea"/>
                <a:cs typeface="Times New Roman" pitchFamily="18" charset="0"/>
              </a:rPr>
              <a:t>M</a:t>
            </a:r>
            <a:r>
              <a:rPr kumimoji="0" lang="en-US" altLang="zh-CN" sz="1600" b="0" i="1" u="none" strike="noStrike" cap="none" normalizeH="0" baseline="-30000" dirty="0" err="1" smtClean="0">
                <a:ln>
                  <a:noFill/>
                </a:ln>
                <a:solidFill>
                  <a:schemeClr val="tx1"/>
                </a:solidFill>
                <a:effectLst/>
                <a:latin typeface="+mn-ea"/>
                <a:cs typeface="Times New Roman" pitchFamily="18" charset="0"/>
              </a:rPr>
              <a:t>μ</a:t>
            </a:r>
            <a:r>
              <a:rPr kumimoji="0" lang="zh-CN" altLang="en-US" sz="1600" b="0" i="0" u="none" strike="noStrike" cap="none" normalizeH="0" baseline="0" dirty="0" smtClean="0">
                <a:ln>
                  <a:noFill/>
                </a:ln>
                <a:solidFill>
                  <a:schemeClr val="tx1"/>
                </a:solidFill>
                <a:effectLst/>
                <a:latin typeface="+mn-ea"/>
                <a:cs typeface="Times New Roman" pitchFamily="18" charset="0"/>
              </a:rPr>
              <a:t>的作用下，转盘将以角加速度</a:t>
            </a:r>
            <a:r>
              <a:rPr kumimoji="0" lang="en-US" altLang="zh-CN" sz="1600" b="0" i="1" u="none" strike="noStrike" cap="none" normalizeH="0" baseline="0" dirty="0" smtClean="0">
                <a:ln>
                  <a:noFill/>
                </a:ln>
                <a:solidFill>
                  <a:schemeClr val="tx1"/>
                </a:solidFill>
                <a:effectLst/>
                <a:latin typeface="+mn-ea"/>
                <a:cs typeface="Times New Roman" pitchFamily="18" charset="0"/>
              </a:rPr>
              <a:t>β</a:t>
            </a:r>
            <a:r>
              <a:rPr kumimoji="0" lang="en-US" altLang="zh-CN" sz="1600" b="0" i="0" u="none" strike="noStrike" cap="none" normalizeH="0" baseline="-30000" dirty="0" smtClean="0">
                <a:ln>
                  <a:noFill/>
                </a:ln>
                <a:solidFill>
                  <a:schemeClr val="tx1"/>
                </a:solidFill>
                <a:effectLst/>
                <a:latin typeface="+mn-ea"/>
                <a:cs typeface="Times New Roman" pitchFamily="18" charset="0"/>
              </a:rPr>
              <a:t>1</a:t>
            </a:r>
            <a:r>
              <a:rPr kumimoji="0" lang="zh-CN" altLang="en-US" sz="1600" b="0" i="0" u="none" strike="noStrike" cap="none" normalizeH="0" baseline="0" dirty="0" smtClean="0">
                <a:ln>
                  <a:noFill/>
                </a:ln>
                <a:solidFill>
                  <a:schemeClr val="tx1"/>
                </a:solidFill>
                <a:effectLst/>
                <a:latin typeface="+mn-ea"/>
                <a:cs typeface="Times New Roman" pitchFamily="18" charset="0"/>
              </a:rPr>
              <a:t>作匀减速运动，即：</a:t>
            </a:r>
            <a:endParaRPr kumimoji="0" lang="zh-CN" altLang="en-US" sz="1600" b="0" i="0" u="none" strike="noStrike" cap="none" normalizeH="0" baseline="0" dirty="0" smtClean="0">
              <a:ln>
                <a:noFill/>
              </a:ln>
              <a:solidFill>
                <a:schemeClr val="tx1"/>
              </a:solidFill>
              <a:effectLst/>
              <a:latin typeface="+mn-ea"/>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altLang="en-US" sz="1000" b="0" i="0" u="none" strike="noStrike" cap="none" normalizeH="0" baseline="0" dirty="0" smtClean="0">
                <a:ln>
                  <a:noFill/>
                </a:ln>
                <a:solidFill>
                  <a:schemeClr val="tx1"/>
                </a:solidFill>
                <a:effectLst/>
                <a:latin typeface="Times New Roman" pitchFamily="18" charset="0"/>
                <a:ea typeface="华文中宋" pitchFamily="2" charset="-122"/>
                <a:cs typeface="Times New Roman" pitchFamily="18" charset="0"/>
              </a:rPr>
              <a:t>				</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1038" name="Object 14"/>
          <p:cNvGraphicFramePr>
            <a:graphicFrameLocks noChangeAspect="1"/>
          </p:cNvGraphicFramePr>
          <p:nvPr/>
        </p:nvGraphicFramePr>
        <p:xfrm>
          <a:off x="3214678" y="2428868"/>
          <a:ext cx="1143008" cy="401597"/>
        </p:xfrm>
        <a:graphic>
          <a:graphicData uri="http://schemas.openxmlformats.org/presentationml/2006/ole">
            <p:oleObj spid="_x0000_s1038" name="公式" r:id="rId3" imgW="838200" imgH="241300" progId="Equation.3">
              <p:embed/>
            </p:oleObj>
          </a:graphicData>
        </a:graphic>
      </p:graphicFrame>
      <p:sp>
        <p:nvSpPr>
          <p:cNvPr id="1040" name="Rectangle 16"/>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chemeClr val="tx1"/>
                </a:solidFill>
                <a:effectLst/>
                <a:latin typeface="Times New Roman" pitchFamily="18" charset="0"/>
                <a:ea typeface="华文中宋" pitchFamily="2" charset="-122"/>
                <a:cs typeface="Times New Roman" pitchFamily="18" charset="0"/>
              </a:rPr>
              <a:t>           </a:t>
            </a:r>
            <a:endParaRPr kumimoji="0" lang="en-US"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9" name="矩形 18"/>
          <p:cNvSpPr/>
          <p:nvPr/>
        </p:nvSpPr>
        <p:spPr>
          <a:xfrm>
            <a:off x="500034" y="2857496"/>
            <a:ext cx="7858180" cy="584775"/>
          </a:xfrm>
          <a:prstGeom prst="rect">
            <a:avLst/>
          </a:prstGeom>
        </p:spPr>
        <p:txBody>
          <a:bodyPr wrap="square">
            <a:spAutoFit/>
          </a:bodyPr>
          <a:lstStyle/>
          <a:p>
            <a:r>
              <a:rPr lang="zh-CN" altLang="en-US" sz="1600" dirty="0" smtClean="0"/>
              <a:t>将质量为</a:t>
            </a:r>
            <a:r>
              <a:rPr lang="en-US" sz="1600" i="1" dirty="0" smtClean="0"/>
              <a:t>m</a:t>
            </a:r>
            <a:r>
              <a:rPr lang="zh-CN" altLang="en-US" sz="1600" dirty="0" smtClean="0"/>
              <a:t>的砝码用细线绕在半径为</a:t>
            </a:r>
            <a:r>
              <a:rPr lang="en-US" sz="1600" i="1" dirty="0" smtClean="0"/>
              <a:t>R</a:t>
            </a:r>
            <a:r>
              <a:rPr lang="zh-CN" altLang="en-US" sz="1600" dirty="0" smtClean="0"/>
              <a:t>的转盘塔轮上，并让砝码下落，转盘在恒外力作用下将作匀加速运动．</a:t>
            </a:r>
            <a:endParaRPr lang="zh-CN" altLang="en-US" sz="1600" dirty="0"/>
          </a:p>
        </p:txBody>
      </p:sp>
      <p:sp>
        <p:nvSpPr>
          <p:cNvPr id="1042"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41" name="Object 17"/>
          <p:cNvGraphicFramePr>
            <a:graphicFrameLocks noChangeAspect="1"/>
          </p:cNvGraphicFramePr>
          <p:nvPr/>
        </p:nvGraphicFramePr>
        <p:xfrm>
          <a:off x="2285984" y="3500438"/>
          <a:ext cx="2934453" cy="428628"/>
        </p:xfrm>
        <a:graphic>
          <a:graphicData uri="http://schemas.openxmlformats.org/presentationml/2006/ole">
            <p:oleObj spid="_x0000_s1041" name="公式" r:id="rId4" imgW="1701800" imgH="241300" progId="Equation.3">
              <p:embed/>
            </p:oleObj>
          </a:graphicData>
        </a:graphic>
      </p:graphicFrame>
      <p:sp>
        <p:nvSpPr>
          <p:cNvPr id="22" name="矩形 21"/>
          <p:cNvSpPr/>
          <p:nvPr/>
        </p:nvSpPr>
        <p:spPr>
          <a:xfrm>
            <a:off x="642910" y="4000504"/>
            <a:ext cx="3004349" cy="369332"/>
          </a:xfrm>
          <a:prstGeom prst="rect">
            <a:avLst/>
          </a:prstGeom>
        </p:spPr>
        <p:txBody>
          <a:bodyPr wrap="none">
            <a:spAutoFit/>
          </a:bodyPr>
          <a:lstStyle/>
          <a:p>
            <a:r>
              <a:rPr lang="zh-CN" altLang="en-US" dirty="0" smtClean="0"/>
              <a:t>两式联立消去</a:t>
            </a:r>
            <a:r>
              <a:rPr lang="en-US" i="1" dirty="0" err="1" smtClean="0"/>
              <a:t>M</a:t>
            </a:r>
            <a:r>
              <a:rPr lang="en-US" i="1" baseline="-25000" dirty="0" err="1" smtClean="0"/>
              <a:t>μ</a:t>
            </a:r>
            <a:r>
              <a:rPr lang="zh-CN" altLang="en-US" dirty="0" smtClean="0"/>
              <a:t>后，可得：</a:t>
            </a:r>
            <a:endParaRPr lang="zh-CN" altLang="en-US" dirty="0"/>
          </a:p>
        </p:txBody>
      </p:sp>
      <p:sp>
        <p:nvSpPr>
          <p:cNvPr id="104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43" name="Object 19"/>
          <p:cNvGraphicFramePr>
            <a:graphicFrameLocks noChangeAspect="1"/>
          </p:cNvGraphicFramePr>
          <p:nvPr/>
        </p:nvGraphicFramePr>
        <p:xfrm>
          <a:off x="2500298" y="4500570"/>
          <a:ext cx="2089941" cy="785818"/>
        </p:xfrm>
        <a:graphic>
          <a:graphicData uri="http://schemas.openxmlformats.org/presentationml/2006/ole">
            <p:oleObj spid="_x0000_s1043" name="公式" r:id="rId5" imgW="1193800" imgH="444500" progId="Equation.3">
              <p:embed/>
            </p:oleObj>
          </a:graphicData>
        </a:graphic>
      </p:graphicFrame>
      <p:sp>
        <p:nvSpPr>
          <p:cNvPr id="25" name="矩形 24"/>
          <p:cNvSpPr/>
          <p:nvPr/>
        </p:nvSpPr>
        <p:spPr>
          <a:xfrm>
            <a:off x="642910" y="5286388"/>
            <a:ext cx="4491935" cy="369332"/>
          </a:xfrm>
          <a:prstGeom prst="rect">
            <a:avLst/>
          </a:prstGeom>
        </p:spPr>
        <p:txBody>
          <a:bodyPr wrap="none">
            <a:spAutoFit/>
          </a:bodyPr>
          <a:lstStyle/>
          <a:p>
            <a:r>
              <a:rPr lang="zh-CN" altLang="en-US" dirty="0" smtClean="0"/>
              <a:t>转盘上加上被测物体后系统的转动惯量为</a:t>
            </a:r>
            <a:r>
              <a:rPr lang="en-US" i="1" dirty="0" smtClean="0"/>
              <a:t>J</a:t>
            </a:r>
            <a:r>
              <a:rPr lang="en-US" baseline="-25000" dirty="0" smtClean="0"/>
              <a:t>2</a:t>
            </a:r>
            <a:endParaRPr lang="zh-CN" altLang="en-US" dirty="0"/>
          </a:p>
        </p:txBody>
      </p:sp>
      <p:sp>
        <p:nvSpPr>
          <p:cNvPr id="1046" name="Rectangle 22"/>
          <p:cNvSpPr>
            <a:spLocks noChangeArrowheads="1"/>
          </p:cNvSpPr>
          <p:nvPr/>
        </p:nvSpPr>
        <p:spPr bwMode="auto">
          <a:xfrm>
            <a:off x="357158" y="5786454"/>
            <a:ext cx="5549917"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chemeClr val="tx1"/>
                </a:solidFill>
                <a:effectLst/>
                <a:latin typeface="+mn-ea"/>
                <a:cs typeface="Times New Roman" pitchFamily="18" charset="0"/>
              </a:rPr>
              <a:t>由转动惯量的迭加原理可知，被测</a:t>
            </a:r>
            <a:r>
              <a:rPr kumimoji="0" lang="zh-CN" altLang="en-US" sz="1600" b="0" i="0" u="none" strike="noStrike" cap="none" normalizeH="0" baseline="0" dirty="0" smtClean="0">
                <a:ln>
                  <a:noFill/>
                </a:ln>
                <a:solidFill>
                  <a:schemeClr val="tx1"/>
                </a:solidFill>
                <a:effectLst/>
                <a:latin typeface="+mn-ea"/>
                <a:cs typeface="Times New Roman" pitchFamily="18" charset="0"/>
              </a:rPr>
              <a:t>物体</a:t>
            </a:r>
            <a:r>
              <a:rPr kumimoji="0" lang="zh-CN" sz="1600" b="0" i="0" u="none" strike="noStrike" cap="none" normalizeH="0" baseline="0" dirty="0" smtClean="0">
                <a:ln>
                  <a:noFill/>
                </a:ln>
                <a:solidFill>
                  <a:schemeClr val="tx1"/>
                </a:solidFill>
                <a:effectLst/>
                <a:latin typeface="+mn-ea"/>
                <a:cs typeface="Times New Roman" pitchFamily="18" charset="0"/>
              </a:rPr>
              <a:t>的转动惯量</a:t>
            </a:r>
            <a:r>
              <a:rPr kumimoji="0" lang="en-US" altLang="zh-CN" sz="1600" b="0" i="1" u="none" strike="noStrike" cap="none" normalizeH="0" baseline="0" dirty="0" smtClean="0">
                <a:ln>
                  <a:noFill/>
                </a:ln>
                <a:solidFill>
                  <a:schemeClr val="tx1"/>
                </a:solidFill>
                <a:effectLst/>
                <a:latin typeface="+mn-ea"/>
                <a:cs typeface="Times New Roman" pitchFamily="18" charset="0"/>
              </a:rPr>
              <a:t>J</a:t>
            </a:r>
            <a:r>
              <a:rPr kumimoji="0" lang="en-US" altLang="zh-CN" sz="1600" b="0" i="0" u="none" strike="noStrike" cap="none" normalizeH="0" baseline="-30000" dirty="0" smtClean="0">
                <a:ln>
                  <a:noFill/>
                </a:ln>
                <a:solidFill>
                  <a:schemeClr val="tx1"/>
                </a:solidFill>
                <a:effectLst/>
                <a:latin typeface="+mn-ea"/>
                <a:cs typeface="Times New Roman" pitchFamily="18" charset="0"/>
              </a:rPr>
              <a:t>3</a:t>
            </a:r>
            <a:r>
              <a:rPr kumimoji="0" lang="zh-CN" altLang="en-US" sz="1600" b="0" i="0" u="none" strike="noStrike" cap="none" normalizeH="0" baseline="0" dirty="0" smtClean="0">
                <a:ln>
                  <a:noFill/>
                </a:ln>
                <a:solidFill>
                  <a:schemeClr val="tx1"/>
                </a:solidFill>
                <a:effectLst/>
                <a:latin typeface="+mn-ea"/>
                <a:cs typeface="Times New Roman" pitchFamily="18" charset="0"/>
              </a:rPr>
              <a:t>为：</a:t>
            </a:r>
            <a:endParaRPr kumimoji="0" lang="zh-CN" altLang="en-US" sz="1600" b="0" i="0" u="none" strike="noStrike" cap="none" normalizeH="0" baseline="0" dirty="0" smtClean="0">
              <a:ln>
                <a:noFill/>
              </a:ln>
              <a:solidFill>
                <a:schemeClr val="tx1"/>
              </a:solidFill>
              <a:effectLst/>
              <a:latin typeface="+mn-ea"/>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1045" name="Object 21"/>
          <p:cNvGraphicFramePr>
            <a:graphicFrameLocks noChangeAspect="1"/>
          </p:cNvGraphicFramePr>
          <p:nvPr/>
        </p:nvGraphicFramePr>
        <p:xfrm>
          <a:off x="2643174" y="6143644"/>
          <a:ext cx="1428760" cy="413135"/>
        </p:xfrm>
        <a:graphic>
          <a:graphicData uri="http://schemas.openxmlformats.org/presentationml/2006/ole">
            <p:oleObj spid="_x0000_s1045" name="公式" r:id="rId6" imgW="787400" imgH="228600" progId="Equation.3">
              <p:embed/>
            </p:oleObj>
          </a:graphicData>
        </a:graphic>
      </p:graphicFrame>
      <p:pic>
        <p:nvPicPr>
          <p:cNvPr id="16" name="图片 15"/>
          <p:cNvPicPr/>
          <p:nvPr/>
        </p:nvPicPr>
        <p:blipFill>
          <a:blip r:embed="rId7">
            <a:lum contrast="18000"/>
          </a:blip>
          <a:srcRect/>
          <a:stretch>
            <a:fillRect/>
          </a:stretch>
        </p:blipFill>
        <p:spPr bwMode="auto">
          <a:xfrm>
            <a:off x="5214941" y="3500438"/>
            <a:ext cx="3592801" cy="2357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0034" y="1428736"/>
            <a:ext cx="3416320" cy="369332"/>
          </a:xfrm>
          <a:prstGeom prst="rect">
            <a:avLst/>
          </a:prstGeom>
        </p:spPr>
        <p:txBody>
          <a:bodyPr wrap="none">
            <a:spAutoFit/>
          </a:bodyPr>
          <a:lstStyle/>
          <a:p>
            <a:r>
              <a:rPr lang="zh-CN" altLang="en-US" dirty="0" smtClean="0"/>
              <a:t>验证正交轴定理所用薄板样品：</a:t>
            </a:r>
            <a:endParaRPr lang="zh-CN" altLang="en-US" dirty="0"/>
          </a:p>
        </p:txBody>
      </p:sp>
      <p:pic>
        <p:nvPicPr>
          <p:cNvPr id="4" name="图片 3" descr="薄板样品.jpg"/>
          <p:cNvPicPr>
            <a:picLocks noChangeAspect="1"/>
          </p:cNvPicPr>
          <p:nvPr/>
        </p:nvPicPr>
        <p:blipFill>
          <a:blip r:embed="rId2"/>
          <a:stretch>
            <a:fillRect/>
          </a:stretch>
        </p:blipFill>
        <p:spPr>
          <a:xfrm>
            <a:off x="2071670" y="2000240"/>
            <a:ext cx="4357718" cy="2477764"/>
          </a:xfrm>
          <a:prstGeom prst="rect">
            <a:avLst/>
          </a:prstGeom>
        </p:spPr>
      </p:pic>
      <p:sp>
        <p:nvSpPr>
          <p:cNvPr id="5" name="矩形 4"/>
          <p:cNvSpPr/>
          <p:nvPr/>
        </p:nvSpPr>
        <p:spPr>
          <a:xfrm>
            <a:off x="571472" y="4572008"/>
            <a:ext cx="8143932" cy="646331"/>
          </a:xfrm>
          <a:prstGeom prst="rect">
            <a:avLst/>
          </a:prstGeom>
        </p:spPr>
        <p:txBody>
          <a:bodyPr wrap="square">
            <a:spAutoFit/>
          </a:bodyPr>
          <a:lstStyle/>
          <a:p>
            <a:r>
              <a:rPr lang="zh-CN" altLang="en-US" dirty="0" smtClean="0"/>
              <a:t>不锈钢制作的矩形薄板，板长为</a:t>
            </a:r>
            <a:r>
              <a:rPr lang="en-US" dirty="0" smtClean="0"/>
              <a:t>214.96 mm, </a:t>
            </a:r>
            <a:r>
              <a:rPr lang="zh-CN" altLang="en-US" dirty="0" smtClean="0"/>
              <a:t>宽为</a:t>
            </a:r>
            <a:r>
              <a:rPr lang="en-US" dirty="0" smtClean="0"/>
              <a:t>99.96 mm, </a:t>
            </a:r>
            <a:r>
              <a:rPr lang="zh-CN" altLang="en-US" dirty="0" smtClean="0"/>
              <a:t>厚为</a:t>
            </a:r>
            <a:r>
              <a:rPr lang="en-US" dirty="0" smtClean="0"/>
              <a:t>5.00 mm</a:t>
            </a:r>
          </a:p>
          <a:p>
            <a:r>
              <a:rPr lang="zh-CN" altLang="en-US" dirty="0" smtClean="0"/>
              <a:t>侧面各有两个小孔，孔径</a:t>
            </a:r>
            <a:r>
              <a:rPr lang="en-US" altLang="zh-CN" dirty="0" smtClean="0"/>
              <a:t>3</a:t>
            </a:r>
            <a:r>
              <a:rPr lang="en-US" dirty="0" smtClean="0"/>
              <a:t> mm</a:t>
            </a:r>
            <a:r>
              <a:rPr lang="zh-CN" altLang="en-US" dirty="0" smtClean="0"/>
              <a:t>。薄板质量为</a:t>
            </a:r>
            <a:r>
              <a:rPr lang="en-US" dirty="0" smtClean="0"/>
              <a:t>832.0 g</a:t>
            </a:r>
            <a:endParaRPr lang="zh-CN" altLang="en-US" dirty="0"/>
          </a:p>
        </p:txBody>
      </p:sp>
      <p:sp>
        <p:nvSpPr>
          <p:cNvPr id="6" name="矩形 5"/>
          <p:cNvSpPr/>
          <p:nvPr/>
        </p:nvSpPr>
        <p:spPr>
          <a:xfrm>
            <a:off x="642910" y="6000768"/>
            <a:ext cx="6696064" cy="646331"/>
          </a:xfrm>
          <a:prstGeom prst="rect">
            <a:avLst/>
          </a:prstGeom>
        </p:spPr>
        <p:txBody>
          <a:bodyPr wrap="none">
            <a:spAutoFit/>
          </a:bodyPr>
          <a:lstStyle/>
          <a:p>
            <a:r>
              <a:rPr lang="zh-CN" altLang="en-US" dirty="0" smtClean="0"/>
              <a:t>螺丝：螺帽直径为</a:t>
            </a:r>
            <a:r>
              <a:rPr lang="en-US" dirty="0" smtClean="0"/>
              <a:t>10.00mm</a:t>
            </a:r>
            <a:r>
              <a:rPr lang="zh-CN" altLang="en-US" dirty="0" smtClean="0"/>
              <a:t>，螺杆直径为</a:t>
            </a:r>
            <a:r>
              <a:rPr lang="en-US" dirty="0" smtClean="0"/>
              <a:t>3.00mm</a:t>
            </a:r>
            <a:r>
              <a:rPr lang="zh-CN" altLang="en-US" dirty="0" smtClean="0"/>
              <a:t>，质量为</a:t>
            </a:r>
            <a:r>
              <a:rPr lang="en-US" dirty="0" smtClean="0"/>
              <a:t>3.5g </a:t>
            </a:r>
            <a:r>
              <a:rPr lang="zh-CN" altLang="en-US" dirty="0" smtClean="0"/>
              <a:t>。</a:t>
            </a:r>
            <a:endParaRPr lang="en-US" altLang="zh-CN" dirty="0" smtClean="0"/>
          </a:p>
          <a:p>
            <a:endParaRPr lang="zh-CN" altLang="en-US" dirty="0"/>
          </a:p>
        </p:txBody>
      </p:sp>
      <p:sp>
        <p:nvSpPr>
          <p:cNvPr id="7" name="矩形 6"/>
          <p:cNvSpPr/>
          <p:nvPr/>
        </p:nvSpPr>
        <p:spPr>
          <a:xfrm>
            <a:off x="714348" y="5500702"/>
            <a:ext cx="4560864" cy="369332"/>
          </a:xfrm>
          <a:prstGeom prst="rect">
            <a:avLst/>
          </a:prstGeom>
        </p:spPr>
        <p:txBody>
          <a:bodyPr wrap="none">
            <a:spAutoFit/>
          </a:bodyPr>
          <a:lstStyle/>
          <a:p>
            <a:r>
              <a:rPr lang="zh-CN" altLang="en-US" dirty="0" smtClean="0"/>
              <a:t>定位销：直径</a:t>
            </a:r>
            <a:r>
              <a:rPr lang="en-US" dirty="0" smtClean="0"/>
              <a:t>5mm</a:t>
            </a:r>
            <a:r>
              <a:rPr lang="zh-CN" altLang="en-US" dirty="0" smtClean="0"/>
              <a:t>，长</a:t>
            </a:r>
            <a:r>
              <a:rPr lang="en-US" dirty="0" smtClean="0"/>
              <a:t>12.00mm</a:t>
            </a:r>
            <a:r>
              <a:rPr lang="zh-CN" altLang="en-US" dirty="0" smtClean="0"/>
              <a:t>，质量为</a:t>
            </a:r>
            <a:r>
              <a:rPr lang="en-US" dirty="0" smtClean="0"/>
              <a:t>2g</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0034" y="1428736"/>
            <a:ext cx="1338828" cy="369332"/>
          </a:xfrm>
          <a:prstGeom prst="rect">
            <a:avLst/>
          </a:prstGeom>
        </p:spPr>
        <p:txBody>
          <a:bodyPr wrap="none">
            <a:spAutoFit/>
          </a:bodyPr>
          <a:lstStyle/>
          <a:p>
            <a:r>
              <a:rPr lang="zh-CN" altLang="en-US" dirty="0" smtClean="0"/>
              <a:t>实验过程：</a:t>
            </a:r>
            <a:endParaRPr lang="zh-CN" altLang="en-US" dirty="0"/>
          </a:p>
        </p:txBody>
      </p:sp>
      <p:pic>
        <p:nvPicPr>
          <p:cNvPr id="3" name="图片 2" descr="图1.jpg"/>
          <p:cNvPicPr/>
          <p:nvPr/>
        </p:nvPicPr>
        <p:blipFill>
          <a:blip r:embed="rId2" cstate="print"/>
          <a:stretch>
            <a:fillRect/>
          </a:stretch>
        </p:blipFill>
        <p:spPr>
          <a:xfrm>
            <a:off x="857224" y="2143116"/>
            <a:ext cx="2214578" cy="1857388"/>
          </a:xfrm>
          <a:prstGeom prst="rect">
            <a:avLst/>
          </a:prstGeom>
        </p:spPr>
      </p:pic>
      <p:pic>
        <p:nvPicPr>
          <p:cNvPr id="4" name="图片 3" descr="图2.jpg"/>
          <p:cNvPicPr/>
          <p:nvPr/>
        </p:nvPicPr>
        <p:blipFill>
          <a:blip r:embed="rId3" cstate="print"/>
          <a:stretch>
            <a:fillRect/>
          </a:stretch>
        </p:blipFill>
        <p:spPr>
          <a:xfrm>
            <a:off x="2714612" y="2500306"/>
            <a:ext cx="2214578" cy="1532865"/>
          </a:xfrm>
          <a:prstGeom prst="rect">
            <a:avLst/>
          </a:prstGeom>
        </p:spPr>
      </p:pic>
      <p:pic>
        <p:nvPicPr>
          <p:cNvPr id="5" name="图片 4" descr="图3.jpg"/>
          <p:cNvPicPr/>
          <p:nvPr/>
        </p:nvPicPr>
        <p:blipFill>
          <a:blip r:embed="rId4" cstate="print"/>
          <a:stretch>
            <a:fillRect/>
          </a:stretch>
        </p:blipFill>
        <p:spPr>
          <a:xfrm>
            <a:off x="5357818" y="2786058"/>
            <a:ext cx="1857388" cy="1240764"/>
          </a:xfrm>
          <a:prstGeom prst="rect">
            <a:avLst/>
          </a:prstGeom>
        </p:spPr>
      </p:pic>
      <p:sp>
        <p:nvSpPr>
          <p:cNvPr id="20481" name="Text Box 1"/>
          <p:cNvSpPr txBox="1">
            <a:spLocks noChangeArrowheads="1"/>
          </p:cNvSpPr>
          <p:nvPr/>
        </p:nvSpPr>
        <p:spPr bwMode="auto">
          <a:xfrm>
            <a:off x="1643042" y="4214818"/>
            <a:ext cx="457200" cy="276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p:txBody>
      </p:sp>
      <p:sp>
        <p:nvSpPr>
          <p:cNvPr id="20482" name="Text Box 2"/>
          <p:cNvSpPr txBox="1">
            <a:spLocks noChangeArrowheads="1"/>
          </p:cNvSpPr>
          <p:nvPr/>
        </p:nvSpPr>
        <p:spPr bwMode="auto">
          <a:xfrm>
            <a:off x="3786182" y="4224345"/>
            <a:ext cx="457200" cy="276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(b)</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p:txBody>
      </p:sp>
      <p:sp>
        <p:nvSpPr>
          <p:cNvPr id="8" name="矩形 7"/>
          <p:cNvSpPr/>
          <p:nvPr/>
        </p:nvSpPr>
        <p:spPr>
          <a:xfrm>
            <a:off x="6143636" y="4143380"/>
            <a:ext cx="423514" cy="369332"/>
          </a:xfrm>
          <a:prstGeom prst="rect">
            <a:avLst/>
          </a:prstGeom>
        </p:spPr>
        <p:txBody>
          <a:bodyPr wrap="none">
            <a:spAutoFit/>
          </a:bodyPr>
          <a:lstStyle/>
          <a:p>
            <a:r>
              <a:rPr lang="en-US" dirty="0" smtClean="0"/>
              <a:t>(c)</a:t>
            </a:r>
            <a:endParaRPr lang="zh-CN" altLang="en-US" dirty="0"/>
          </a:p>
        </p:txBody>
      </p:sp>
      <p:sp>
        <p:nvSpPr>
          <p:cNvPr id="20483" name="Rectangle 3"/>
          <p:cNvSpPr>
            <a:spLocks noChangeArrowheads="1"/>
          </p:cNvSpPr>
          <p:nvPr/>
        </p:nvSpPr>
        <p:spPr bwMode="auto">
          <a:xfrm>
            <a:off x="500034" y="4857760"/>
            <a:ext cx="728667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145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薄片状刚体固定在转动惯量实验仪的转盘上。</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(a)X</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方向，</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(b)Y</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方向，</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(c)Z</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方向</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0" name="矩形 9"/>
          <p:cNvSpPr/>
          <p:nvPr/>
        </p:nvSpPr>
        <p:spPr>
          <a:xfrm>
            <a:off x="714348" y="5357826"/>
            <a:ext cx="6858048" cy="369332"/>
          </a:xfrm>
          <a:prstGeom prst="rect">
            <a:avLst/>
          </a:prstGeom>
        </p:spPr>
        <p:txBody>
          <a:bodyPr wrap="square">
            <a:spAutoFit/>
          </a:bodyPr>
          <a:lstStyle/>
          <a:p>
            <a:r>
              <a:rPr lang="zh-CN" altLang="en-US" dirty="0" smtClean="0"/>
              <a:t>实验所选用的塔轮槽直径为</a:t>
            </a:r>
            <a:r>
              <a:rPr lang="en-US" dirty="0" smtClean="0"/>
              <a:t>50.08 mm</a:t>
            </a:r>
            <a:r>
              <a:rPr lang="zh-CN" altLang="en-US" dirty="0" smtClean="0"/>
              <a:t>，砝码质量为</a:t>
            </a:r>
            <a:r>
              <a:rPr lang="en-US" dirty="0" smtClean="0"/>
              <a:t>49.5 g</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00034" y="1428736"/>
            <a:ext cx="1338828" cy="369332"/>
          </a:xfrm>
          <a:prstGeom prst="rect">
            <a:avLst/>
          </a:prstGeom>
        </p:spPr>
        <p:txBody>
          <a:bodyPr wrap="none">
            <a:spAutoFit/>
          </a:bodyPr>
          <a:lstStyle/>
          <a:p>
            <a:r>
              <a:rPr lang="zh-CN" altLang="en-US" dirty="0" smtClean="0"/>
              <a:t>测量结果：</a:t>
            </a:r>
            <a:endParaRPr lang="zh-CN" altLang="en-US" dirty="0"/>
          </a:p>
        </p:txBody>
      </p:sp>
      <p:sp>
        <p:nvSpPr>
          <p:cNvPr id="19467" name="Rectangle 11"/>
          <p:cNvSpPr>
            <a:spLocks noChangeArrowheads="1"/>
          </p:cNvSpPr>
          <p:nvPr/>
        </p:nvSpPr>
        <p:spPr bwMode="auto">
          <a:xfrm>
            <a:off x="571472" y="1857364"/>
            <a:ext cx="321471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表</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1 </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空实验台时间序列</a:t>
            </a:r>
            <a:r>
              <a:rPr kumimoji="0" lang="zh-CN" altLang="en-US" sz="16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16" name="表格 15"/>
          <p:cNvGraphicFramePr>
            <a:graphicFrameLocks noGrp="1"/>
          </p:cNvGraphicFramePr>
          <p:nvPr/>
        </p:nvGraphicFramePr>
        <p:xfrm>
          <a:off x="1000101" y="2143117"/>
          <a:ext cx="6429417" cy="928695"/>
        </p:xfrm>
        <a:graphic>
          <a:graphicData uri="http://schemas.openxmlformats.org/drawingml/2006/table">
            <a:tbl>
              <a:tblPr/>
              <a:tblGrid>
                <a:gridCol w="1372037"/>
                <a:gridCol w="660944"/>
                <a:gridCol w="628797"/>
                <a:gridCol w="628797"/>
                <a:gridCol w="628797"/>
                <a:gridCol w="628797"/>
                <a:gridCol w="628797"/>
                <a:gridCol w="628797"/>
                <a:gridCol w="623654"/>
              </a:tblGrid>
              <a:tr h="309565">
                <a:tc>
                  <a:txBody>
                    <a:bodyPr/>
                    <a:lstStyle/>
                    <a:p>
                      <a:pPr algn="just">
                        <a:spcAft>
                          <a:spcPts val="0"/>
                        </a:spcAft>
                      </a:pPr>
                      <a:r>
                        <a:rPr lang="zh-CN" sz="1200" kern="100" dirty="0">
                          <a:latin typeface="Times New Roman"/>
                          <a:ea typeface="宋体"/>
                          <a:cs typeface="Times New Roman"/>
                        </a:rPr>
                        <a:t>k</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1</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2</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dirty="0">
                          <a:latin typeface="Times New Roman"/>
                          <a:ea typeface="宋体"/>
                          <a:cs typeface="Times New Roman"/>
                        </a:rPr>
                        <a:t>3</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4</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5</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dirty="0">
                          <a:latin typeface="Times New Roman"/>
                          <a:ea typeface="宋体"/>
                          <a:cs typeface="Times New Roman"/>
                        </a:rPr>
                        <a:t>6</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7</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8</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09565">
                <a:tc>
                  <a:txBody>
                    <a:bodyPr/>
                    <a:lstStyle/>
                    <a:p>
                      <a:pPr algn="l">
                        <a:spcAft>
                          <a:spcPts val="0"/>
                        </a:spcAft>
                      </a:pPr>
                      <a:r>
                        <a:rPr lang="zh-CN" sz="1200" kern="0" dirty="0">
                          <a:solidFill>
                            <a:srgbClr val="000000"/>
                          </a:solidFill>
                          <a:latin typeface="Times New Roman"/>
                          <a:ea typeface="宋体"/>
                          <a:cs typeface="宋体"/>
                        </a:rPr>
                        <a:t>匀减速运动</a:t>
                      </a:r>
                      <a:r>
                        <a:rPr lang="en-US" sz="1200" kern="0" dirty="0">
                          <a:solidFill>
                            <a:srgbClr val="000000"/>
                          </a:solidFill>
                          <a:latin typeface="宋体"/>
                          <a:ea typeface="宋体"/>
                          <a:cs typeface="宋体"/>
                        </a:rPr>
                        <a:t>t (s)</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dirty="0">
                          <a:solidFill>
                            <a:srgbClr val="000000"/>
                          </a:solidFill>
                          <a:latin typeface="宋体"/>
                          <a:ea typeface="宋体"/>
                          <a:cs typeface="宋体"/>
                        </a:rPr>
                        <a:t>0.4094</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dirty="0">
                          <a:solidFill>
                            <a:srgbClr val="000000"/>
                          </a:solidFill>
                          <a:latin typeface="宋体"/>
                          <a:ea typeface="宋体"/>
                          <a:cs typeface="宋体"/>
                        </a:rPr>
                        <a:t>0.821</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dirty="0">
                          <a:solidFill>
                            <a:srgbClr val="000000"/>
                          </a:solidFill>
                          <a:latin typeface="宋体"/>
                          <a:ea typeface="宋体"/>
                          <a:cs typeface="宋体"/>
                        </a:rPr>
                        <a:t>1.2349</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dirty="0">
                          <a:solidFill>
                            <a:srgbClr val="000000"/>
                          </a:solidFill>
                          <a:latin typeface="宋体"/>
                          <a:ea typeface="宋体"/>
                          <a:cs typeface="宋体"/>
                        </a:rPr>
                        <a:t>1.6508</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dirty="0">
                          <a:solidFill>
                            <a:srgbClr val="000000"/>
                          </a:solidFill>
                          <a:latin typeface="宋体"/>
                          <a:ea typeface="宋体"/>
                          <a:cs typeface="宋体"/>
                        </a:rPr>
                        <a:t>2.069</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2.4894</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2.9121</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3.3372</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r>
              <a:tr h="309565">
                <a:tc>
                  <a:txBody>
                    <a:bodyPr/>
                    <a:lstStyle/>
                    <a:p>
                      <a:pPr algn="l">
                        <a:spcAft>
                          <a:spcPts val="0"/>
                        </a:spcAft>
                      </a:pPr>
                      <a:r>
                        <a:rPr lang="zh-CN" sz="1200" kern="0" dirty="0">
                          <a:solidFill>
                            <a:srgbClr val="000000"/>
                          </a:solidFill>
                          <a:latin typeface="Times New Roman"/>
                          <a:ea typeface="宋体"/>
                          <a:cs typeface="宋体"/>
                        </a:rPr>
                        <a:t>匀加速运动</a:t>
                      </a:r>
                      <a:r>
                        <a:rPr lang="en-US" sz="1200" kern="0" dirty="0">
                          <a:solidFill>
                            <a:srgbClr val="000000"/>
                          </a:solidFill>
                          <a:latin typeface="宋体"/>
                          <a:ea typeface="宋体"/>
                          <a:cs typeface="宋体"/>
                        </a:rPr>
                        <a:t>t (s)</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a:solidFill>
                            <a:srgbClr val="000000"/>
                          </a:solidFill>
                          <a:latin typeface="宋体"/>
                          <a:ea typeface="宋体"/>
                          <a:cs typeface="宋体"/>
                        </a:rPr>
                        <a:t>0.8938</a:t>
                      </a:r>
                      <a:endParaRPr lang="zh-CN" sz="1200" kern="10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a:solidFill>
                            <a:srgbClr val="000000"/>
                          </a:solidFill>
                          <a:latin typeface="宋体"/>
                          <a:ea typeface="宋体"/>
                          <a:cs typeface="宋体"/>
                        </a:rPr>
                        <a:t>1.5224</a:t>
                      </a:r>
                      <a:endParaRPr lang="zh-CN" sz="1200" kern="10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a:solidFill>
                            <a:srgbClr val="000000"/>
                          </a:solidFill>
                          <a:latin typeface="宋体"/>
                          <a:ea typeface="宋体"/>
                          <a:cs typeface="宋体"/>
                        </a:rPr>
                        <a:t>2.0368</a:t>
                      </a:r>
                      <a:endParaRPr lang="zh-CN" sz="1200" kern="10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a:solidFill>
                            <a:srgbClr val="000000"/>
                          </a:solidFill>
                          <a:latin typeface="宋体"/>
                          <a:ea typeface="宋体"/>
                          <a:cs typeface="宋体"/>
                        </a:rPr>
                        <a:t>2.4834</a:t>
                      </a:r>
                      <a:endParaRPr lang="zh-CN" sz="1200" kern="10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2.8835</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3.2495</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3.5887</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3.9065</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
        <p:nvSpPr>
          <p:cNvPr id="19468" name="Rectangle 12"/>
          <p:cNvSpPr>
            <a:spLocks noChangeArrowheads="1"/>
          </p:cNvSpPr>
          <p:nvPr/>
        </p:nvSpPr>
        <p:spPr bwMode="auto">
          <a:xfrm>
            <a:off x="571472" y="3143248"/>
            <a:ext cx="3500462"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表</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2 </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薄板沿</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x</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轴转动时间序列：</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18" name="表格 17"/>
          <p:cNvGraphicFramePr>
            <a:graphicFrameLocks noGrp="1"/>
          </p:cNvGraphicFramePr>
          <p:nvPr/>
        </p:nvGraphicFramePr>
        <p:xfrm>
          <a:off x="1000100" y="3428999"/>
          <a:ext cx="6429418" cy="857256"/>
        </p:xfrm>
        <a:graphic>
          <a:graphicData uri="http://schemas.openxmlformats.org/drawingml/2006/table">
            <a:tbl>
              <a:tblPr/>
              <a:tblGrid>
                <a:gridCol w="1373324"/>
                <a:gridCol w="662230"/>
                <a:gridCol w="628797"/>
                <a:gridCol w="628797"/>
                <a:gridCol w="628797"/>
                <a:gridCol w="628797"/>
                <a:gridCol w="628797"/>
                <a:gridCol w="628797"/>
                <a:gridCol w="621082"/>
              </a:tblGrid>
              <a:tr h="285752">
                <a:tc>
                  <a:txBody>
                    <a:bodyPr/>
                    <a:lstStyle/>
                    <a:p>
                      <a:pPr algn="just">
                        <a:spcAft>
                          <a:spcPts val="0"/>
                        </a:spcAft>
                      </a:pPr>
                      <a:r>
                        <a:rPr lang="zh-CN" sz="1200" kern="100" dirty="0">
                          <a:latin typeface="Times New Roman"/>
                          <a:ea typeface="宋体"/>
                          <a:cs typeface="Times New Roman"/>
                        </a:rPr>
                        <a:t>k</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1</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2</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3</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4</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5</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6</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7</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8</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5752">
                <a:tc>
                  <a:txBody>
                    <a:bodyPr/>
                    <a:lstStyle/>
                    <a:p>
                      <a:pPr algn="l">
                        <a:spcAft>
                          <a:spcPts val="0"/>
                        </a:spcAft>
                      </a:pPr>
                      <a:r>
                        <a:rPr lang="zh-CN" sz="1200" kern="0" dirty="0">
                          <a:solidFill>
                            <a:srgbClr val="000000"/>
                          </a:solidFill>
                          <a:latin typeface="Times New Roman"/>
                          <a:ea typeface="宋体"/>
                          <a:cs typeface="宋体"/>
                        </a:rPr>
                        <a:t>匀减速运动</a:t>
                      </a:r>
                      <a:r>
                        <a:rPr lang="en-US" sz="1200" kern="0" dirty="0">
                          <a:solidFill>
                            <a:srgbClr val="000000"/>
                          </a:solidFill>
                          <a:latin typeface="宋体"/>
                          <a:ea typeface="宋体"/>
                          <a:cs typeface="宋体"/>
                        </a:rPr>
                        <a:t>t (s)</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0.701</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1.4108</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2.1293</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2.8568</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3.5939</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4.3407</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5.0977</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5.8653</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r>
              <a:tr h="285752">
                <a:tc>
                  <a:txBody>
                    <a:bodyPr/>
                    <a:lstStyle/>
                    <a:p>
                      <a:pPr algn="l">
                        <a:spcAft>
                          <a:spcPts val="0"/>
                        </a:spcAft>
                      </a:pPr>
                      <a:r>
                        <a:rPr lang="zh-CN" sz="1200" kern="0" dirty="0">
                          <a:solidFill>
                            <a:srgbClr val="000000"/>
                          </a:solidFill>
                          <a:latin typeface="Times New Roman"/>
                          <a:ea typeface="宋体"/>
                          <a:cs typeface="宋体"/>
                        </a:rPr>
                        <a:t>匀加速运动</a:t>
                      </a:r>
                      <a:r>
                        <a:rPr lang="en-US" sz="1200" kern="0" dirty="0">
                          <a:solidFill>
                            <a:srgbClr val="000000"/>
                          </a:solidFill>
                          <a:latin typeface="宋体"/>
                          <a:ea typeface="宋体"/>
                          <a:cs typeface="宋体"/>
                        </a:rPr>
                        <a:t>t (s)</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0.8525</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1.4839</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2.01</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2.4704</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2.8853</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3.2659</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3.6197</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3.9516</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
        <p:nvSpPr>
          <p:cNvPr id="19469" name="Rectangle 13"/>
          <p:cNvSpPr>
            <a:spLocks noChangeArrowheads="1"/>
          </p:cNvSpPr>
          <p:nvPr/>
        </p:nvSpPr>
        <p:spPr bwMode="auto">
          <a:xfrm>
            <a:off x="1000100" y="4357694"/>
            <a:ext cx="285752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表</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3 </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薄板沿</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y</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轴转动时间序列：</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20" name="表格 19"/>
          <p:cNvGraphicFramePr>
            <a:graphicFrameLocks noGrp="1"/>
          </p:cNvGraphicFramePr>
          <p:nvPr/>
        </p:nvGraphicFramePr>
        <p:xfrm>
          <a:off x="1000100" y="4714884"/>
          <a:ext cx="6429418" cy="785817"/>
        </p:xfrm>
        <a:graphic>
          <a:graphicData uri="http://schemas.openxmlformats.org/drawingml/2006/table">
            <a:tbl>
              <a:tblPr/>
              <a:tblGrid>
                <a:gridCol w="1373324"/>
                <a:gridCol w="663516"/>
                <a:gridCol w="628797"/>
                <a:gridCol w="628797"/>
                <a:gridCol w="628797"/>
                <a:gridCol w="628797"/>
                <a:gridCol w="628797"/>
                <a:gridCol w="628797"/>
                <a:gridCol w="619796"/>
              </a:tblGrid>
              <a:tr h="261939">
                <a:tc>
                  <a:txBody>
                    <a:bodyPr/>
                    <a:lstStyle/>
                    <a:p>
                      <a:pPr algn="just">
                        <a:spcAft>
                          <a:spcPts val="0"/>
                        </a:spcAft>
                      </a:pPr>
                      <a:r>
                        <a:rPr lang="zh-CN" sz="1200" kern="100" dirty="0">
                          <a:latin typeface="Times New Roman"/>
                          <a:ea typeface="宋体"/>
                          <a:cs typeface="Times New Roman"/>
                        </a:rPr>
                        <a:t>k</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1</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2</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3</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4</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dirty="0">
                          <a:latin typeface="Times New Roman"/>
                          <a:ea typeface="宋体"/>
                          <a:cs typeface="Times New Roman"/>
                        </a:rPr>
                        <a:t>5</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6</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7</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8</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61939">
                <a:tc>
                  <a:txBody>
                    <a:bodyPr/>
                    <a:lstStyle/>
                    <a:p>
                      <a:pPr algn="l">
                        <a:spcAft>
                          <a:spcPts val="0"/>
                        </a:spcAft>
                      </a:pPr>
                      <a:r>
                        <a:rPr lang="zh-CN" sz="1200" kern="0" dirty="0">
                          <a:solidFill>
                            <a:srgbClr val="000000"/>
                          </a:solidFill>
                          <a:latin typeface="Times New Roman"/>
                          <a:ea typeface="宋体"/>
                          <a:cs typeface="宋体"/>
                        </a:rPr>
                        <a:t>匀减速运动</a:t>
                      </a:r>
                      <a:r>
                        <a:rPr lang="en-US" sz="1200" kern="0" dirty="0">
                          <a:solidFill>
                            <a:srgbClr val="000000"/>
                          </a:solidFill>
                          <a:latin typeface="宋体"/>
                          <a:ea typeface="宋体"/>
                          <a:cs typeface="宋体"/>
                        </a:rPr>
                        <a:t>t (s)</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0.5647</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1.1349</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1.7108</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2.2928</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2.8803</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3.4738</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4.073</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4.6769</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r>
              <a:tr h="261939">
                <a:tc>
                  <a:txBody>
                    <a:bodyPr/>
                    <a:lstStyle/>
                    <a:p>
                      <a:pPr algn="l">
                        <a:spcAft>
                          <a:spcPts val="0"/>
                        </a:spcAft>
                      </a:pPr>
                      <a:r>
                        <a:rPr lang="zh-CN" sz="1200" kern="0" dirty="0">
                          <a:solidFill>
                            <a:srgbClr val="000000"/>
                          </a:solidFill>
                          <a:latin typeface="Times New Roman"/>
                          <a:ea typeface="宋体"/>
                          <a:cs typeface="宋体"/>
                        </a:rPr>
                        <a:t>匀加速运动</a:t>
                      </a:r>
                      <a:r>
                        <a:rPr lang="en-US" sz="1200" kern="0" dirty="0">
                          <a:solidFill>
                            <a:srgbClr val="000000"/>
                          </a:solidFill>
                          <a:latin typeface="宋体"/>
                          <a:ea typeface="宋体"/>
                          <a:cs typeface="宋体"/>
                        </a:rPr>
                        <a:t>t (s)</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1.1059</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1.8878</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2.5293</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3.0872</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3.5884</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4.0474</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4.4737</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4.874</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
        <p:nvSpPr>
          <p:cNvPr id="19470" name="Rectangle 14"/>
          <p:cNvSpPr>
            <a:spLocks noChangeArrowheads="1"/>
          </p:cNvSpPr>
          <p:nvPr/>
        </p:nvSpPr>
        <p:spPr bwMode="auto">
          <a:xfrm>
            <a:off x="714348" y="5572140"/>
            <a:ext cx="3500462"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表</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4 </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薄板沿</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z</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轴转动时间序列：</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22" name="表格 21"/>
          <p:cNvGraphicFramePr>
            <a:graphicFrameLocks noGrp="1"/>
          </p:cNvGraphicFramePr>
          <p:nvPr/>
        </p:nvGraphicFramePr>
        <p:xfrm>
          <a:off x="928662" y="6000768"/>
          <a:ext cx="6715172" cy="551499"/>
        </p:xfrm>
        <a:graphic>
          <a:graphicData uri="http://schemas.openxmlformats.org/drawingml/2006/table">
            <a:tbl>
              <a:tblPr/>
              <a:tblGrid>
                <a:gridCol w="1434361"/>
                <a:gridCol w="693005"/>
                <a:gridCol w="656744"/>
                <a:gridCol w="656744"/>
                <a:gridCol w="656744"/>
                <a:gridCol w="656744"/>
                <a:gridCol w="656744"/>
                <a:gridCol w="656744"/>
                <a:gridCol w="647342"/>
              </a:tblGrid>
              <a:tr h="183833">
                <a:tc>
                  <a:txBody>
                    <a:bodyPr/>
                    <a:lstStyle/>
                    <a:p>
                      <a:pPr algn="just">
                        <a:spcAft>
                          <a:spcPts val="0"/>
                        </a:spcAft>
                      </a:pPr>
                      <a:r>
                        <a:rPr lang="zh-CN" sz="1200" kern="100" dirty="0">
                          <a:latin typeface="Times New Roman"/>
                          <a:ea typeface="宋体"/>
                          <a:cs typeface="Times New Roman"/>
                        </a:rPr>
                        <a:t>k</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dirty="0">
                          <a:latin typeface="Times New Roman"/>
                          <a:ea typeface="宋体"/>
                          <a:cs typeface="Times New Roman"/>
                        </a:rPr>
                        <a:t>1</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2</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3</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4</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5</a:t>
                      </a: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6</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7</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200" kern="100">
                          <a:latin typeface="Times New Roman"/>
                          <a:ea typeface="宋体"/>
                          <a:cs typeface="Times New Roman"/>
                        </a:rPr>
                        <a:t>8</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83833">
                <a:tc>
                  <a:txBody>
                    <a:bodyPr/>
                    <a:lstStyle/>
                    <a:p>
                      <a:pPr algn="l">
                        <a:spcAft>
                          <a:spcPts val="0"/>
                        </a:spcAft>
                      </a:pPr>
                      <a:r>
                        <a:rPr lang="zh-CN" sz="1200" kern="0" dirty="0">
                          <a:solidFill>
                            <a:srgbClr val="000000"/>
                          </a:solidFill>
                          <a:latin typeface="Times New Roman"/>
                          <a:ea typeface="宋体"/>
                          <a:cs typeface="宋体"/>
                        </a:rPr>
                        <a:t>匀减速运动</a:t>
                      </a:r>
                      <a:r>
                        <a:rPr lang="en-US" sz="1200" kern="0" dirty="0">
                          <a:solidFill>
                            <a:srgbClr val="000000"/>
                          </a:solidFill>
                          <a:latin typeface="宋体"/>
                          <a:ea typeface="宋体"/>
                          <a:cs typeface="宋体"/>
                        </a:rPr>
                        <a:t>t (s)</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dirty="0">
                          <a:solidFill>
                            <a:srgbClr val="000000"/>
                          </a:solidFill>
                          <a:latin typeface="宋体"/>
                          <a:ea typeface="宋体"/>
                          <a:cs typeface="宋体"/>
                        </a:rPr>
                        <a:t>0.7468</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dirty="0">
                          <a:solidFill>
                            <a:srgbClr val="000000"/>
                          </a:solidFill>
                          <a:latin typeface="宋体"/>
                          <a:ea typeface="宋体"/>
                          <a:cs typeface="宋体"/>
                        </a:rPr>
                        <a:t>1.5005</a:t>
                      </a:r>
                      <a:endParaRPr lang="zh-CN" sz="12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2.2613</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3.0289</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3.8039</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4.5864</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5.3765</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spcAft>
                          <a:spcPts val="0"/>
                        </a:spcAft>
                      </a:pPr>
                      <a:r>
                        <a:rPr lang="en-US" sz="1200" kern="0">
                          <a:solidFill>
                            <a:srgbClr val="000000"/>
                          </a:solidFill>
                          <a:latin typeface="宋体"/>
                          <a:ea typeface="宋体"/>
                          <a:cs typeface="宋体"/>
                        </a:rPr>
                        <a:t>6.1743</a:t>
                      </a:r>
                      <a:endParaRPr lang="zh-CN" sz="1200" kern="10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r>
              <a:tr h="183833">
                <a:tc>
                  <a:txBody>
                    <a:bodyPr/>
                    <a:lstStyle/>
                    <a:p>
                      <a:pPr algn="l">
                        <a:spcAft>
                          <a:spcPts val="0"/>
                        </a:spcAft>
                      </a:pPr>
                      <a:r>
                        <a:rPr lang="zh-CN" sz="1200" kern="0">
                          <a:solidFill>
                            <a:srgbClr val="000000"/>
                          </a:solidFill>
                          <a:latin typeface="Times New Roman"/>
                          <a:ea typeface="宋体"/>
                          <a:cs typeface="宋体"/>
                        </a:rPr>
                        <a:t>匀加速运动</a:t>
                      </a:r>
                      <a:r>
                        <a:rPr lang="en-US" sz="1200" kern="0">
                          <a:solidFill>
                            <a:srgbClr val="000000"/>
                          </a:solidFill>
                          <a:latin typeface="宋体"/>
                          <a:ea typeface="宋体"/>
                          <a:cs typeface="宋体"/>
                        </a:rPr>
                        <a:t>t (s)</a:t>
                      </a:r>
                      <a:endParaRPr lang="zh-CN" sz="1200" kern="10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a:solidFill>
                            <a:srgbClr val="000000"/>
                          </a:solidFill>
                          <a:latin typeface="宋体"/>
                          <a:ea typeface="宋体"/>
                          <a:cs typeface="宋体"/>
                        </a:rPr>
                        <a:t>0.8651</a:t>
                      </a:r>
                      <a:endParaRPr lang="zh-CN" sz="1200" kern="10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1.5561</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2.149</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2.6776</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3.1568</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3.6005</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4.015</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spcAft>
                          <a:spcPts val="0"/>
                        </a:spcAft>
                      </a:pPr>
                      <a:r>
                        <a:rPr lang="en-US" sz="1200" kern="0" dirty="0">
                          <a:solidFill>
                            <a:srgbClr val="000000"/>
                          </a:solidFill>
                          <a:latin typeface="宋体"/>
                          <a:ea typeface="宋体"/>
                          <a:cs typeface="宋体"/>
                        </a:rPr>
                        <a:t>4.4053</a:t>
                      </a:r>
                      <a:endParaRPr lang="zh-CN" sz="12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0034" y="1428736"/>
            <a:ext cx="3185487" cy="369332"/>
          </a:xfrm>
          <a:prstGeom prst="rect">
            <a:avLst/>
          </a:prstGeom>
        </p:spPr>
        <p:txBody>
          <a:bodyPr wrap="none">
            <a:spAutoFit/>
          </a:bodyPr>
          <a:lstStyle/>
          <a:p>
            <a:r>
              <a:rPr lang="zh-CN" altLang="en-US" dirty="0" smtClean="0"/>
              <a:t>薄板样品转动惯量计算结果：</a:t>
            </a:r>
            <a:endParaRPr lang="zh-CN" altLang="en-US" dirty="0"/>
          </a:p>
        </p:txBody>
      </p:sp>
      <p:graphicFrame>
        <p:nvGraphicFramePr>
          <p:cNvPr id="3" name="表格 2"/>
          <p:cNvGraphicFramePr>
            <a:graphicFrameLocks noGrp="1"/>
          </p:cNvGraphicFramePr>
          <p:nvPr/>
        </p:nvGraphicFramePr>
        <p:xfrm>
          <a:off x="571471" y="1928803"/>
          <a:ext cx="8001057" cy="3174692"/>
        </p:xfrm>
        <a:graphic>
          <a:graphicData uri="http://schemas.openxmlformats.org/drawingml/2006/table">
            <a:tbl>
              <a:tblPr/>
              <a:tblGrid>
                <a:gridCol w="1544204"/>
                <a:gridCol w="1779435"/>
                <a:gridCol w="2126681"/>
                <a:gridCol w="2550737"/>
              </a:tblGrid>
              <a:tr h="1058231">
                <a:tc>
                  <a:txBody>
                    <a:bodyPr/>
                    <a:lstStyle/>
                    <a:p>
                      <a:pPr algn="just">
                        <a:spcAft>
                          <a:spcPts val="0"/>
                        </a:spcAft>
                      </a:pPr>
                      <a:endParaRPr lang="en-US" sz="1600" kern="100" dirty="0">
                        <a:latin typeface="宋体"/>
                        <a:ea typeface="宋体"/>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600" kern="100" dirty="0">
                          <a:latin typeface="Times New Roman"/>
                          <a:ea typeface="宋体"/>
                          <a:cs typeface="Times New Roman"/>
                        </a:rPr>
                        <a:t>转动惯量测量值</a:t>
                      </a:r>
                    </a:p>
                    <a:p>
                      <a:pPr algn="ctr">
                        <a:spcAft>
                          <a:spcPts val="0"/>
                        </a:spcAft>
                      </a:pPr>
                      <a:r>
                        <a:rPr lang="en-US" sz="1600" kern="100" dirty="0">
                          <a:latin typeface="Times New Roman"/>
                          <a:ea typeface="宋体"/>
                          <a:cs typeface="Times New Roman"/>
                        </a:rPr>
                        <a:t>(kgm</a:t>
                      </a:r>
                      <a:r>
                        <a:rPr lang="en-US" sz="1600" kern="100" baseline="30000" dirty="0">
                          <a:latin typeface="Times New Roman"/>
                          <a:ea typeface="宋体"/>
                          <a:cs typeface="Times New Roman"/>
                        </a:rPr>
                        <a:t>2</a:t>
                      </a:r>
                      <a:r>
                        <a:rPr lang="en-US" sz="1600" kern="100" dirty="0">
                          <a:latin typeface="Times New Roman"/>
                          <a:ea typeface="宋体"/>
                          <a:cs typeface="Times New Roman"/>
                        </a:rPr>
                        <a:t>)</a:t>
                      </a:r>
                      <a:endParaRPr lang="zh-CN" sz="16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zh-CN" sz="1600" kern="100" dirty="0">
                          <a:latin typeface="Times New Roman"/>
                          <a:ea typeface="宋体"/>
                          <a:cs typeface="Times New Roman"/>
                        </a:rPr>
                        <a:t>转动惯量理论计算值</a:t>
                      </a:r>
                      <a:r>
                        <a:rPr lang="en-US" sz="1600" kern="100" dirty="0">
                          <a:latin typeface="Times New Roman"/>
                          <a:ea typeface="宋体"/>
                          <a:cs typeface="Times New Roman"/>
                        </a:rPr>
                        <a:t>(</a:t>
                      </a:r>
                      <a:r>
                        <a:rPr lang="en-US" sz="1600" kern="100" dirty="0" smtClean="0">
                          <a:latin typeface="Times New Roman"/>
                          <a:ea typeface="宋体"/>
                          <a:cs typeface="Times New Roman"/>
                        </a:rPr>
                        <a:t>kgm</a:t>
                      </a:r>
                      <a:r>
                        <a:rPr lang="en-US" sz="1600" kern="100" baseline="30000" dirty="0">
                          <a:latin typeface="Times New Roman"/>
                          <a:ea typeface="宋体"/>
                          <a:cs typeface="Times New Roman"/>
                        </a:rPr>
                        <a:t>2</a:t>
                      </a:r>
                      <a:r>
                        <a:rPr lang="en-US" sz="1600" kern="100" dirty="0" smtClean="0">
                          <a:latin typeface="Times New Roman"/>
                          <a:ea typeface="宋体"/>
                          <a:cs typeface="Times New Roman"/>
                        </a:rPr>
                        <a:t>)</a:t>
                      </a:r>
                      <a:endParaRPr lang="zh-CN" sz="1600" kern="100" dirty="0">
                        <a:latin typeface="Times New Roman"/>
                        <a:ea typeface="宋体"/>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320040" indent="200025" algn="just">
                        <a:spcAft>
                          <a:spcPts val="0"/>
                        </a:spcAft>
                      </a:pPr>
                      <a:r>
                        <a:rPr lang="en-US" altLang="zh-CN" sz="1600" kern="100" dirty="0" smtClean="0">
                          <a:latin typeface="Times New Roman"/>
                          <a:ea typeface="宋体"/>
                          <a:cs typeface="Times New Roman"/>
                        </a:rPr>
                        <a:t>      </a:t>
                      </a:r>
                      <a:r>
                        <a:rPr lang="zh-CN" sz="1600" kern="100" dirty="0" smtClean="0">
                          <a:latin typeface="Times New Roman"/>
                          <a:ea typeface="宋体"/>
                          <a:cs typeface="Times New Roman"/>
                        </a:rPr>
                        <a:t>相对误差</a:t>
                      </a:r>
                      <a:endParaRPr lang="zh-CN" sz="1600" kern="100" dirty="0">
                        <a:latin typeface="Times New Roman"/>
                        <a:ea typeface="宋体"/>
                        <a:cs typeface="Times New Roman"/>
                      </a:endParaRPr>
                    </a:p>
                    <a:p>
                      <a:pPr marL="320040" indent="266700" algn="just">
                        <a:spcAft>
                          <a:spcPts val="0"/>
                        </a:spcAft>
                      </a:pPr>
                      <a:r>
                        <a:rPr lang="en-US" altLang="zh-CN" sz="1600" kern="100" dirty="0" smtClean="0">
                          <a:latin typeface="Times New Roman"/>
                          <a:ea typeface="宋体"/>
                          <a:cs typeface="Times New Roman"/>
                        </a:rPr>
                        <a:t>       </a:t>
                      </a:r>
                      <a:r>
                        <a:rPr lang="zh-CN" sz="1600" kern="100" dirty="0" smtClean="0">
                          <a:latin typeface="Times New Roman"/>
                          <a:ea typeface="宋体"/>
                          <a:cs typeface="Times New Roman"/>
                        </a:rPr>
                        <a:t>（</a:t>
                      </a:r>
                      <a:r>
                        <a:rPr lang="en-US" sz="1600" kern="100" dirty="0">
                          <a:latin typeface="Times New Roman"/>
                          <a:ea typeface="宋体"/>
                          <a:cs typeface="Times New Roman"/>
                        </a:rPr>
                        <a:t>%</a:t>
                      </a:r>
                      <a:r>
                        <a:rPr lang="zh-CN" sz="1600" kern="100" dirty="0">
                          <a:latin typeface="Times New Roman"/>
                          <a:ea typeface="宋体"/>
                          <a:cs typeface="Times New Roman"/>
                        </a:rPr>
                        <a:t>）</a:t>
                      </a: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05487">
                <a:tc>
                  <a:txBody>
                    <a:bodyPr/>
                    <a:lstStyle/>
                    <a:p>
                      <a:pPr algn="l">
                        <a:spcAft>
                          <a:spcPts val="0"/>
                        </a:spcAft>
                      </a:pPr>
                      <a:r>
                        <a:rPr lang="zh-CN" sz="1600" kern="100">
                          <a:latin typeface="Times New Roman"/>
                          <a:ea typeface="宋体"/>
                          <a:cs typeface="Times New Roman"/>
                        </a:rPr>
                        <a:t>薄板沿</a:t>
                      </a:r>
                      <a:r>
                        <a:rPr lang="en-US" sz="1600" kern="100">
                          <a:latin typeface="Times New Roman"/>
                          <a:ea typeface="宋体"/>
                          <a:cs typeface="Times New Roman"/>
                        </a:rPr>
                        <a:t>x</a:t>
                      </a:r>
                      <a:r>
                        <a:rPr lang="zh-CN" sz="1600" kern="100">
                          <a:latin typeface="Times New Roman"/>
                          <a:ea typeface="宋体"/>
                          <a:cs typeface="Times New Roman"/>
                        </a:rPr>
                        <a:t>轴转动</a:t>
                      </a: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50000"/>
                        </a:lnSpc>
                        <a:spcAft>
                          <a:spcPts val="0"/>
                        </a:spcAft>
                      </a:pPr>
                      <a:r>
                        <a:rPr lang="en-US" sz="1600" kern="100" dirty="0">
                          <a:solidFill>
                            <a:srgbClr val="000000"/>
                          </a:solidFill>
                          <a:latin typeface="Times New Roman"/>
                          <a:ea typeface="宋体"/>
                          <a:cs typeface="Times New Roman"/>
                        </a:rPr>
                        <a:t>7.70</a:t>
                      </a:r>
                      <a:r>
                        <a:rPr lang="zh-CN" sz="1600" kern="100" dirty="0">
                          <a:solidFill>
                            <a:srgbClr val="000000"/>
                          </a:solidFill>
                          <a:latin typeface="Times New Roman"/>
                          <a:ea typeface="宋体"/>
                          <a:cs typeface="Times New Roman"/>
                        </a:rPr>
                        <a:t>×</a:t>
                      </a:r>
                      <a:r>
                        <a:rPr lang="en-US" sz="1600" kern="100" dirty="0">
                          <a:solidFill>
                            <a:srgbClr val="000000"/>
                          </a:solidFill>
                          <a:latin typeface="Times New Roman"/>
                          <a:ea typeface="宋体"/>
                          <a:cs typeface="Times New Roman"/>
                        </a:rPr>
                        <a:t>10</a:t>
                      </a:r>
                      <a:r>
                        <a:rPr lang="en-US" sz="1600" kern="100" baseline="30000" dirty="0">
                          <a:solidFill>
                            <a:srgbClr val="000000"/>
                          </a:solidFill>
                          <a:latin typeface="Times New Roman"/>
                          <a:ea typeface="宋体"/>
                          <a:cs typeface="Times New Roman"/>
                        </a:rPr>
                        <a:t>-4</a:t>
                      </a:r>
                      <a:endParaRPr lang="zh-CN" sz="1600" kern="100" dirty="0">
                        <a:solidFill>
                          <a:srgbClr val="000000"/>
                        </a:solidFill>
                        <a:latin typeface="宋体"/>
                        <a:ea typeface="宋体"/>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50000"/>
                        </a:lnSpc>
                        <a:spcAft>
                          <a:spcPts val="0"/>
                        </a:spcAft>
                      </a:pPr>
                      <a:r>
                        <a:rPr lang="en-US" sz="1600" kern="100" dirty="0">
                          <a:solidFill>
                            <a:srgbClr val="000000"/>
                          </a:solidFill>
                          <a:latin typeface="Times New Roman"/>
                          <a:ea typeface="宋体"/>
                          <a:cs typeface="Times New Roman"/>
                        </a:rPr>
                        <a:t>6.93</a:t>
                      </a:r>
                      <a:r>
                        <a:rPr lang="zh-CN" sz="1600" kern="100" dirty="0">
                          <a:solidFill>
                            <a:srgbClr val="000000"/>
                          </a:solidFill>
                          <a:latin typeface="Times New Roman"/>
                          <a:ea typeface="宋体"/>
                          <a:cs typeface="Times New Roman"/>
                        </a:rPr>
                        <a:t>×</a:t>
                      </a:r>
                      <a:r>
                        <a:rPr lang="en-US" sz="1600" kern="100" dirty="0">
                          <a:solidFill>
                            <a:srgbClr val="000000"/>
                          </a:solidFill>
                          <a:latin typeface="Times New Roman"/>
                          <a:ea typeface="宋体"/>
                          <a:cs typeface="Times New Roman"/>
                        </a:rPr>
                        <a:t>10</a:t>
                      </a:r>
                      <a:r>
                        <a:rPr lang="en-US" sz="1600" kern="100" baseline="30000" dirty="0">
                          <a:solidFill>
                            <a:srgbClr val="000000"/>
                          </a:solidFill>
                          <a:latin typeface="Times New Roman"/>
                          <a:ea typeface="宋体"/>
                          <a:cs typeface="Times New Roman"/>
                        </a:rPr>
                        <a:t>-4</a:t>
                      </a:r>
                      <a:endParaRPr lang="zh-CN" sz="1600" kern="100" dirty="0">
                        <a:solidFill>
                          <a:srgbClr val="000000"/>
                        </a:solidFill>
                        <a:latin typeface="宋体"/>
                        <a:ea typeface="宋体"/>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50000"/>
                        </a:lnSpc>
                        <a:spcAft>
                          <a:spcPts val="0"/>
                        </a:spcAft>
                      </a:pPr>
                      <a:r>
                        <a:rPr lang="en-US" sz="1600" kern="100">
                          <a:solidFill>
                            <a:srgbClr val="000000"/>
                          </a:solidFill>
                          <a:latin typeface="Times New Roman"/>
                          <a:ea typeface="宋体"/>
                          <a:cs typeface="Times New Roman"/>
                        </a:rPr>
                        <a:t>11.1</a:t>
                      </a:r>
                      <a:endParaRPr lang="zh-CN" sz="1600" kern="100">
                        <a:solidFill>
                          <a:srgbClr val="000000"/>
                        </a:solidFill>
                        <a:latin typeface="宋体"/>
                        <a:ea typeface="宋体"/>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tcPr>
                </a:tc>
              </a:tr>
              <a:tr h="705487">
                <a:tc>
                  <a:txBody>
                    <a:bodyPr/>
                    <a:lstStyle/>
                    <a:p>
                      <a:pPr algn="l">
                        <a:spcAft>
                          <a:spcPts val="0"/>
                        </a:spcAft>
                      </a:pPr>
                      <a:r>
                        <a:rPr lang="zh-CN" sz="1600" kern="100">
                          <a:latin typeface="Times New Roman"/>
                          <a:ea typeface="宋体"/>
                          <a:cs typeface="Times New Roman"/>
                        </a:rPr>
                        <a:t>薄板沿</a:t>
                      </a:r>
                      <a:r>
                        <a:rPr lang="en-US" sz="1600" kern="100">
                          <a:latin typeface="Times New Roman"/>
                          <a:ea typeface="宋体"/>
                          <a:cs typeface="Times New Roman"/>
                        </a:rPr>
                        <a:t>y</a:t>
                      </a:r>
                      <a:r>
                        <a:rPr lang="zh-CN" sz="1600" kern="100">
                          <a:latin typeface="Times New Roman"/>
                          <a:ea typeface="宋体"/>
                          <a:cs typeface="Times New Roman"/>
                        </a:rPr>
                        <a:t>轴转动</a:t>
                      </a:r>
                    </a:p>
                  </a:txBody>
                  <a:tcPr marL="68580" marR="68580" marT="0" marB="0" anchor="ctr">
                    <a:lnL>
                      <a:noFill/>
                    </a:lnL>
                    <a:lnR>
                      <a:noFill/>
                    </a:lnR>
                    <a:lnT>
                      <a:noFill/>
                    </a:lnT>
                    <a:lnB>
                      <a:noFill/>
                    </a:lnB>
                  </a:tcPr>
                </a:tc>
                <a:tc>
                  <a:txBody>
                    <a:bodyPr/>
                    <a:lstStyle/>
                    <a:p>
                      <a:pPr algn="ctr">
                        <a:lnSpc>
                          <a:spcPct val="150000"/>
                        </a:lnSpc>
                        <a:spcAft>
                          <a:spcPts val="0"/>
                        </a:spcAft>
                      </a:pPr>
                      <a:r>
                        <a:rPr lang="en-US" sz="1600" kern="100">
                          <a:solidFill>
                            <a:srgbClr val="000000"/>
                          </a:solidFill>
                          <a:latin typeface="Times New Roman"/>
                          <a:ea typeface="宋体"/>
                          <a:cs typeface="Times New Roman"/>
                        </a:rPr>
                        <a:t>3.23</a:t>
                      </a:r>
                      <a:r>
                        <a:rPr lang="zh-CN" sz="1600" kern="100">
                          <a:solidFill>
                            <a:srgbClr val="000000"/>
                          </a:solidFill>
                          <a:latin typeface="Times New Roman"/>
                          <a:ea typeface="宋体"/>
                          <a:cs typeface="Times New Roman"/>
                        </a:rPr>
                        <a:t>×</a:t>
                      </a:r>
                      <a:r>
                        <a:rPr lang="en-US" sz="1600" kern="100">
                          <a:solidFill>
                            <a:srgbClr val="000000"/>
                          </a:solidFill>
                          <a:latin typeface="Times New Roman"/>
                          <a:ea typeface="宋体"/>
                          <a:cs typeface="Times New Roman"/>
                        </a:rPr>
                        <a:t>10</a:t>
                      </a:r>
                      <a:r>
                        <a:rPr lang="en-US" sz="1600" kern="100" baseline="30000">
                          <a:solidFill>
                            <a:srgbClr val="000000"/>
                          </a:solidFill>
                          <a:latin typeface="Times New Roman"/>
                          <a:ea typeface="宋体"/>
                          <a:cs typeface="Times New Roman"/>
                        </a:rPr>
                        <a:t>-3</a:t>
                      </a:r>
                      <a:endParaRPr lang="zh-CN" sz="1600" kern="100">
                        <a:solidFill>
                          <a:srgbClr val="000000"/>
                        </a:solidFill>
                        <a:latin typeface="宋体"/>
                        <a:ea typeface="宋体"/>
                        <a:cs typeface="Times New Roman"/>
                      </a:endParaRPr>
                    </a:p>
                  </a:txBody>
                  <a:tcPr marL="68580" marR="68580" marT="0" marB="0">
                    <a:lnL>
                      <a:noFill/>
                    </a:lnL>
                    <a:lnR>
                      <a:noFill/>
                    </a:lnR>
                    <a:lnT>
                      <a:noFill/>
                    </a:lnT>
                    <a:lnB>
                      <a:noFill/>
                    </a:lnB>
                  </a:tcPr>
                </a:tc>
                <a:tc>
                  <a:txBody>
                    <a:bodyPr/>
                    <a:lstStyle/>
                    <a:p>
                      <a:pPr algn="ctr">
                        <a:lnSpc>
                          <a:spcPct val="150000"/>
                        </a:lnSpc>
                        <a:spcAft>
                          <a:spcPts val="0"/>
                        </a:spcAft>
                      </a:pPr>
                      <a:r>
                        <a:rPr lang="en-US" sz="1600" kern="100" dirty="0">
                          <a:solidFill>
                            <a:srgbClr val="000000"/>
                          </a:solidFill>
                          <a:latin typeface="Times New Roman"/>
                          <a:ea typeface="宋体"/>
                          <a:cs typeface="Times New Roman"/>
                        </a:rPr>
                        <a:t>3.20</a:t>
                      </a:r>
                      <a:r>
                        <a:rPr lang="zh-CN" sz="1600" kern="100" dirty="0">
                          <a:solidFill>
                            <a:srgbClr val="000000"/>
                          </a:solidFill>
                          <a:latin typeface="Times New Roman"/>
                          <a:ea typeface="宋体"/>
                          <a:cs typeface="Times New Roman"/>
                        </a:rPr>
                        <a:t>×</a:t>
                      </a:r>
                      <a:r>
                        <a:rPr lang="en-US" sz="1600" kern="100" dirty="0">
                          <a:solidFill>
                            <a:srgbClr val="000000"/>
                          </a:solidFill>
                          <a:latin typeface="Times New Roman"/>
                          <a:ea typeface="宋体"/>
                          <a:cs typeface="Times New Roman"/>
                        </a:rPr>
                        <a:t>10</a:t>
                      </a:r>
                      <a:r>
                        <a:rPr lang="en-US" sz="1600" kern="100" baseline="30000" dirty="0">
                          <a:solidFill>
                            <a:srgbClr val="000000"/>
                          </a:solidFill>
                          <a:latin typeface="Times New Roman"/>
                          <a:ea typeface="宋体"/>
                          <a:cs typeface="Times New Roman"/>
                        </a:rPr>
                        <a:t>-3</a:t>
                      </a:r>
                      <a:endParaRPr lang="zh-CN" sz="1600" kern="100" dirty="0">
                        <a:solidFill>
                          <a:srgbClr val="000000"/>
                        </a:solidFill>
                        <a:latin typeface="宋体"/>
                        <a:ea typeface="宋体"/>
                        <a:cs typeface="Times New Roman"/>
                      </a:endParaRPr>
                    </a:p>
                  </a:txBody>
                  <a:tcPr marL="68580" marR="68580" marT="0" marB="0">
                    <a:lnL>
                      <a:noFill/>
                    </a:lnL>
                    <a:lnR>
                      <a:noFill/>
                    </a:lnR>
                    <a:lnT>
                      <a:noFill/>
                    </a:lnT>
                    <a:lnB>
                      <a:noFill/>
                    </a:lnB>
                  </a:tcPr>
                </a:tc>
                <a:tc>
                  <a:txBody>
                    <a:bodyPr/>
                    <a:lstStyle/>
                    <a:p>
                      <a:pPr algn="ctr">
                        <a:lnSpc>
                          <a:spcPct val="150000"/>
                        </a:lnSpc>
                        <a:spcAft>
                          <a:spcPts val="0"/>
                        </a:spcAft>
                      </a:pPr>
                      <a:r>
                        <a:rPr lang="en-US" sz="1600" kern="100">
                          <a:solidFill>
                            <a:srgbClr val="000000"/>
                          </a:solidFill>
                          <a:latin typeface="Times New Roman"/>
                          <a:ea typeface="宋体"/>
                          <a:cs typeface="Times New Roman"/>
                        </a:rPr>
                        <a:t>0.9</a:t>
                      </a:r>
                      <a:endParaRPr lang="zh-CN" sz="1600" kern="100">
                        <a:solidFill>
                          <a:srgbClr val="000000"/>
                        </a:solidFill>
                        <a:latin typeface="宋体"/>
                        <a:ea typeface="宋体"/>
                        <a:cs typeface="Times New Roman"/>
                      </a:endParaRPr>
                    </a:p>
                  </a:txBody>
                  <a:tcPr marL="68580" marR="68580" marT="0" marB="0">
                    <a:lnL>
                      <a:noFill/>
                    </a:lnL>
                    <a:lnR>
                      <a:noFill/>
                    </a:lnR>
                    <a:lnT>
                      <a:noFill/>
                    </a:lnT>
                    <a:lnB>
                      <a:noFill/>
                    </a:lnB>
                  </a:tcPr>
                </a:tc>
              </a:tr>
              <a:tr h="705487">
                <a:tc>
                  <a:txBody>
                    <a:bodyPr/>
                    <a:lstStyle/>
                    <a:p>
                      <a:pPr algn="l">
                        <a:spcAft>
                          <a:spcPts val="0"/>
                        </a:spcAft>
                      </a:pPr>
                      <a:r>
                        <a:rPr lang="zh-CN" sz="1600" kern="100">
                          <a:latin typeface="Times New Roman"/>
                          <a:ea typeface="宋体"/>
                          <a:cs typeface="Times New Roman"/>
                        </a:rPr>
                        <a:t>薄板沿</a:t>
                      </a:r>
                      <a:r>
                        <a:rPr lang="en-US" sz="1600" kern="100">
                          <a:latin typeface="Times New Roman"/>
                          <a:ea typeface="宋体"/>
                          <a:cs typeface="Times New Roman"/>
                        </a:rPr>
                        <a:t>z</a:t>
                      </a:r>
                      <a:r>
                        <a:rPr lang="zh-CN" sz="1600" kern="100">
                          <a:latin typeface="Times New Roman"/>
                          <a:ea typeface="宋体"/>
                          <a:cs typeface="Times New Roman"/>
                        </a:rPr>
                        <a:t>轴转动</a:t>
                      </a: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indent="133350" algn="ctr">
                        <a:lnSpc>
                          <a:spcPct val="150000"/>
                        </a:lnSpc>
                        <a:spcAft>
                          <a:spcPts val="0"/>
                        </a:spcAft>
                      </a:pPr>
                      <a:r>
                        <a:rPr lang="en-US" sz="1600" kern="100">
                          <a:solidFill>
                            <a:srgbClr val="000000"/>
                          </a:solidFill>
                          <a:latin typeface="Times New Roman"/>
                          <a:ea typeface="宋体"/>
                          <a:cs typeface="Times New Roman"/>
                        </a:rPr>
                        <a:t>3.97</a:t>
                      </a:r>
                      <a:r>
                        <a:rPr lang="zh-CN" sz="1600" kern="100">
                          <a:solidFill>
                            <a:srgbClr val="000000"/>
                          </a:solidFill>
                          <a:latin typeface="Times New Roman"/>
                          <a:ea typeface="宋体"/>
                          <a:cs typeface="Times New Roman"/>
                        </a:rPr>
                        <a:t>×</a:t>
                      </a:r>
                      <a:r>
                        <a:rPr lang="en-US" sz="1600" kern="100">
                          <a:solidFill>
                            <a:srgbClr val="000000"/>
                          </a:solidFill>
                          <a:latin typeface="Times New Roman"/>
                          <a:ea typeface="宋体"/>
                          <a:cs typeface="Times New Roman"/>
                        </a:rPr>
                        <a:t>10</a:t>
                      </a:r>
                      <a:r>
                        <a:rPr lang="en-US" sz="1600" kern="100" baseline="30000">
                          <a:solidFill>
                            <a:srgbClr val="000000"/>
                          </a:solidFill>
                          <a:latin typeface="Times New Roman"/>
                          <a:ea typeface="宋体"/>
                          <a:cs typeface="Times New Roman"/>
                        </a:rPr>
                        <a:t>-3</a:t>
                      </a:r>
                      <a:endParaRPr lang="zh-CN" sz="1600" kern="100">
                        <a:solidFill>
                          <a:srgbClr val="000000"/>
                        </a:solidFill>
                        <a:latin typeface="宋体"/>
                        <a:ea typeface="宋体"/>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indent="133350" algn="ctr">
                        <a:lnSpc>
                          <a:spcPct val="150000"/>
                        </a:lnSpc>
                        <a:spcAft>
                          <a:spcPts val="0"/>
                        </a:spcAft>
                      </a:pPr>
                      <a:r>
                        <a:rPr lang="en-US" sz="1600" kern="100" dirty="0">
                          <a:solidFill>
                            <a:srgbClr val="000000"/>
                          </a:solidFill>
                          <a:latin typeface="Times New Roman"/>
                          <a:ea typeface="宋体"/>
                          <a:cs typeface="Times New Roman"/>
                        </a:rPr>
                        <a:t>3.89</a:t>
                      </a:r>
                      <a:r>
                        <a:rPr lang="zh-CN" sz="1600" kern="100" dirty="0">
                          <a:solidFill>
                            <a:srgbClr val="000000"/>
                          </a:solidFill>
                          <a:latin typeface="Times New Roman"/>
                          <a:ea typeface="宋体"/>
                          <a:cs typeface="Times New Roman"/>
                        </a:rPr>
                        <a:t>×</a:t>
                      </a:r>
                      <a:r>
                        <a:rPr lang="en-US" sz="1600" kern="100" dirty="0">
                          <a:solidFill>
                            <a:srgbClr val="000000"/>
                          </a:solidFill>
                          <a:latin typeface="Times New Roman"/>
                          <a:ea typeface="宋体"/>
                          <a:cs typeface="Times New Roman"/>
                        </a:rPr>
                        <a:t>10</a:t>
                      </a:r>
                      <a:r>
                        <a:rPr lang="en-US" sz="1600" kern="100" baseline="30000" dirty="0">
                          <a:solidFill>
                            <a:srgbClr val="000000"/>
                          </a:solidFill>
                          <a:latin typeface="Times New Roman"/>
                          <a:ea typeface="宋体"/>
                          <a:cs typeface="Times New Roman"/>
                        </a:rPr>
                        <a:t>-3</a:t>
                      </a:r>
                      <a:endParaRPr lang="zh-CN" sz="1600" kern="100" dirty="0">
                        <a:solidFill>
                          <a:srgbClr val="000000"/>
                        </a:solidFill>
                        <a:latin typeface="宋体"/>
                        <a:ea typeface="宋体"/>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indent="133350" algn="ctr">
                        <a:lnSpc>
                          <a:spcPct val="150000"/>
                        </a:lnSpc>
                        <a:spcAft>
                          <a:spcPts val="0"/>
                        </a:spcAft>
                      </a:pPr>
                      <a:r>
                        <a:rPr lang="en-US" sz="1600" kern="100" dirty="0">
                          <a:solidFill>
                            <a:srgbClr val="000000"/>
                          </a:solidFill>
                          <a:latin typeface="Times New Roman"/>
                          <a:ea typeface="宋体"/>
                          <a:cs typeface="Times New Roman"/>
                        </a:rPr>
                        <a:t>2.1</a:t>
                      </a:r>
                      <a:endParaRPr lang="zh-CN" sz="1600" kern="100" dirty="0">
                        <a:solidFill>
                          <a:srgbClr val="000000"/>
                        </a:solidFill>
                        <a:latin typeface="宋体"/>
                        <a:ea typeface="宋体"/>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457" name="Object 1"/>
          <p:cNvGraphicFramePr>
            <a:graphicFrameLocks noChangeAspect="1"/>
          </p:cNvGraphicFramePr>
          <p:nvPr/>
        </p:nvGraphicFramePr>
        <p:xfrm>
          <a:off x="714348" y="5357826"/>
          <a:ext cx="3018243" cy="742952"/>
        </p:xfrm>
        <a:graphic>
          <a:graphicData uri="http://schemas.openxmlformats.org/presentationml/2006/ole">
            <p:oleObj spid="_x0000_s19457" name="公式" r:id="rId3" imgW="1866900" imgH="457200" progId="Equation.3">
              <p:embed/>
            </p:oleObj>
          </a:graphicData>
        </a:graphic>
      </p:graphicFrame>
      <p:sp>
        <p:nvSpPr>
          <p:cNvPr id="194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465" name="Object 9"/>
          <p:cNvGraphicFramePr>
            <a:graphicFrameLocks noChangeAspect="1"/>
          </p:cNvGraphicFramePr>
          <p:nvPr/>
        </p:nvGraphicFramePr>
        <p:xfrm>
          <a:off x="4071934" y="5381639"/>
          <a:ext cx="928694" cy="619129"/>
        </p:xfrm>
        <a:graphic>
          <a:graphicData uri="http://schemas.openxmlformats.org/presentationml/2006/ole">
            <p:oleObj spid="_x0000_s19465" name="公式" r:id="rId4" imgW="634725" imgH="418918" progId="Equation.3">
              <p:embed/>
            </p:oleObj>
          </a:graphicData>
        </a:graphic>
      </p:graphicFrame>
      <p:sp>
        <p:nvSpPr>
          <p:cNvPr id="1946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467" name="Object 11"/>
          <p:cNvGraphicFramePr>
            <a:graphicFrameLocks noChangeAspect="1"/>
          </p:cNvGraphicFramePr>
          <p:nvPr/>
        </p:nvGraphicFramePr>
        <p:xfrm>
          <a:off x="5286380" y="5357826"/>
          <a:ext cx="1071570" cy="714380"/>
        </p:xfrm>
        <a:graphic>
          <a:graphicData uri="http://schemas.openxmlformats.org/presentationml/2006/ole">
            <p:oleObj spid="_x0000_s19467" name="公式" r:id="rId5" imgW="634725" imgH="418918" progId="Equation.3">
              <p:embed/>
            </p:oleObj>
          </a:graphicData>
        </a:graphic>
      </p:graphicFrame>
      <p:sp>
        <p:nvSpPr>
          <p:cNvPr id="1947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469" name="Object 13"/>
          <p:cNvGraphicFramePr>
            <a:graphicFrameLocks noChangeAspect="1"/>
          </p:cNvGraphicFramePr>
          <p:nvPr/>
        </p:nvGraphicFramePr>
        <p:xfrm>
          <a:off x="6715140" y="5357826"/>
          <a:ext cx="1668588" cy="642942"/>
        </p:xfrm>
        <a:graphic>
          <a:graphicData uri="http://schemas.openxmlformats.org/presentationml/2006/ole">
            <p:oleObj spid="_x0000_s19469" name="公式" r:id="rId6" imgW="1040948" imgH="393529"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0034" y="1428736"/>
            <a:ext cx="1338828" cy="369332"/>
          </a:xfrm>
          <a:prstGeom prst="rect">
            <a:avLst/>
          </a:prstGeom>
        </p:spPr>
        <p:txBody>
          <a:bodyPr wrap="none">
            <a:spAutoFit/>
          </a:bodyPr>
          <a:lstStyle/>
          <a:p>
            <a:r>
              <a:rPr lang="zh-CN" altLang="en-US" dirty="0" smtClean="0"/>
              <a:t>误差分析：</a:t>
            </a:r>
            <a:endParaRPr lang="zh-CN" altLang="en-US" dirty="0"/>
          </a:p>
        </p:txBody>
      </p:sp>
      <p:sp>
        <p:nvSpPr>
          <p:cNvPr id="23554" name="Rectangle 2"/>
          <p:cNvSpPr>
            <a:spLocks noChangeArrowheads="1"/>
          </p:cNvSpPr>
          <p:nvPr/>
        </p:nvSpPr>
        <p:spPr bwMode="auto">
          <a:xfrm>
            <a:off x="500034" y="1928802"/>
            <a:ext cx="7929618"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tabLst/>
            </a:pPr>
            <a:r>
              <a:rPr lang="en-US" altLang="zh-CN" sz="1600" dirty="0" smtClean="0">
                <a:latin typeface="Times New Roman" pitchFamily="18" charset="0"/>
                <a:ea typeface="宋体" pitchFamily="2" charset="-122"/>
                <a:cs typeface="Times New Roman" pitchFamily="18" charset="0"/>
              </a:rPr>
              <a:t>1</a:t>
            </a:r>
            <a:r>
              <a:rPr lang="zh-CN" altLang="en-US" sz="1600" dirty="0" smtClean="0">
                <a:latin typeface="Times New Roman" pitchFamily="18" charset="0"/>
                <a:ea typeface="宋体" pitchFamily="2" charset="-122"/>
                <a:cs typeface="Times New Roman" pitchFamily="18" charset="0"/>
              </a:rPr>
              <a:t>、</a:t>
            </a:r>
            <a:r>
              <a:rPr kumimoji="0" 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手拧螺丝对实验结果的影响</a:t>
            </a:r>
            <a:endParaRPr kumimoji="0" lang="zh-CN"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r>
              <a:rPr kumimoji="0" 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假设螺丝质量全部集中在螺帽上，则可计算两个螺丝相对转动轴的转动惯量</a:t>
            </a:r>
            <a:r>
              <a:rPr kumimoji="0" lang="en-US" altLang="zh-CN" sz="1600"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J</a:t>
            </a:r>
            <a:r>
              <a:rPr kumimoji="0" lang="en-US" altLang="zh-CN" sz="1600" b="0" i="1"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s</a:t>
            </a:r>
            <a:r>
              <a:rPr kumimoji="0" lang="zh-CN" altLang="en-US"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为</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2355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3556" name="Object 4"/>
          <p:cNvGraphicFramePr>
            <a:graphicFrameLocks noChangeAspect="1"/>
          </p:cNvGraphicFramePr>
          <p:nvPr/>
        </p:nvGraphicFramePr>
        <p:xfrm>
          <a:off x="2643174" y="2643182"/>
          <a:ext cx="3184094" cy="857256"/>
        </p:xfrm>
        <a:graphic>
          <a:graphicData uri="http://schemas.openxmlformats.org/presentationml/2006/ole">
            <p:oleObj spid="_x0000_s23556" name="公式" r:id="rId3" imgW="1485900" imgH="393700" progId="Equation.3">
              <p:embed/>
            </p:oleObj>
          </a:graphicData>
        </a:graphic>
      </p:graphicFrame>
      <p:sp>
        <p:nvSpPr>
          <p:cNvPr id="9" name="矩形 8"/>
          <p:cNvSpPr/>
          <p:nvPr/>
        </p:nvSpPr>
        <p:spPr>
          <a:xfrm>
            <a:off x="571472" y="4000504"/>
            <a:ext cx="7858180" cy="2308324"/>
          </a:xfrm>
          <a:prstGeom prst="rect">
            <a:avLst/>
          </a:prstGeom>
        </p:spPr>
        <p:txBody>
          <a:bodyPr wrap="square">
            <a:spAutoFit/>
          </a:bodyPr>
          <a:lstStyle/>
          <a:p>
            <a:r>
              <a:rPr lang="zh-CN" altLang="en-US" dirty="0" smtClean="0"/>
              <a:t>这里</a:t>
            </a:r>
            <a:r>
              <a:rPr lang="en-US" i="1" dirty="0" smtClean="0"/>
              <a:t>m</a:t>
            </a:r>
            <a:r>
              <a:rPr lang="en-US" i="1" baseline="-25000" dirty="0" smtClean="0"/>
              <a:t>s</a:t>
            </a:r>
            <a:r>
              <a:rPr lang="zh-CN" altLang="en-US" dirty="0" smtClean="0"/>
              <a:t>为螺丝质量，</a:t>
            </a:r>
            <a:r>
              <a:rPr lang="en-US" i="1" dirty="0" smtClean="0"/>
              <a:t>R</a:t>
            </a:r>
            <a:r>
              <a:rPr lang="en-US" i="1" baseline="-25000" dirty="0" smtClean="0"/>
              <a:t>s</a:t>
            </a:r>
            <a:r>
              <a:rPr lang="zh-CN" altLang="en-US" dirty="0" smtClean="0"/>
              <a:t>为螺帽半径，</a:t>
            </a:r>
            <a:r>
              <a:rPr lang="en-US" i="1" dirty="0" err="1" smtClean="0"/>
              <a:t>d</a:t>
            </a:r>
            <a:r>
              <a:rPr lang="en-US" i="1" baseline="-25000" dirty="0" err="1" smtClean="0"/>
              <a:t>s</a:t>
            </a:r>
            <a:r>
              <a:rPr lang="zh-CN" altLang="en-US" dirty="0" smtClean="0"/>
              <a:t>为螺丝离开转轴距离。</a:t>
            </a:r>
          </a:p>
          <a:p>
            <a:r>
              <a:rPr lang="zh-CN" altLang="en-US" dirty="0" smtClean="0"/>
              <a:t>在图</a:t>
            </a:r>
            <a:r>
              <a:rPr lang="en-US" altLang="zh-CN" dirty="0" smtClean="0"/>
              <a:t>(</a:t>
            </a:r>
            <a:r>
              <a:rPr lang="en-US" dirty="0" smtClean="0"/>
              <a:t>a)</a:t>
            </a:r>
            <a:r>
              <a:rPr lang="zh-CN" altLang="en-US" dirty="0" smtClean="0"/>
              <a:t>情况下盘上固定螺丝两个小孔之间距离为</a:t>
            </a:r>
            <a:r>
              <a:rPr lang="en-US" dirty="0" smtClean="0"/>
              <a:t>90.02mm</a:t>
            </a:r>
            <a:r>
              <a:rPr lang="zh-CN" altLang="en-US" dirty="0" smtClean="0"/>
              <a:t>。计算结果为</a:t>
            </a:r>
            <a:r>
              <a:rPr lang="en-US" dirty="0" smtClean="0"/>
              <a:t>1.43</a:t>
            </a:r>
            <a:r>
              <a:rPr lang="en-US" altLang="zh-CN" dirty="0" smtClean="0"/>
              <a:t>×</a:t>
            </a:r>
            <a:r>
              <a:rPr lang="en-US" dirty="0" smtClean="0"/>
              <a:t>10</a:t>
            </a:r>
            <a:r>
              <a:rPr lang="en-US" baseline="30000" dirty="0" smtClean="0"/>
              <a:t>-5</a:t>
            </a:r>
            <a:r>
              <a:rPr lang="en-US" dirty="0" smtClean="0"/>
              <a:t>kgm</a:t>
            </a:r>
            <a:r>
              <a:rPr lang="en-US" baseline="30000" dirty="0" smtClean="0"/>
              <a:t>2</a:t>
            </a:r>
            <a:r>
              <a:rPr lang="en-US" dirty="0" smtClean="0"/>
              <a:t>,</a:t>
            </a:r>
            <a:r>
              <a:rPr lang="zh-CN" altLang="en-US" dirty="0" smtClean="0"/>
              <a:t>相对沿</a:t>
            </a:r>
            <a:r>
              <a:rPr lang="en-US" altLang="zh-CN" dirty="0" smtClean="0"/>
              <a:t>X</a:t>
            </a:r>
            <a:r>
              <a:rPr lang="zh-CN" altLang="en-US" dirty="0" smtClean="0"/>
              <a:t>轴转动惯量理论值误差为</a:t>
            </a:r>
            <a:r>
              <a:rPr lang="en-US" dirty="0" smtClean="0"/>
              <a:t>2.1%</a:t>
            </a:r>
            <a:r>
              <a:rPr lang="zh-CN" altLang="en-US" dirty="0" smtClean="0"/>
              <a:t>。</a:t>
            </a:r>
          </a:p>
          <a:p>
            <a:r>
              <a:rPr lang="zh-CN" altLang="en-US" dirty="0" smtClean="0"/>
              <a:t>在图</a:t>
            </a:r>
            <a:r>
              <a:rPr lang="en-US" altLang="zh-CN" dirty="0" smtClean="0"/>
              <a:t>(</a:t>
            </a:r>
            <a:r>
              <a:rPr lang="en-US" dirty="0" smtClean="0"/>
              <a:t>b)</a:t>
            </a:r>
            <a:r>
              <a:rPr lang="zh-CN" altLang="en-US" dirty="0" smtClean="0"/>
              <a:t>情况下</a:t>
            </a:r>
            <a:r>
              <a:rPr lang="en-US" dirty="0" smtClean="0"/>
              <a:t>,</a:t>
            </a:r>
            <a:r>
              <a:rPr lang="zh-CN" altLang="en-US" dirty="0" smtClean="0"/>
              <a:t>转盘上固定螺丝两个小孔之间距离为</a:t>
            </a:r>
            <a:r>
              <a:rPr lang="en-US" dirty="0" smtClean="0"/>
              <a:t>180.34mm</a:t>
            </a:r>
            <a:r>
              <a:rPr lang="zh-CN" altLang="en-US" dirty="0" smtClean="0"/>
              <a:t>。计算结果为</a:t>
            </a:r>
            <a:r>
              <a:rPr lang="en-US" dirty="0" smtClean="0"/>
              <a:t>5.70</a:t>
            </a:r>
            <a:r>
              <a:rPr lang="en-US" altLang="zh-CN" dirty="0" smtClean="0"/>
              <a:t>×</a:t>
            </a:r>
            <a:r>
              <a:rPr lang="en-US" dirty="0" smtClean="0"/>
              <a:t>10</a:t>
            </a:r>
            <a:r>
              <a:rPr lang="en-US" baseline="30000" dirty="0" smtClean="0"/>
              <a:t>-5</a:t>
            </a:r>
            <a:r>
              <a:rPr lang="en-US" dirty="0" smtClean="0"/>
              <a:t>kgm</a:t>
            </a:r>
            <a:r>
              <a:rPr lang="en-US" baseline="30000" dirty="0" smtClean="0"/>
              <a:t>2</a:t>
            </a:r>
            <a:r>
              <a:rPr lang="en-US" dirty="0" smtClean="0"/>
              <a:t>,</a:t>
            </a:r>
            <a:r>
              <a:rPr lang="zh-CN" altLang="en-US" dirty="0" smtClean="0"/>
              <a:t>相对沿</a:t>
            </a:r>
            <a:r>
              <a:rPr lang="en-US" dirty="0" smtClean="0"/>
              <a:t>Y</a:t>
            </a:r>
            <a:r>
              <a:rPr lang="zh-CN" altLang="en-US" dirty="0" smtClean="0"/>
              <a:t>轴转动惯量理论值误差为</a:t>
            </a:r>
            <a:r>
              <a:rPr lang="en-US" dirty="0" smtClean="0"/>
              <a:t>1.8%</a:t>
            </a:r>
            <a:r>
              <a:rPr lang="zh-CN" altLang="en-US" dirty="0" smtClean="0"/>
              <a:t>。</a:t>
            </a:r>
            <a:endParaRPr lang="en-US" altLang="zh-CN" dirty="0" smtClean="0"/>
          </a:p>
          <a:p>
            <a:endParaRPr lang="en-US" altLang="zh-CN" dirty="0" smtClean="0"/>
          </a:p>
          <a:p>
            <a:endParaRPr lang="zh-CN" altLang="en-US" dirty="0" smtClean="0"/>
          </a:p>
          <a:p>
            <a:r>
              <a:rPr lang="zh-CN" altLang="en-US" dirty="0" smtClean="0"/>
              <a:t>上述两种情况计算结果表明手拧螺丝对薄板样品转动惯量影响不大。</a:t>
            </a:r>
            <a:endParaRPr lang="zh-CN" altLang="en-US" dirty="0"/>
          </a:p>
        </p:txBody>
      </p:sp>
      <p:pic>
        <p:nvPicPr>
          <p:cNvPr id="7" name="图片 6" descr="图1.jpg"/>
          <p:cNvPicPr/>
          <p:nvPr/>
        </p:nvPicPr>
        <p:blipFill>
          <a:blip r:embed="rId4" cstate="print"/>
          <a:stretch>
            <a:fillRect/>
          </a:stretch>
        </p:blipFill>
        <p:spPr>
          <a:xfrm>
            <a:off x="6643702" y="214290"/>
            <a:ext cx="2214578" cy="1857388"/>
          </a:xfrm>
          <a:prstGeom prst="rect">
            <a:avLst/>
          </a:prstGeom>
        </p:spPr>
      </p:pic>
      <p:pic>
        <p:nvPicPr>
          <p:cNvPr id="8" name="图片 7" descr="图2.jpg"/>
          <p:cNvPicPr/>
          <p:nvPr/>
        </p:nvPicPr>
        <p:blipFill>
          <a:blip r:embed="rId5" cstate="print"/>
          <a:stretch>
            <a:fillRect/>
          </a:stretch>
        </p:blipFill>
        <p:spPr>
          <a:xfrm>
            <a:off x="6643702" y="2428868"/>
            <a:ext cx="2214578" cy="153286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上海交通大学物理系模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上海交通大学物理系模板</Template>
  <TotalTime>1244</TotalTime>
  <Words>1559</Words>
  <Application>Microsoft Office PowerPoint</Application>
  <PresentationFormat>全屏显示(4:3)</PresentationFormat>
  <Paragraphs>182</Paragraphs>
  <Slides>13</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上海交通大学物理系模板</vt:lpstr>
      <vt:lpstr>公式</vt:lpstr>
      <vt:lpstr>利用恒力矩转动法对刚体转动惯量正交轴定理的实验验证 </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上海交通大学物理系概览</dc:title>
  <dc:creator>catherine</dc:creator>
  <cp:lastModifiedBy>WANG YX</cp:lastModifiedBy>
  <cp:revision>137</cp:revision>
  <dcterms:created xsi:type="dcterms:W3CDTF">2012-06-22T06:21:36Z</dcterms:created>
  <dcterms:modified xsi:type="dcterms:W3CDTF">2016-07-19T05:13:02Z</dcterms:modified>
</cp:coreProperties>
</file>