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1" r:id="rId5"/>
    <p:sldId id="270" r:id="rId6"/>
    <p:sldId id="266" r:id="rId7"/>
    <p:sldId id="259" r:id="rId8"/>
    <p:sldId id="264" r:id="rId9"/>
    <p:sldId id="277" r:id="rId10"/>
    <p:sldId id="273" r:id="rId11"/>
    <p:sldId id="274" r:id="rId12"/>
    <p:sldId id="271" r:id="rId13"/>
    <p:sldId id="263" r:id="rId14"/>
    <p:sldId id="275" r:id="rId15"/>
    <p:sldId id="272" r:id="rId16"/>
    <p:sldId id="267" r:id="rId17"/>
    <p:sldId id="276" r:id="rId18"/>
    <p:sldId id="268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989B"/>
    <a:srgbClr val="A40126"/>
    <a:srgbClr val="AE0026"/>
    <a:srgbClr val="DCA3A6"/>
    <a:srgbClr val="BFBFBF"/>
    <a:srgbClr val="A40120"/>
    <a:srgbClr val="E7A9AD"/>
    <a:srgbClr val="B5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CB02CD-DE2D-4B4F-96E8-7FB78EB682B5}" type="doc">
      <dgm:prSet loTypeId="urn:microsoft.com/office/officeart/2005/8/layout/gear1" loCatId="process" qsTypeId="urn:microsoft.com/office/officeart/2005/8/quickstyle/simple1" qsCatId="simple" csTypeId="urn:microsoft.com/office/officeart/2005/8/colors/accent4_3" csCatId="accent4" phldr="1"/>
      <dgm:spPr/>
    </dgm:pt>
    <dgm:pt modelId="{5EDA118C-F4A4-4917-928A-139062F20A55}">
      <dgm:prSet phldrT="[文本]" custT="1"/>
      <dgm:spPr>
        <a:solidFill>
          <a:srgbClr val="B50029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CN" sz="1800" b="1" dirty="0" smtClean="0">
            <a:solidFill>
              <a:schemeClr val="bg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chemeClr val="bg1"/>
              </a:solidFill>
            </a:rPr>
            <a:t>可直接计算伞布透过率的波长范围很少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dirty="0"/>
        </a:p>
      </dgm:t>
    </dgm:pt>
    <dgm:pt modelId="{AAC0F3D9-35DA-44B6-99C0-F10ECABCB570}" type="parTrans" cxnId="{D0AAE74A-4134-4277-9384-C2AB7855EC96}">
      <dgm:prSet/>
      <dgm:spPr/>
      <dgm:t>
        <a:bodyPr/>
        <a:lstStyle/>
        <a:p>
          <a:endParaRPr lang="zh-CN" altLang="en-US"/>
        </a:p>
      </dgm:t>
    </dgm:pt>
    <dgm:pt modelId="{06FD155B-2328-45F2-AD84-4F6A66471A58}" type="sibTrans" cxnId="{D0AAE74A-4134-4277-9384-C2AB7855EC96}">
      <dgm:prSet/>
      <dgm:spPr>
        <a:solidFill>
          <a:srgbClr val="AE0026"/>
        </a:solidFill>
      </dgm:spPr>
      <dgm:t>
        <a:bodyPr/>
        <a:lstStyle/>
        <a:p>
          <a:endParaRPr lang="zh-CN" altLang="en-US"/>
        </a:p>
      </dgm:t>
    </dgm:pt>
    <dgm:pt modelId="{41692FCA-FF2D-4849-B42E-E9CF58C89DB0}">
      <dgm:prSet phldrT="[文本]" custT="1"/>
      <dgm:spPr>
        <a:gradFill flip="none" rotWithShape="0">
          <a:gsLst>
            <a:gs pos="0">
              <a:srgbClr val="B50029">
                <a:tint val="66000"/>
                <a:satMod val="160000"/>
              </a:srgbClr>
            </a:gs>
            <a:gs pos="50000">
              <a:srgbClr val="B50029">
                <a:tint val="44500"/>
                <a:satMod val="160000"/>
              </a:srgbClr>
            </a:gs>
            <a:gs pos="100000">
              <a:srgbClr val="B50029">
                <a:tint val="23500"/>
                <a:satMod val="160000"/>
              </a:srgbClr>
            </a:gs>
          </a:gsLst>
          <a:lin ang="18900000" scaled="1"/>
          <a:tileRect/>
        </a:gradFill>
      </dgm:spPr>
      <dgm:t>
        <a:bodyPr/>
        <a:lstStyle/>
        <a:p>
          <a:r>
            <a:rPr lang="zh-CN" altLang="en-US" sz="1600" b="1" dirty="0" smtClean="0">
              <a:solidFill>
                <a:srgbClr val="AE0026"/>
              </a:solidFill>
            </a:rPr>
            <a:t>伞布的透射能量数值小</a:t>
          </a:r>
          <a:endParaRPr lang="zh-CN" altLang="en-US" sz="1600" b="1" dirty="0">
            <a:solidFill>
              <a:srgbClr val="AE0026"/>
            </a:solidFill>
          </a:endParaRPr>
        </a:p>
      </dgm:t>
    </dgm:pt>
    <dgm:pt modelId="{5E4137BA-69E8-46F4-A276-3CCC9CA8618C}" type="parTrans" cxnId="{115F851B-9913-4BF2-B0AC-B45610AE2DE0}">
      <dgm:prSet/>
      <dgm:spPr/>
      <dgm:t>
        <a:bodyPr/>
        <a:lstStyle/>
        <a:p>
          <a:endParaRPr lang="zh-CN" altLang="en-US"/>
        </a:p>
      </dgm:t>
    </dgm:pt>
    <dgm:pt modelId="{ABDD8DD8-6056-41FB-A12C-537882751C41}" type="sibTrans" cxnId="{115F851B-9913-4BF2-B0AC-B45610AE2DE0}">
      <dgm:prSet/>
      <dgm:spPr>
        <a:gradFill flip="none" rotWithShape="0">
          <a:gsLst>
            <a:gs pos="0">
              <a:srgbClr val="A40126">
                <a:tint val="66000"/>
                <a:satMod val="160000"/>
              </a:srgbClr>
            </a:gs>
            <a:gs pos="50000">
              <a:srgbClr val="A40126">
                <a:tint val="44500"/>
                <a:satMod val="160000"/>
              </a:srgbClr>
            </a:gs>
            <a:gs pos="100000">
              <a:srgbClr val="A40126">
                <a:tint val="23500"/>
                <a:satMod val="160000"/>
              </a:srgbClr>
            </a:gs>
          </a:gsLst>
          <a:lin ang="5400000" scaled="1"/>
          <a:tileRect/>
        </a:gradFill>
      </dgm:spPr>
      <dgm:t>
        <a:bodyPr/>
        <a:lstStyle/>
        <a:p>
          <a:endParaRPr lang="zh-CN" altLang="en-US"/>
        </a:p>
      </dgm:t>
    </dgm:pt>
    <dgm:pt modelId="{A262F682-65D8-4215-BFA1-C1D792364579}">
      <dgm:prSet phldrT="[文本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zh-CN" altLang="zh-CN" sz="1600" b="1" dirty="0" smtClean="0">
              <a:solidFill>
                <a:schemeClr val="tx1"/>
              </a:solidFill>
            </a:rPr>
            <a:t>相对能量超过量程</a:t>
          </a:r>
          <a:endParaRPr lang="zh-CN" altLang="en-US" sz="1400" b="1" dirty="0">
            <a:solidFill>
              <a:schemeClr val="tx1"/>
            </a:solidFill>
          </a:endParaRPr>
        </a:p>
      </dgm:t>
    </dgm:pt>
    <dgm:pt modelId="{5BC21F0F-0028-434C-83C3-2B6B0B93352F}" type="parTrans" cxnId="{2E1BBB87-C8B1-484A-AFC9-FF75A9968C29}">
      <dgm:prSet/>
      <dgm:spPr/>
      <dgm:t>
        <a:bodyPr/>
        <a:lstStyle/>
        <a:p>
          <a:endParaRPr lang="zh-CN" altLang="en-US"/>
        </a:p>
      </dgm:t>
    </dgm:pt>
    <dgm:pt modelId="{851C2E03-F383-46DF-914C-8034EA98EF00}" type="sibTrans" cxnId="{2E1BBB87-C8B1-484A-AFC9-FF75A9968C29}">
      <dgm:prSet/>
      <dgm:spPr/>
      <dgm:t>
        <a:bodyPr/>
        <a:lstStyle/>
        <a:p>
          <a:endParaRPr lang="zh-CN" altLang="en-US"/>
        </a:p>
      </dgm:t>
    </dgm:pt>
    <dgm:pt modelId="{69EA7E82-03E7-44F5-B01B-C6905CF9A531}" type="pres">
      <dgm:prSet presAssocID="{1BCB02CD-DE2D-4B4F-96E8-7FB78EB682B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11F682-60B6-4FAA-B2E0-0517D8E9180D}" type="pres">
      <dgm:prSet presAssocID="{5EDA118C-F4A4-4917-928A-139062F20A55}" presName="gear1" presStyleLbl="node1" presStyleIdx="0" presStyleCnt="3" custScaleX="107826" custScaleY="101147" custLinFactNeighborX="10383" custLinFactNeighborY="-444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B7535C-EB3B-41E3-87BC-6BF2A1A996E1}" type="pres">
      <dgm:prSet presAssocID="{5EDA118C-F4A4-4917-928A-139062F20A55}" presName="gear1srcNode" presStyleLbl="node1" presStyleIdx="0" presStyleCnt="3"/>
      <dgm:spPr/>
      <dgm:t>
        <a:bodyPr/>
        <a:lstStyle/>
        <a:p>
          <a:endParaRPr lang="zh-CN" altLang="en-US"/>
        </a:p>
      </dgm:t>
    </dgm:pt>
    <dgm:pt modelId="{31CC11EA-85EA-417E-B56E-3CB65B8ABBF0}" type="pres">
      <dgm:prSet presAssocID="{5EDA118C-F4A4-4917-928A-139062F20A55}" presName="gear1dstNode" presStyleLbl="node1" presStyleIdx="0" presStyleCnt="3"/>
      <dgm:spPr/>
      <dgm:t>
        <a:bodyPr/>
        <a:lstStyle/>
        <a:p>
          <a:endParaRPr lang="zh-CN" altLang="en-US"/>
        </a:p>
      </dgm:t>
    </dgm:pt>
    <dgm:pt modelId="{94BA4BA3-483D-4CB1-B1F9-8DA96B02630B}" type="pres">
      <dgm:prSet presAssocID="{41692FCA-FF2D-4849-B42E-E9CF58C89DB0}" presName="gear2" presStyleLbl="node1" presStyleIdx="1" presStyleCnt="3" custAng="391167" custScaleX="109903" custScaleY="105170" custLinFactNeighborX="6001" custLinFactNeighborY="-76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6238B1-E901-4501-98E1-94968B5DBA5E}" type="pres">
      <dgm:prSet presAssocID="{41692FCA-FF2D-4849-B42E-E9CF58C89DB0}" presName="gear2srcNode" presStyleLbl="node1" presStyleIdx="1" presStyleCnt="3"/>
      <dgm:spPr/>
      <dgm:t>
        <a:bodyPr/>
        <a:lstStyle/>
        <a:p>
          <a:endParaRPr lang="zh-CN" altLang="en-US"/>
        </a:p>
      </dgm:t>
    </dgm:pt>
    <dgm:pt modelId="{B1021040-4919-45C3-952B-EE71EC2CFAAB}" type="pres">
      <dgm:prSet presAssocID="{41692FCA-FF2D-4849-B42E-E9CF58C89DB0}" presName="gear2dstNode" presStyleLbl="node1" presStyleIdx="1" presStyleCnt="3"/>
      <dgm:spPr/>
      <dgm:t>
        <a:bodyPr/>
        <a:lstStyle/>
        <a:p>
          <a:endParaRPr lang="zh-CN" altLang="en-US"/>
        </a:p>
      </dgm:t>
    </dgm:pt>
    <dgm:pt modelId="{D071B1B5-27E0-490E-9C19-4F7D53BB8DE1}" type="pres">
      <dgm:prSet presAssocID="{A262F682-65D8-4215-BFA1-C1D792364579}" presName="gear3" presStyleLbl="node1" presStyleIdx="2" presStyleCnt="3" custAng="693036" custLinFactNeighborX="18745" custLinFactNeighborY="27"/>
      <dgm:spPr/>
      <dgm:t>
        <a:bodyPr/>
        <a:lstStyle/>
        <a:p>
          <a:endParaRPr lang="zh-CN" altLang="en-US"/>
        </a:p>
      </dgm:t>
    </dgm:pt>
    <dgm:pt modelId="{EBCBB2C5-488F-4C62-8150-17D89A32136D}" type="pres">
      <dgm:prSet presAssocID="{A262F682-65D8-4215-BFA1-C1D79236457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3A6F5A-5416-4831-9EF8-2A1046B5BF8C}" type="pres">
      <dgm:prSet presAssocID="{A262F682-65D8-4215-BFA1-C1D792364579}" presName="gear3srcNode" presStyleLbl="node1" presStyleIdx="2" presStyleCnt="3"/>
      <dgm:spPr/>
      <dgm:t>
        <a:bodyPr/>
        <a:lstStyle/>
        <a:p>
          <a:endParaRPr lang="zh-CN" altLang="en-US"/>
        </a:p>
      </dgm:t>
    </dgm:pt>
    <dgm:pt modelId="{DB95A417-DAB2-486A-B35E-50DA745B97E4}" type="pres">
      <dgm:prSet presAssocID="{A262F682-65D8-4215-BFA1-C1D792364579}" presName="gear3dstNode" presStyleLbl="node1" presStyleIdx="2" presStyleCnt="3"/>
      <dgm:spPr/>
      <dgm:t>
        <a:bodyPr/>
        <a:lstStyle/>
        <a:p>
          <a:endParaRPr lang="zh-CN" altLang="en-US"/>
        </a:p>
      </dgm:t>
    </dgm:pt>
    <dgm:pt modelId="{E5FE2D5C-D41F-4282-A2B9-BA33E883436E}" type="pres">
      <dgm:prSet presAssocID="{06FD155B-2328-45F2-AD84-4F6A66471A58}" presName="connector1" presStyleLbl="sibTrans2D1" presStyleIdx="0" presStyleCnt="3" custScaleX="87396" custScaleY="87442" custLinFactNeighborX="17235" custLinFactNeighborY="-7554"/>
      <dgm:spPr/>
      <dgm:t>
        <a:bodyPr/>
        <a:lstStyle/>
        <a:p>
          <a:endParaRPr lang="zh-CN" altLang="en-US"/>
        </a:p>
      </dgm:t>
    </dgm:pt>
    <dgm:pt modelId="{5380BF33-92D5-49D2-B855-FDD466FB476D}" type="pres">
      <dgm:prSet presAssocID="{ABDD8DD8-6056-41FB-A12C-537882751C41}" presName="connector2" presStyleLbl="sibTrans2D1" presStyleIdx="1" presStyleCnt="3" custLinFactNeighborX="-5176" custLinFactNeighborY="-1808"/>
      <dgm:spPr/>
      <dgm:t>
        <a:bodyPr/>
        <a:lstStyle/>
        <a:p>
          <a:endParaRPr lang="zh-CN" altLang="en-US"/>
        </a:p>
      </dgm:t>
    </dgm:pt>
    <dgm:pt modelId="{8FA1B373-234A-4404-9F4E-F0A7A02EE193}" type="pres">
      <dgm:prSet presAssocID="{851C2E03-F383-46DF-914C-8034EA98EF00}" presName="connector3" presStyleLbl="sibTrans2D1" presStyleIdx="2" presStyleCnt="3" custLinFactNeighborX="6789" custLinFactNeighborY="-3662"/>
      <dgm:spPr/>
      <dgm:t>
        <a:bodyPr/>
        <a:lstStyle/>
        <a:p>
          <a:endParaRPr lang="zh-CN" altLang="en-US"/>
        </a:p>
      </dgm:t>
    </dgm:pt>
  </dgm:ptLst>
  <dgm:cxnLst>
    <dgm:cxn modelId="{F9E90D38-F7C6-48A4-96A3-5CA97A38DBE1}" type="presOf" srcId="{41692FCA-FF2D-4849-B42E-E9CF58C89DB0}" destId="{94BA4BA3-483D-4CB1-B1F9-8DA96B02630B}" srcOrd="0" destOrd="0" presId="urn:microsoft.com/office/officeart/2005/8/layout/gear1"/>
    <dgm:cxn modelId="{23F2FE26-80AB-48D7-9587-6F6B8FC7F759}" type="presOf" srcId="{A262F682-65D8-4215-BFA1-C1D792364579}" destId="{EBCBB2C5-488F-4C62-8150-17D89A32136D}" srcOrd="1" destOrd="0" presId="urn:microsoft.com/office/officeart/2005/8/layout/gear1"/>
    <dgm:cxn modelId="{D0AAE74A-4134-4277-9384-C2AB7855EC96}" srcId="{1BCB02CD-DE2D-4B4F-96E8-7FB78EB682B5}" destId="{5EDA118C-F4A4-4917-928A-139062F20A55}" srcOrd="0" destOrd="0" parTransId="{AAC0F3D9-35DA-44B6-99C0-F10ECABCB570}" sibTransId="{06FD155B-2328-45F2-AD84-4F6A66471A58}"/>
    <dgm:cxn modelId="{115F851B-9913-4BF2-B0AC-B45610AE2DE0}" srcId="{1BCB02CD-DE2D-4B4F-96E8-7FB78EB682B5}" destId="{41692FCA-FF2D-4849-B42E-E9CF58C89DB0}" srcOrd="1" destOrd="0" parTransId="{5E4137BA-69E8-46F4-A276-3CCC9CA8618C}" sibTransId="{ABDD8DD8-6056-41FB-A12C-537882751C41}"/>
    <dgm:cxn modelId="{894F2EBE-C771-484E-9766-EE7E9B9DE164}" type="presOf" srcId="{A262F682-65D8-4215-BFA1-C1D792364579}" destId="{8A3A6F5A-5416-4831-9EF8-2A1046B5BF8C}" srcOrd="2" destOrd="0" presId="urn:microsoft.com/office/officeart/2005/8/layout/gear1"/>
    <dgm:cxn modelId="{C155E7D3-C723-401D-9010-6C8422372715}" type="presOf" srcId="{5EDA118C-F4A4-4917-928A-139062F20A55}" destId="{31CC11EA-85EA-417E-B56E-3CB65B8ABBF0}" srcOrd="2" destOrd="0" presId="urn:microsoft.com/office/officeart/2005/8/layout/gear1"/>
    <dgm:cxn modelId="{FD830E7E-982E-4961-AB68-7EAA28946098}" type="presOf" srcId="{5EDA118C-F4A4-4917-928A-139062F20A55}" destId="{7AB7535C-EB3B-41E3-87BC-6BF2A1A996E1}" srcOrd="1" destOrd="0" presId="urn:microsoft.com/office/officeart/2005/8/layout/gear1"/>
    <dgm:cxn modelId="{2E1BBB87-C8B1-484A-AFC9-FF75A9968C29}" srcId="{1BCB02CD-DE2D-4B4F-96E8-7FB78EB682B5}" destId="{A262F682-65D8-4215-BFA1-C1D792364579}" srcOrd="2" destOrd="0" parTransId="{5BC21F0F-0028-434C-83C3-2B6B0B93352F}" sibTransId="{851C2E03-F383-46DF-914C-8034EA98EF00}"/>
    <dgm:cxn modelId="{A84630C0-4BC7-4FCE-9F2F-7CB47E83EE74}" type="presOf" srcId="{5EDA118C-F4A4-4917-928A-139062F20A55}" destId="{4611F682-60B6-4FAA-B2E0-0517D8E9180D}" srcOrd="0" destOrd="0" presId="urn:microsoft.com/office/officeart/2005/8/layout/gear1"/>
    <dgm:cxn modelId="{976883DF-6B7B-40F1-BD30-54A49CFB2130}" type="presOf" srcId="{ABDD8DD8-6056-41FB-A12C-537882751C41}" destId="{5380BF33-92D5-49D2-B855-FDD466FB476D}" srcOrd="0" destOrd="0" presId="urn:microsoft.com/office/officeart/2005/8/layout/gear1"/>
    <dgm:cxn modelId="{074DE166-477D-4DF8-B8AF-BCD8361D61E4}" type="presOf" srcId="{851C2E03-F383-46DF-914C-8034EA98EF00}" destId="{8FA1B373-234A-4404-9F4E-F0A7A02EE193}" srcOrd="0" destOrd="0" presId="urn:microsoft.com/office/officeart/2005/8/layout/gear1"/>
    <dgm:cxn modelId="{5735D0F6-4CCE-45BF-AD89-C83C1DF346D9}" type="presOf" srcId="{41692FCA-FF2D-4849-B42E-E9CF58C89DB0}" destId="{B1021040-4919-45C3-952B-EE71EC2CFAAB}" srcOrd="2" destOrd="0" presId="urn:microsoft.com/office/officeart/2005/8/layout/gear1"/>
    <dgm:cxn modelId="{8484D1A3-4736-46F6-8AC4-ADE9160B20D1}" type="presOf" srcId="{A262F682-65D8-4215-BFA1-C1D792364579}" destId="{DB95A417-DAB2-486A-B35E-50DA745B97E4}" srcOrd="3" destOrd="0" presId="urn:microsoft.com/office/officeart/2005/8/layout/gear1"/>
    <dgm:cxn modelId="{CCB1810F-4261-4C3D-9DD8-6C4C7520C4F4}" type="presOf" srcId="{1BCB02CD-DE2D-4B4F-96E8-7FB78EB682B5}" destId="{69EA7E82-03E7-44F5-B01B-C6905CF9A531}" srcOrd="0" destOrd="0" presId="urn:microsoft.com/office/officeart/2005/8/layout/gear1"/>
    <dgm:cxn modelId="{65369EAB-EA7F-4173-B066-4C44A2A20D3A}" type="presOf" srcId="{06FD155B-2328-45F2-AD84-4F6A66471A58}" destId="{E5FE2D5C-D41F-4282-A2B9-BA33E883436E}" srcOrd="0" destOrd="0" presId="urn:microsoft.com/office/officeart/2005/8/layout/gear1"/>
    <dgm:cxn modelId="{ED412C2C-4CB7-4CD8-A613-D60BB9BE88D3}" type="presOf" srcId="{A262F682-65D8-4215-BFA1-C1D792364579}" destId="{D071B1B5-27E0-490E-9C19-4F7D53BB8DE1}" srcOrd="0" destOrd="0" presId="urn:microsoft.com/office/officeart/2005/8/layout/gear1"/>
    <dgm:cxn modelId="{788D57E1-594F-4759-94F7-56E4878C68E8}" type="presOf" srcId="{41692FCA-FF2D-4849-B42E-E9CF58C89DB0}" destId="{156238B1-E901-4501-98E1-94968B5DBA5E}" srcOrd="1" destOrd="0" presId="urn:microsoft.com/office/officeart/2005/8/layout/gear1"/>
    <dgm:cxn modelId="{BEF8A8A1-CC35-4531-9368-668B0B9C1E92}" type="presParOf" srcId="{69EA7E82-03E7-44F5-B01B-C6905CF9A531}" destId="{4611F682-60B6-4FAA-B2E0-0517D8E9180D}" srcOrd="0" destOrd="0" presId="urn:microsoft.com/office/officeart/2005/8/layout/gear1"/>
    <dgm:cxn modelId="{1CF79DBF-CC16-4400-A408-C1E2986A8E18}" type="presParOf" srcId="{69EA7E82-03E7-44F5-B01B-C6905CF9A531}" destId="{7AB7535C-EB3B-41E3-87BC-6BF2A1A996E1}" srcOrd="1" destOrd="0" presId="urn:microsoft.com/office/officeart/2005/8/layout/gear1"/>
    <dgm:cxn modelId="{BA19988B-CEAB-4922-8C72-7A2D558EB9D7}" type="presParOf" srcId="{69EA7E82-03E7-44F5-B01B-C6905CF9A531}" destId="{31CC11EA-85EA-417E-B56E-3CB65B8ABBF0}" srcOrd="2" destOrd="0" presId="urn:microsoft.com/office/officeart/2005/8/layout/gear1"/>
    <dgm:cxn modelId="{0628453F-12B5-4175-AD0D-43DEDD890DEC}" type="presParOf" srcId="{69EA7E82-03E7-44F5-B01B-C6905CF9A531}" destId="{94BA4BA3-483D-4CB1-B1F9-8DA96B02630B}" srcOrd="3" destOrd="0" presId="urn:microsoft.com/office/officeart/2005/8/layout/gear1"/>
    <dgm:cxn modelId="{0AC639B2-14E8-4986-B131-3EFD3DFA285F}" type="presParOf" srcId="{69EA7E82-03E7-44F5-B01B-C6905CF9A531}" destId="{156238B1-E901-4501-98E1-94968B5DBA5E}" srcOrd="4" destOrd="0" presId="urn:microsoft.com/office/officeart/2005/8/layout/gear1"/>
    <dgm:cxn modelId="{2CC7AC33-779E-4DF5-9CDA-A64BEEBD4D6A}" type="presParOf" srcId="{69EA7E82-03E7-44F5-B01B-C6905CF9A531}" destId="{B1021040-4919-45C3-952B-EE71EC2CFAAB}" srcOrd="5" destOrd="0" presId="urn:microsoft.com/office/officeart/2005/8/layout/gear1"/>
    <dgm:cxn modelId="{4E357B80-806C-4343-B480-3291E4123CB8}" type="presParOf" srcId="{69EA7E82-03E7-44F5-B01B-C6905CF9A531}" destId="{D071B1B5-27E0-490E-9C19-4F7D53BB8DE1}" srcOrd="6" destOrd="0" presId="urn:microsoft.com/office/officeart/2005/8/layout/gear1"/>
    <dgm:cxn modelId="{F3F1FBE5-796D-4C42-AB8E-78FA5DAFEFD8}" type="presParOf" srcId="{69EA7E82-03E7-44F5-B01B-C6905CF9A531}" destId="{EBCBB2C5-488F-4C62-8150-17D89A32136D}" srcOrd="7" destOrd="0" presId="urn:microsoft.com/office/officeart/2005/8/layout/gear1"/>
    <dgm:cxn modelId="{FB8A63DC-0496-40C8-A5D2-8DEE9891207E}" type="presParOf" srcId="{69EA7E82-03E7-44F5-B01B-C6905CF9A531}" destId="{8A3A6F5A-5416-4831-9EF8-2A1046B5BF8C}" srcOrd="8" destOrd="0" presId="urn:microsoft.com/office/officeart/2005/8/layout/gear1"/>
    <dgm:cxn modelId="{AF4DBDF7-062F-4120-AEF4-C9A4319FA5A1}" type="presParOf" srcId="{69EA7E82-03E7-44F5-B01B-C6905CF9A531}" destId="{DB95A417-DAB2-486A-B35E-50DA745B97E4}" srcOrd="9" destOrd="0" presId="urn:microsoft.com/office/officeart/2005/8/layout/gear1"/>
    <dgm:cxn modelId="{A103B147-9467-4CC3-90A6-E7A4D3245B08}" type="presParOf" srcId="{69EA7E82-03E7-44F5-B01B-C6905CF9A531}" destId="{E5FE2D5C-D41F-4282-A2B9-BA33E883436E}" srcOrd="10" destOrd="0" presId="urn:microsoft.com/office/officeart/2005/8/layout/gear1"/>
    <dgm:cxn modelId="{0A640830-4425-4592-BFB7-114C1E6F4313}" type="presParOf" srcId="{69EA7E82-03E7-44F5-B01B-C6905CF9A531}" destId="{5380BF33-92D5-49D2-B855-FDD466FB476D}" srcOrd="11" destOrd="0" presId="urn:microsoft.com/office/officeart/2005/8/layout/gear1"/>
    <dgm:cxn modelId="{3FCE6B38-FDA7-477E-86B6-7ABAB78101E0}" type="presParOf" srcId="{69EA7E82-03E7-44F5-B01B-C6905CF9A531}" destId="{8FA1B373-234A-4404-9F4E-F0A7A02EE193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2F27D0-07EE-434B-8941-418ED73075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F38BA3E6-5CF8-4714-B8C9-6B824B2108D6}">
          <dgm:prSet phldrT="[文本]" custT="1"/>
          <dgm:spPr>
            <a:solidFill>
              <a:srgbClr val="A40120"/>
            </a:solidFill>
          </dgm:spPr>
          <dgm:t>
            <a:bodyPr/>
            <a:lstStyle/>
            <a:p>
              <a:pPr algn="l"/>
              <a:r>
                <a:rPr lang="zh-CN" altLang="en-US" sz="1400" b="0" dirty="0" smtClean="0"/>
                <a:t>电压</a:t>
              </a:r>
              <a14:m>
                <m:oMath xmlns:m="http://schemas.openxmlformats.org/officeDocument/2006/math">
                  <m:r>
                    <a:rPr lang="zh-CN" altLang="en-US" sz="1400" b="0" i="0" smtClean="0">
                      <a:latin typeface="Cambria Math" panose="02040503050406030204" pitchFamily="18" charset="0"/>
                    </a:rPr>
                    <m:t>一</m:t>
                  </m:r>
                  <m:r>
                    <a:rPr lang="zh-CN" altLang="en-US" sz="1400" b="0" i="1" smtClean="0">
                      <a:latin typeface="Cambria Math" panose="02040503050406030204" pitchFamily="18" charset="0"/>
                    </a:rPr>
                    <m:t>下</m:t>
                  </m:r>
                </m:oMath>
              </a14:m>
              <a:r>
                <a:rPr lang="zh-CN" altLang="en-US" sz="1400" dirty="0" smtClean="0"/>
                <a:t>测出：</a:t>
              </a:r>
              <a:endParaRPr lang="en-US" altLang="zh-CN" sz="1400" dirty="0" smtClean="0"/>
            </a:p>
            <a:p>
              <a:pPr algn="l"/>
              <a:r>
                <a:rPr lang="zh-CN" altLang="en-US" sz="1400" dirty="0" smtClean="0"/>
                <a:t>溴</a:t>
              </a:r>
              <a:r>
                <a:rPr lang="zh-CN" altLang="en-US" sz="1400" dirty="0" smtClean="0"/>
                <a:t>钨灯光源相对能量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altLang="zh-CN" sz="140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sub>
                  </m:sSub>
                  <m:r>
                    <a:rPr lang="zh-CN" altLang="en-US" sz="1400" b="0" i="1" smtClean="0">
                      <a:latin typeface="Cambria Math" panose="02040503050406030204" pitchFamily="18" charset="0"/>
                    </a:rPr>
                    <m:t>衰减片相对透射能量</m:t>
                  </m:r>
                  <m:sSubSup>
                    <m:sSubSupPr>
                      <m:ctrlPr>
                        <a:rPr lang="en-US" altLang="zh-CN" sz="1400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𝑇</m:t>
                      </m:r>
                    </m:sub>
                    <m:sup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</m:oMath>
              </a14:m>
              <a:endParaRPr lang="zh-CN" altLang="en-US" sz="700" dirty="0"/>
            </a:p>
          </dgm:t>
        </dgm:pt>
      </mc:Choice>
      <mc:Fallback>
        <dgm:pt modelId="{F38BA3E6-5CF8-4714-B8C9-6B824B2108D6}">
          <dgm:prSet phldrT="[文本]" custT="1"/>
          <dgm:spPr>
            <a:solidFill>
              <a:srgbClr val="A40120"/>
            </a:solidFill>
          </dgm:spPr>
          <dgm:t>
            <a:bodyPr/>
            <a:lstStyle/>
            <a:p>
              <a:pPr algn="l"/>
              <a:r>
                <a:rPr lang="zh-CN" altLang="en-US" sz="1400" b="0" dirty="0" smtClean="0"/>
                <a:t>电压</a:t>
              </a:r>
              <a:r>
                <a:rPr lang="zh-CN" altLang="en-US" sz="1400" b="0" i="0" smtClean="0">
                  <a:latin typeface="Cambria Math" panose="02040503050406030204" pitchFamily="18" charset="0"/>
                </a:rPr>
                <a:t>一下</a:t>
              </a:r>
              <a:r>
                <a:rPr lang="zh-CN" altLang="en-US" sz="1400" dirty="0" smtClean="0"/>
                <a:t>测出：</a:t>
              </a:r>
              <a:endParaRPr lang="en-US" altLang="zh-CN" sz="1400" dirty="0" smtClean="0"/>
            </a:p>
            <a:p>
              <a:pPr algn="l"/>
              <a:r>
                <a:rPr lang="zh-CN" altLang="en-US" sz="1400" dirty="0" smtClean="0"/>
                <a:t>溴</a:t>
              </a:r>
              <a:r>
                <a:rPr lang="zh-CN" altLang="en-US" sz="1400" dirty="0" smtClean="0"/>
                <a:t>钨灯光源相对能量</a:t>
              </a:r>
              <a:r>
                <a:rPr lang="en-US" altLang="zh-CN" sz="1400" b="0" i="0" smtClean="0">
                  <a:latin typeface="Cambria Math" panose="02040503050406030204" pitchFamily="18" charset="0"/>
                </a:rPr>
                <a:t>𝐸_𝐵</a:t>
              </a:r>
              <a:r>
                <a:rPr lang="zh-CN" altLang="en-US" sz="1400" b="0" i="0" smtClean="0">
                  <a:latin typeface="Cambria Math" panose="02040503050406030204" pitchFamily="18" charset="0"/>
                </a:rPr>
                <a:t> 衰减片相对透射能量</a:t>
              </a:r>
              <a:r>
                <a:rPr lang="en-US" altLang="zh-CN" sz="1400" b="0" i="0" smtClean="0">
                  <a:latin typeface="Cambria Math" panose="02040503050406030204" pitchFamily="18" charset="0"/>
                </a:rPr>
                <a:t>𝐸_𝑇^′</a:t>
              </a:r>
              <a:endParaRPr lang="zh-CN" altLang="en-US" sz="700" dirty="0"/>
            </a:p>
          </dgm:t>
        </dgm:pt>
      </mc:Fallback>
    </mc:AlternateContent>
    <dgm:pt modelId="{7B74B850-C898-4D85-85DD-D4FB034A7E79}" type="parTrans" cxnId="{DBF689CA-1075-4687-883C-826AF4A671C4}">
      <dgm:prSet/>
      <dgm:spPr/>
      <dgm:t>
        <a:bodyPr/>
        <a:lstStyle/>
        <a:p>
          <a:endParaRPr lang="zh-CN" altLang="en-US"/>
        </a:p>
      </dgm:t>
    </dgm:pt>
    <dgm:pt modelId="{E760471F-1A4F-4422-BD0E-7666829B8810}" type="sibTrans" cxnId="{DBF689CA-1075-4687-883C-826AF4A671C4}">
      <dgm:prSet/>
      <dgm:spPr>
        <a:solidFill>
          <a:srgbClr val="DCA3A6"/>
        </a:solidFill>
        <a:ln>
          <a:solidFill>
            <a:srgbClr val="AE0026"/>
          </a:solidFill>
        </a:ln>
      </dgm:spPr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D0DD745-84CB-485C-AA2C-DB34E3B4E47D}">
          <dgm:prSet phldrT="[文本]"/>
          <dgm:spPr>
            <a:solidFill>
              <a:srgbClr val="A40120"/>
            </a:solidFill>
          </dgm:spPr>
          <dgm:t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zh-CN" altLang="en-US" b="0" dirty="0" smtClean="0"/>
                      <m:t>电压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二下测出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：</m:t>
                    </m:r>
                  </m:oMath>
                </m:oMathPara>
              </a14:m>
              <a:endParaRPr lang="en-US" altLang="zh-CN" b="0" i="1" dirty="0" smtClean="0">
                <a:latin typeface="Cambria Math" panose="020405030504060302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14:m>
                <m:oMath xmlns:m="http://schemas.openxmlformats.org/officeDocument/2006/math">
                  <m:r>
                    <a:rPr lang="zh-CN" altLang="en-US" b="0" i="1" smtClean="0">
                      <a:latin typeface="Cambria Math" panose="02040503050406030204" pitchFamily="18" charset="0"/>
                    </a:rPr>
                    <m:t>伞布相对透射能量</m:t>
                  </m:r>
                  <m:sSub>
                    <m:sSubPr>
                      <m:ctrlPr>
                        <a:rPr lang="en-US" altLang="zh-CN" b="0" i="1" smtClean="0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sub>
                  </m:sSub>
                </m:oMath>
              </a14:m>
              <a:r>
                <a:rPr lang="zh-CN" altLang="en-US" b="0" i="0" dirty="0" smtClean="0">
                  <a:latin typeface="+mn-ea"/>
                  <a:ea typeface="+mn-ea"/>
                </a:rPr>
                <a:t>和</a:t>
              </a:r>
              <a14:m>
                <m:oMath xmlns:m="http://schemas.openxmlformats.org/officeDocument/2006/math">
                  <m:sSubSup>
                    <m:sSubSupPr>
                      <m:ctrlPr>
                        <a:rPr lang="en-US" altLang="zh-CN" b="0" i="1" smtClean="0">
                          <a:latin typeface="Cambria Math" panose="02040503050406030204" pitchFamily="18" charset="0"/>
                        </a:rPr>
                      </m:ctrlPr>
                    </m:sSubSupPr>
                    <m:e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</m:e>
                    <m: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𝑇</m:t>
                      </m:r>
                    </m:sub>
                    <m: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′</m:t>
                      </m:r>
                    </m:sup>
                  </m:sSubSup>
                </m:oMath>
              </a14:m>
              <a:endParaRPr lang="en-US" b="0" i="0" dirty="0">
                <a:latin typeface="+mn-ea"/>
                <a:ea typeface="+mn-ea"/>
              </a:endParaRPr>
            </a:p>
          </dgm:t>
        </dgm:pt>
      </mc:Choice>
      <mc:Fallback>
        <dgm:pt modelId="{AD0DD745-84CB-485C-AA2C-DB34E3B4E47D}">
          <dgm:prSet phldrT="[文本]"/>
          <dgm:spPr>
            <a:solidFill>
              <a:srgbClr val="A40120"/>
            </a:solidFill>
          </dgm:spPr>
          <dgm:t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0" i="0" dirty="0" smtClean="0">
                  <a:latin typeface="Cambria Math" panose="02040503050406030204" pitchFamily="18" charset="0"/>
                </a:rPr>
                <a:t>"电压</a:t>
              </a:r>
              <a:r>
                <a:rPr lang="zh-CN" altLang="en-US" b="0" i="0" smtClean="0">
                  <a:latin typeface="Cambria Math" panose="02040503050406030204" pitchFamily="18" charset="0"/>
                </a:rPr>
                <a:t>" </a:t>
              </a:r>
              <a:r>
                <a:rPr lang="zh-CN" altLang="en-US" b="0" i="0" smtClean="0">
                  <a:latin typeface="Cambria Math" panose="02040503050406030204" pitchFamily="18" charset="0"/>
                </a:rPr>
                <a:t>二下测出</a:t>
              </a:r>
              <a:r>
                <a:rPr lang="zh-CN" altLang="en-US" b="0" i="0" smtClean="0">
                  <a:latin typeface="Cambria Math" panose="02040503050406030204" pitchFamily="18" charset="0"/>
                </a:rPr>
                <a:t>：</a:t>
              </a:r>
              <a:endParaRPr lang="en-US" altLang="zh-CN" b="0" i="1" dirty="0" smtClean="0">
                <a:latin typeface="Cambria Math" panose="020405030504060302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b="0" i="0" smtClean="0">
                  <a:latin typeface="Cambria Math" panose="02040503050406030204" pitchFamily="18" charset="0"/>
                </a:rPr>
                <a:t>伞布相对透射能量</a:t>
              </a:r>
              <a:r>
                <a:rPr lang="en-US" altLang="zh-CN" b="0" i="0" smtClean="0">
                  <a:latin typeface="Cambria Math" panose="02040503050406030204" pitchFamily="18" charset="0"/>
                </a:rPr>
                <a:t>𝐸_𝑇</a:t>
              </a:r>
              <a:r>
                <a:rPr lang="zh-CN" altLang="en-US" b="0" i="0" dirty="0" smtClean="0">
                  <a:latin typeface="+mn-ea"/>
                  <a:ea typeface="+mn-ea"/>
                </a:rPr>
                <a:t>和</a:t>
              </a:r>
              <a:r>
                <a:rPr lang="en-US" altLang="zh-CN" b="0" i="0" smtClean="0">
                  <a:latin typeface="Cambria Math" panose="02040503050406030204" pitchFamily="18" charset="0"/>
                </a:rPr>
                <a:t>𝐸</a:t>
              </a:r>
              <a:r>
                <a:rPr lang="en-US" altLang="zh-CN" b="0" i="0" smtClean="0">
                  <a:latin typeface="Cambria Math" panose="02040503050406030204" pitchFamily="18" charset="0"/>
                </a:rPr>
                <a:t>_</a:t>
              </a:r>
              <a:r>
                <a:rPr lang="en-US" altLang="zh-CN" b="0" i="0" smtClean="0">
                  <a:latin typeface="Cambria Math" panose="02040503050406030204" pitchFamily="18" charset="0"/>
                </a:rPr>
                <a:t>𝑇^′</a:t>
              </a:r>
              <a:endParaRPr lang="en-US" b="0" i="0" dirty="0">
                <a:latin typeface="+mn-ea"/>
                <a:ea typeface="+mn-ea"/>
              </a:endParaRPr>
            </a:p>
          </dgm:t>
        </dgm:pt>
      </mc:Fallback>
    </mc:AlternateContent>
    <dgm:pt modelId="{B2ADE66D-47BD-417C-94B7-79493FCD3772}" type="parTrans" cxnId="{B0C39415-E525-4A8B-9EC3-0BCA21C46AAD}">
      <dgm:prSet/>
      <dgm:spPr/>
      <dgm:t>
        <a:bodyPr/>
        <a:lstStyle/>
        <a:p>
          <a:endParaRPr lang="zh-CN" altLang="en-US"/>
        </a:p>
      </dgm:t>
    </dgm:pt>
    <dgm:pt modelId="{C4500A66-4F9F-4B65-AAF6-4CE60A7795BB}" type="sibTrans" cxnId="{B0C39415-E525-4A8B-9EC3-0BCA21C46AAD}">
      <dgm:prSet/>
      <dgm:spPr>
        <a:solidFill>
          <a:srgbClr val="DCA3A6"/>
        </a:solidFill>
        <a:ln>
          <a:solidFill>
            <a:srgbClr val="AE0026"/>
          </a:solidFill>
        </a:ln>
      </dgm:spPr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D19BB5F6-02CE-48A2-98CF-8F1D3E226D30}">
          <dgm:prSet phldrT="[文本]" custT="1"/>
          <dgm:spPr>
            <a:solidFill>
              <a:srgbClr val="A40120"/>
            </a:solidFill>
          </dgm:spPr>
          <dgm:t>
            <a:bodyPr/>
            <a:lstStyle/>
            <a:p>
              <a:r>
                <a:rPr lang="zh-CN" altLang="en-US" sz="1400" dirty="0" smtClean="0"/>
                <a:t>计算伞布的相对透过率</a:t>
              </a:r>
              <a:r>
                <a:rPr lang="en-US" altLang="zh-CN" sz="1400" dirty="0" smtClean="0"/>
                <a:t>T</a:t>
              </a:r>
            </a:p>
            <a:p>
              <a:r>
                <a:rPr lang="en-US" altLang="zh-CN" sz="1800" b="1" dirty="0" smtClean="0">
                  <a:solidFill>
                    <a:srgbClr val="FFC000"/>
                  </a:solidFill>
                </a:rPr>
                <a:t>T</a:t>
              </a:r>
              <a14:m>
                <m:oMath xmlns:m="http://schemas.openxmlformats.org/officeDocument/2006/math">
                  <m:r>
                    <a:rPr lang="en-US" altLang="zh-CN" sz="1800" b="1" i="1" smtClean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lang="en-US" altLang="zh-CN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  <m:r>
                            <a:rPr lang="en-US" altLang="zh-CN" sz="18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</m:den>
                  </m:f>
                  <m:r>
                    <a:rPr lang="en-US" altLang="zh-CN" sz="1800" b="1" i="1" smtClean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×</m:t>
                  </m:r>
                  <m:r>
                    <a:rPr lang="en-US" altLang="zh-CN" sz="1800" b="1" i="1" smtClean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𝑻</m:t>
                  </m:r>
                  <m:r>
                    <a:rPr lang="en-US" altLang="zh-CN" sz="1800" b="1" i="1" smtClean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′</m:t>
                  </m:r>
                </m:oMath>
              </a14:m>
              <a:endParaRPr lang="zh-CN" altLang="en-US" sz="1800" b="1" dirty="0">
                <a:solidFill>
                  <a:srgbClr val="FFC000"/>
                </a:solidFill>
              </a:endParaRPr>
            </a:p>
          </dgm:t>
        </dgm:pt>
      </mc:Choice>
      <mc:Fallback>
        <dgm:pt modelId="{D19BB5F6-02CE-48A2-98CF-8F1D3E226D30}">
          <dgm:prSet phldrT="[文本]" custT="1"/>
          <dgm:spPr>
            <a:solidFill>
              <a:srgbClr val="A40120"/>
            </a:solidFill>
          </dgm:spPr>
          <dgm:t>
            <a:bodyPr/>
            <a:lstStyle/>
            <a:p>
              <a:r>
                <a:rPr lang="zh-CN" altLang="en-US" sz="1400" dirty="0" smtClean="0"/>
                <a:t>计算伞布的相对透过率</a:t>
              </a:r>
              <a:r>
                <a:rPr lang="en-US" altLang="zh-CN" sz="1400" dirty="0" smtClean="0"/>
                <a:t>T</a:t>
              </a:r>
            </a:p>
            <a:p>
              <a:r>
                <a:rPr lang="en-US" altLang="zh-CN" sz="1800" b="1" dirty="0" smtClean="0">
                  <a:solidFill>
                    <a:srgbClr val="FFC000"/>
                  </a:solidFill>
                </a:rPr>
                <a:t>T</a:t>
              </a:r>
              <a:r>
                <a:rPr lang="en-US" altLang="zh-CN" sz="1800" b="1" i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</a:t>
              </a:r>
              <a:r>
                <a:rPr lang="en-US" altLang="zh-CN" sz="1800" b="1" i="0" smtClean="0">
                  <a:solidFill>
                    <a:srgbClr val="FFC000"/>
                  </a:solidFill>
                  <a:latin typeface="Cambria Math" panose="02040503050406030204" pitchFamily="18" charset="0"/>
                </a:rPr>
                <a:t>𝑬_𝑻/𝑬_𝑻′ </a:t>
              </a:r>
              <a:r>
                <a:rPr lang="en-US" altLang="zh-CN" sz="1800" b="1" i="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×𝑻′</a:t>
              </a:r>
              <a:endParaRPr lang="zh-CN" altLang="en-US" sz="1800" b="1" dirty="0">
                <a:solidFill>
                  <a:srgbClr val="FFC000"/>
                </a:solidFill>
              </a:endParaRPr>
            </a:p>
          </dgm:t>
        </dgm:pt>
      </mc:Fallback>
    </mc:AlternateContent>
    <dgm:pt modelId="{DEBAFEF5-FB1D-4C07-938B-AD1D6C6480C5}" type="parTrans" cxnId="{FDD6CA92-4FFC-465A-B7F0-99093BB46E08}">
      <dgm:prSet/>
      <dgm:spPr/>
      <dgm:t>
        <a:bodyPr/>
        <a:lstStyle/>
        <a:p>
          <a:endParaRPr lang="zh-CN" altLang="en-US"/>
        </a:p>
      </dgm:t>
    </dgm:pt>
    <dgm:pt modelId="{34FE9C1A-0EEC-4A01-B5DD-BD494314CFD9}" type="sibTrans" cxnId="{FDD6CA92-4FFC-465A-B7F0-99093BB46E08}">
      <dgm:prSet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>
      <mc:Choice xmlns:a14="http://schemas.microsoft.com/office/drawing/2010/main" Requires="a14">
        <dgm:pt modelId="{A12B3979-302E-4079-8689-D05156C0AB06}">
          <dgm:prSet/>
          <dgm:spPr>
            <a:solidFill>
              <a:srgbClr val="A40120"/>
            </a:solidFill>
          </dgm:spPr>
          <dgm:t>
            <a:bodyPr/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dirty="0" smtClean="0"/>
                <a:t>衰减片的透</a:t>
              </a:r>
              <a:r>
                <a:rPr lang="zh-CN" altLang="en-US" dirty="0" smtClean="0"/>
                <a:t>射</a:t>
              </a:r>
              <a:r>
                <a:rPr lang="zh-CN" altLang="zh-CN" dirty="0" smtClean="0"/>
                <a:t>率</a:t>
              </a:r>
              <a14:m>
                <m:oMath xmlns:m="http://schemas.openxmlformats.org/officeDocument/2006/math">
                  <m:r>
                    <a:rPr lang="en-US" altLang="zh-CN" b="0" i="1" smtClean="0">
                      <a:latin typeface="Cambria Math" panose="02040503050406030204" pitchFamily="18" charset="0"/>
                    </a:rPr>
                    <m:t>𝑇</m:t>
                  </m:r>
                  <m:r>
                    <a:rPr lang="en-US" altLang="zh-CN" b="0">
                      <a:latin typeface="Cambria Math" panose="02040503050406030204" pitchFamily="18" charset="0"/>
                    </a:rPr>
                    <m:t>’</m:t>
                  </m:r>
                </m:oMath>
              </a14:m>
              <a:endParaRPr lang="en-US" altLang="zh-CN" b="0" dirty="0" smtClean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altLang="zh-CN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+mn-ea"/>
                      </a:rPr>
                      <m:t>𝐓</m:t>
                    </m:r>
                    <m:r>
                      <a:rPr lang="en-US" altLang="zh-CN" b="1" i="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+mn-ea"/>
                      </a:rPr>
                      <m:t>′=</m:t>
                    </m:r>
                    <m:f>
                      <m:fPr>
                        <m:type m:val="lin"/>
                        <m:ctrlPr>
                          <a:rPr lang="en-US" altLang="zh-CN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𝐄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𝐓</m:t>
                            </m:r>
                          </m:sub>
                        </m:sSub>
                        <m:r>
                          <a:rPr lang="zh-CN" altLang="en-US" b="1" i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’</m:t>
                        </m:r>
                      </m:num>
                      <m:den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𝐄</m:t>
                            </m:r>
                          </m:e>
                          <m:sub>
                            <m:r>
                              <a:rPr lang="en-US" altLang="zh-CN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𝐁</m:t>
                            </m:r>
                          </m:sub>
                        </m:sSub>
                      </m:den>
                    </m:f>
                  </m:oMath>
                </m:oMathPara>
              </a14:m>
              <a:endParaRPr lang="en-US" altLang="zh-CN" dirty="0" smtClean="0"/>
            </a:p>
          </dgm:t>
        </dgm:pt>
      </mc:Choice>
      <mc:Fallback>
        <dgm:pt modelId="{A12B3979-302E-4079-8689-D05156C0AB06}">
          <dgm:prSet/>
          <dgm:spPr>
            <a:solidFill>
              <a:srgbClr val="A40120"/>
            </a:solidFill>
          </dgm:spPr>
          <dgm:t>
            <a:bodyPr/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zh-CN" dirty="0" smtClean="0"/>
                <a:t>衰减片的透</a:t>
              </a:r>
              <a:r>
                <a:rPr lang="zh-CN" altLang="en-US" dirty="0" smtClean="0"/>
                <a:t>射</a:t>
              </a:r>
              <a:r>
                <a:rPr lang="zh-CN" altLang="zh-CN" dirty="0" smtClean="0"/>
                <a:t>率</a:t>
              </a:r>
              <a:r>
                <a:rPr lang="en-US" altLang="zh-CN" b="0" i="0" smtClean="0">
                  <a:latin typeface="Cambria Math" panose="02040503050406030204" pitchFamily="18" charset="0"/>
                </a:rPr>
                <a:t>𝑇</a:t>
              </a:r>
              <a:r>
                <a:rPr lang="en-US" altLang="zh-CN" b="0" i="0">
                  <a:latin typeface="Cambria Math" panose="02040503050406030204" pitchFamily="18" charset="0"/>
                </a:rPr>
                <a:t>’</a:t>
              </a:r>
              <a:endParaRPr lang="en-US" altLang="zh-CN" b="0" dirty="0" smtClean="0"/>
            </a:p>
            <a:p>
              <a:pPr/>
              <a:r>
                <a:rPr lang="en-US" altLang="zh-CN" b="1" i="0" smtClean="0">
                  <a:solidFill>
                    <a:srgbClr val="FFC000"/>
                  </a:solidFill>
                  <a:latin typeface="Cambria Math" panose="02040503050406030204" pitchFamily="18" charset="0"/>
                  <a:ea typeface="+mn-ea"/>
                </a:rPr>
                <a:t>𝐓′=〖𝐄_𝐓</a:t>
              </a:r>
              <a:r>
                <a:rPr lang="zh-CN" altLang="en-US" b="1" i="0" smtClean="0">
                  <a:solidFill>
                    <a:srgbClr val="FFC000"/>
                  </a:solidFill>
                  <a:latin typeface="Cambria Math" panose="02040503050406030204" pitchFamily="18" charset="0"/>
                  <a:ea typeface="+mn-ea"/>
                </a:rPr>
                <a:t>’</a:t>
              </a:r>
              <a:r>
                <a:rPr lang="en-US" altLang="zh-CN" b="1" i="0" smtClean="0">
                  <a:solidFill>
                    <a:srgbClr val="FFC000"/>
                  </a:solidFill>
                  <a:latin typeface="Cambria Math" panose="02040503050406030204" pitchFamily="18" charset="0"/>
                  <a:ea typeface="+mn-ea"/>
                </a:rPr>
                <a:t>〗∕𝐄_𝐁 </a:t>
              </a:r>
              <a:endParaRPr lang="en-US" altLang="zh-CN" dirty="0" smtClean="0"/>
            </a:p>
          </dgm:t>
        </dgm:pt>
      </mc:Fallback>
    </mc:AlternateContent>
    <dgm:pt modelId="{B09AA37C-EDA1-488A-A575-89561E131218}" type="parTrans" cxnId="{B082843D-1984-4AB0-9FF8-24E97B4E516C}">
      <dgm:prSet/>
      <dgm:spPr/>
      <dgm:t>
        <a:bodyPr/>
        <a:lstStyle/>
        <a:p>
          <a:endParaRPr lang="zh-CN" altLang="en-US"/>
        </a:p>
      </dgm:t>
    </dgm:pt>
    <dgm:pt modelId="{F57159EF-5115-4CFB-814C-36C72E56C300}" type="sibTrans" cxnId="{B082843D-1984-4AB0-9FF8-24E97B4E516C}">
      <dgm:prSet/>
      <dgm:spPr>
        <a:solidFill>
          <a:srgbClr val="DCA3A6"/>
        </a:solidFill>
        <a:ln>
          <a:solidFill>
            <a:srgbClr val="A40120"/>
          </a:solidFill>
        </a:ln>
      </dgm:spPr>
      <dgm:t>
        <a:bodyPr/>
        <a:lstStyle/>
        <a:p>
          <a:endParaRPr lang="zh-CN" altLang="en-US"/>
        </a:p>
      </dgm:t>
    </dgm:pt>
    <dgm:pt modelId="{21687026-F23B-4BA2-B79E-2AC4AF49F7AF}" type="pres">
      <dgm:prSet presAssocID="{D12F27D0-07EE-434B-8941-418ED7307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BB868D-BB97-4297-A56E-D256BE914035}" type="pres">
      <dgm:prSet presAssocID="{F38BA3E6-5CF8-4714-B8C9-6B824B2108D6}" presName="node" presStyleLbl="node1" presStyleIdx="0" presStyleCnt="4" custScaleX="116272" custScaleY="1234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0C5C37-3C7A-459C-9F7C-3EAA84AE808A}" type="pres">
      <dgm:prSet presAssocID="{E760471F-1A4F-4422-BD0E-7666829B8810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36D81696-4E65-4E92-BA02-C239AC4AF2FD}" type="pres">
      <dgm:prSet presAssocID="{E760471F-1A4F-4422-BD0E-7666829B881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91B14397-DDDB-406C-B307-CC64CEE67C16}" type="pres">
      <dgm:prSet presAssocID="{A12B3979-302E-4079-8689-D05156C0AB06}" presName="node" presStyleLbl="node1" presStyleIdx="1" presStyleCnt="4" custScaleX="117798" custScaleY="87123" custLinFactNeighborX="754" custLinFactNeighborY="-1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C5821B-AB08-42D9-9B6D-805362566AF4}" type="pres">
      <dgm:prSet presAssocID="{F57159EF-5115-4CFB-814C-36C72E56C300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ACECAD04-CEF2-4023-ADD2-4C472217AA30}" type="pres">
      <dgm:prSet presAssocID="{F57159EF-5115-4CFB-814C-36C72E56C300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41504B99-274F-42F8-A032-509862C26514}" type="pres">
      <dgm:prSet presAssocID="{AD0DD745-84CB-485C-AA2C-DB34E3B4E47D}" presName="node" presStyleLbl="node1" presStyleIdx="2" presStyleCnt="4" custScaleX="119189" custLinFactNeighborX="5651" custLinFactNeighborY="-7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B559C9-3990-432B-B275-489B1519A25C}" type="pres">
      <dgm:prSet presAssocID="{C4500A66-4F9F-4B65-AAF6-4CE60A7795BB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83F9BA44-D19E-4508-9A15-7765C242FDE0}" type="pres">
      <dgm:prSet presAssocID="{C4500A66-4F9F-4B65-AAF6-4CE60A7795BB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840D2957-9A54-441A-B0BF-96D62ABF1545}" type="pres">
      <dgm:prSet presAssocID="{D19BB5F6-02CE-48A2-98CF-8F1D3E226D30}" presName="node" presStyleLbl="node1" presStyleIdx="3" presStyleCnt="4" custScaleX="105092" custScaleY="1041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C39415-E525-4A8B-9EC3-0BCA21C46AAD}" srcId="{D12F27D0-07EE-434B-8941-418ED7307560}" destId="{AD0DD745-84CB-485C-AA2C-DB34E3B4E47D}" srcOrd="2" destOrd="0" parTransId="{B2ADE66D-47BD-417C-94B7-79493FCD3772}" sibTransId="{C4500A66-4F9F-4B65-AAF6-4CE60A7795BB}"/>
    <dgm:cxn modelId="{E2EEAE05-FE21-4EE7-8B49-2ACF74938EDB}" type="presOf" srcId="{A12B3979-302E-4079-8689-D05156C0AB06}" destId="{91B14397-DDDB-406C-B307-CC64CEE67C16}" srcOrd="0" destOrd="0" presId="urn:microsoft.com/office/officeart/2005/8/layout/process1"/>
    <dgm:cxn modelId="{2EAE409A-AC4E-4433-AFEB-36C299544989}" type="presOf" srcId="{F57159EF-5115-4CFB-814C-36C72E56C300}" destId="{ACECAD04-CEF2-4023-ADD2-4C472217AA30}" srcOrd="1" destOrd="0" presId="urn:microsoft.com/office/officeart/2005/8/layout/process1"/>
    <dgm:cxn modelId="{DA588957-0318-4EFC-AA41-1AA4ECD0224D}" type="presOf" srcId="{F38BA3E6-5CF8-4714-B8C9-6B824B2108D6}" destId="{0DBB868D-BB97-4297-A56E-D256BE914035}" srcOrd="0" destOrd="0" presId="urn:microsoft.com/office/officeart/2005/8/layout/process1"/>
    <dgm:cxn modelId="{5AECE19A-70F6-4D94-B979-B6E3ACD86D97}" type="presOf" srcId="{C4500A66-4F9F-4B65-AAF6-4CE60A7795BB}" destId="{BBB559C9-3990-432B-B275-489B1519A25C}" srcOrd="0" destOrd="0" presId="urn:microsoft.com/office/officeart/2005/8/layout/process1"/>
    <dgm:cxn modelId="{837279A5-C458-468C-B222-0319BA1381BF}" type="presOf" srcId="{AD0DD745-84CB-485C-AA2C-DB34E3B4E47D}" destId="{41504B99-274F-42F8-A032-509862C26514}" srcOrd="0" destOrd="0" presId="urn:microsoft.com/office/officeart/2005/8/layout/process1"/>
    <dgm:cxn modelId="{DBF689CA-1075-4687-883C-826AF4A671C4}" srcId="{D12F27D0-07EE-434B-8941-418ED7307560}" destId="{F38BA3E6-5CF8-4714-B8C9-6B824B2108D6}" srcOrd="0" destOrd="0" parTransId="{7B74B850-C898-4D85-85DD-D4FB034A7E79}" sibTransId="{E760471F-1A4F-4422-BD0E-7666829B8810}"/>
    <dgm:cxn modelId="{F0485C4E-605E-4C44-80B8-D85ADCF1729F}" type="presOf" srcId="{E760471F-1A4F-4422-BD0E-7666829B8810}" destId="{B00C5C37-3C7A-459C-9F7C-3EAA84AE808A}" srcOrd="0" destOrd="0" presId="urn:microsoft.com/office/officeart/2005/8/layout/process1"/>
    <dgm:cxn modelId="{DE4B147A-372B-4CE9-9E1D-4BA0CCE683D0}" type="presOf" srcId="{E760471F-1A4F-4422-BD0E-7666829B8810}" destId="{36D81696-4E65-4E92-BA02-C239AC4AF2FD}" srcOrd="1" destOrd="0" presId="urn:microsoft.com/office/officeart/2005/8/layout/process1"/>
    <dgm:cxn modelId="{B082843D-1984-4AB0-9FF8-24E97B4E516C}" srcId="{D12F27D0-07EE-434B-8941-418ED7307560}" destId="{A12B3979-302E-4079-8689-D05156C0AB06}" srcOrd="1" destOrd="0" parTransId="{B09AA37C-EDA1-488A-A575-89561E131218}" sibTransId="{F57159EF-5115-4CFB-814C-36C72E56C300}"/>
    <dgm:cxn modelId="{1B68CA97-4B19-4F05-A33E-C5EA0C7DF384}" type="presOf" srcId="{C4500A66-4F9F-4B65-AAF6-4CE60A7795BB}" destId="{83F9BA44-D19E-4508-9A15-7765C242FDE0}" srcOrd="1" destOrd="0" presId="urn:microsoft.com/office/officeart/2005/8/layout/process1"/>
    <dgm:cxn modelId="{B09A4CCC-176E-4D5C-9FE4-914258E62349}" type="presOf" srcId="{D12F27D0-07EE-434B-8941-418ED7307560}" destId="{21687026-F23B-4BA2-B79E-2AC4AF49F7AF}" srcOrd="0" destOrd="0" presId="urn:microsoft.com/office/officeart/2005/8/layout/process1"/>
    <dgm:cxn modelId="{FDD6CA92-4FFC-465A-B7F0-99093BB46E08}" srcId="{D12F27D0-07EE-434B-8941-418ED7307560}" destId="{D19BB5F6-02CE-48A2-98CF-8F1D3E226D30}" srcOrd="3" destOrd="0" parTransId="{DEBAFEF5-FB1D-4C07-938B-AD1D6C6480C5}" sibTransId="{34FE9C1A-0EEC-4A01-B5DD-BD494314CFD9}"/>
    <dgm:cxn modelId="{5BC2B55C-D50D-43D4-9B31-02AAD71AE96F}" type="presOf" srcId="{D19BB5F6-02CE-48A2-98CF-8F1D3E226D30}" destId="{840D2957-9A54-441A-B0BF-96D62ABF1545}" srcOrd="0" destOrd="0" presId="urn:microsoft.com/office/officeart/2005/8/layout/process1"/>
    <dgm:cxn modelId="{2D004CCD-538A-40D1-B2DA-7E292179A588}" type="presOf" srcId="{F57159EF-5115-4CFB-814C-36C72E56C300}" destId="{77C5821B-AB08-42D9-9B6D-805362566AF4}" srcOrd="0" destOrd="0" presId="urn:microsoft.com/office/officeart/2005/8/layout/process1"/>
    <dgm:cxn modelId="{53B20367-93A1-478B-AFFA-354A733877D0}" type="presParOf" srcId="{21687026-F23B-4BA2-B79E-2AC4AF49F7AF}" destId="{0DBB868D-BB97-4297-A56E-D256BE914035}" srcOrd="0" destOrd="0" presId="urn:microsoft.com/office/officeart/2005/8/layout/process1"/>
    <dgm:cxn modelId="{EE202194-B53B-4646-896E-CAE0A46B20E3}" type="presParOf" srcId="{21687026-F23B-4BA2-B79E-2AC4AF49F7AF}" destId="{B00C5C37-3C7A-459C-9F7C-3EAA84AE808A}" srcOrd="1" destOrd="0" presId="urn:microsoft.com/office/officeart/2005/8/layout/process1"/>
    <dgm:cxn modelId="{B874B076-ABE1-46CD-B756-DFDE6D89AF5B}" type="presParOf" srcId="{B00C5C37-3C7A-459C-9F7C-3EAA84AE808A}" destId="{36D81696-4E65-4E92-BA02-C239AC4AF2FD}" srcOrd="0" destOrd="0" presId="urn:microsoft.com/office/officeart/2005/8/layout/process1"/>
    <dgm:cxn modelId="{8839F2C6-32DA-490B-958B-5AF6E0A2231B}" type="presParOf" srcId="{21687026-F23B-4BA2-B79E-2AC4AF49F7AF}" destId="{91B14397-DDDB-406C-B307-CC64CEE67C16}" srcOrd="2" destOrd="0" presId="urn:microsoft.com/office/officeart/2005/8/layout/process1"/>
    <dgm:cxn modelId="{EF987076-25DA-4312-8BE8-381D29864CF0}" type="presParOf" srcId="{21687026-F23B-4BA2-B79E-2AC4AF49F7AF}" destId="{77C5821B-AB08-42D9-9B6D-805362566AF4}" srcOrd="3" destOrd="0" presId="urn:microsoft.com/office/officeart/2005/8/layout/process1"/>
    <dgm:cxn modelId="{7E8AF823-5E86-4ACA-A4F3-C76B47557FBE}" type="presParOf" srcId="{77C5821B-AB08-42D9-9B6D-805362566AF4}" destId="{ACECAD04-CEF2-4023-ADD2-4C472217AA30}" srcOrd="0" destOrd="0" presId="urn:microsoft.com/office/officeart/2005/8/layout/process1"/>
    <dgm:cxn modelId="{5E803249-67E6-4417-A205-0041FD433676}" type="presParOf" srcId="{21687026-F23B-4BA2-B79E-2AC4AF49F7AF}" destId="{41504B99-274F-42F8-A032-509862C26514}" srcOrd="4" destOrd="0" presId="urn:microsoft.com/office/officeart/2005/8/layout/process1"/>
    <dgm:cxn modelId="{8096B7CB-1707-4AE7-A2E1-5E6FD4DA00E6}" type="presParOf" srcId="{21687026-F23B-4BA2-B79E-2AC4AF49F7AF}" destId="{BBB559C9-3990-432B-B275-489B1519A25C}" srcOrd="5" destOrd="0" presId="urn:microsoft.com/office/officeart/2005/8/layout/process1"/>
    <dgm:cxn modelId="{216E5F1E-2DFD-4EA6-A8BD-1AC0F235A36F}" type="presParOf" srcId="{BBB559C9-3990-432B-B275-489B1519A25C}" destId="{83F9BA44-D19E-4508-9A15-7765C242FDE0}" srcOrd="0" destOrd="0" presId="urn:microsoft.com/office/officeart/2005/8/layout/process1"/>
    <dgm:cxn modelId="{F5ED61EF-31B7-4CB1-8884-6D26F8B94F40}" type="presParOf" srcId="{21687026-F23B-4BA2-B79E-2AC4AF49F7AF}" destId="{840D2957-9A54-441A-B0BF-96D62ABF15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2F27D0-07EE-434B-8941-418ED730756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38BA3E6-5CF8-4714-B8C9-6B824B2108D6}">
      <dgm:prSet phldrT="[文本]" custT="1"/>
      <dgm:spPr>
        <a:blipFill rotWithShape="0">
          <a:blip xmlns:r="http://schemas.openxmlformats.org/officeDocument/2006/relationships" r:embed="rId1"/>
          <a:stretch>
            <a:fillRect l="-2422" r="-2422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7B74B850-C898-4D85-85DD-D4FB034A7E79}" type="parTrans" cxnId="{DBF689CA-1075-4687-883C-826AF4A671C4}">
      <dgm:prSet/>
      <dgm:spPr/>
      <dgm:t>
        <a:bodyPr/>
        <a:lstStyle/>
        <a:p>
          <a:endParaRPr lang="zh-CN" altLang="en-US"/>
        </a:p>
      </dgm:t>
    </dgm:pt>
    <dgm:pt modelId="{E760471F-1A4F-4422-BD0E-7666829B8810}" type="sibTrans" cxnId="{DBF689CA-1075-4687-883C-826AF4A671C4}">
      <dgm:prSet/>
      <dgm:spPr>
        <a:solidFill>
          <a:srgbClr val="DCA3A6"/>
        </a:solidFill>
        <a:ln>
          <a:solidFill>
            <a:srgbClr val="AE0026"/>
          </a:solidFill>
        </a:ln>
      </dgm:spPr>
      <dgm:t>
        <a:bodyPr/>
        <a:lstStyle/>
        <a:p>
          <a:endParaRPr lang="zh-CN" altLang="en-US"/>
        </a:p>
      </dgm:t>
    </dgm:pt>
    <dgm:pt modelId="{AD0DD745-84CB-485C-AA2C-DB34E3B4E47D}">
      <dgm:prSet phldrT="[文本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2ADE66D-47BD-417C-94B7-79493FCD3772}" type="parTrans" cxnId="{B0C39415-E525-4A8B-9EC3-0BCA21C46AAD}">
      <dgm:prSet/>
      <dgm:spPr/>
      <dgm:t>
        <a:bodyPr/>
        <a:lstStyle/>
        <a:p>
          <a:endParaRPr lang="zh-CN" altLang="en-US"/>
        </a:p>
      </dgm:t>
    </dgm:pt>
    <dgm:pt modelId="{C4500A66-4F9F-4B65-AAF6-4CE60A7795BB}" type="sibTrans" cxnId="{B0C39415-E525-4A8B-9EC3-0BCA21C46AAD}">
      <dgm:prSet/>
      <dgm:spPr>
        <a:solidFill>
          <a:srgbClr val="DCA3A6"/>
        </a:solidFill>
        <a:ln>
          <a:solidFill>
            <a:srgbClr val="AE0026"/>
          </a:solidFill>
        </a:ln>
      </dgm:spPr>
      <dgm:t>
        <a:bodyPr/>
        <a:lstStyle/>
        <a:p>
          <a:endParaRPr lang="zh-CN" altLang="en-US"/>
        </a:p>
      </dgm:t>
    </dgm:pt>
    <dgm:pt modelId="{D19BB5F6-02CE-48A2-98CF-8F1D3E226D30}">
      <dgm:prSet phldrT="[文本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DEBAFEF5-FB1D-4C07-938B-AD1D6C6480C5}" type="parTrans" cxnId="{FDD6CA92-4FFC-465A-B7F0-99093BB46E08}">
      <dgm:prSet/>
      <dgm:spPr/>
      <dgm:t>
        <a:bodyPr/>
        <a:lstStyle/>
        <a:p>
          <a:endParaRPr lang="zh-CN" altLang="en-US"/>
        </a:p>
      </dgm:t>
    </dgm:pt>
    <dgm:pt modelId="{34FE9C1A-0EEC-4A01-B5DD-BD494314CFD9}" type="sibTrans" cxnId="{FDD6CA92-4FFC-465A-B7F0-99093BB46E08}">
      <dgm:prSet/>
      <dgm:spPr/>
      <dgm:t>
        <a:bodyPr/>
        <a:lstStyle/>
        <a:p>
          <a:endParaRPr lang="zh-CN" altLang="en-US"/>
        </a:p>
      </dgm:t>
    </dgm:pt>
    <dgm:pt modelId="{A12B3979-302E-4079-8689-D05156C0AB06}">
      <dgm:prSet/>
      <dgm:spPr>
        <a:blipFill rotWithShape="0">
          <a:blip xmlns:r="http://schemas.openxmlformats.org/officeDocument/2006/relationships" r:embed="rId4"/>
          <a:stretch>
            <a:fillRect b="-10811"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B09AA37C-EDA1-488A-A575-89561E131218}" type="parTrans" cxnId="{B082843D-1984-4AB0-9FF8-24E97B4E516C}">
      <dgm:prSet/>
      <dgm:spPr/>
      <dgm:t>
        <a:bodyPr/>
        <a:lstStyle/>
        <a:p>
          <a:endParaRPr lang="zh-CN" altLang="en-US"/>
        </a:p>
      </dgm:t>
    </dgm:pt>
    <dgm:pt modelId="{F57159EF-5115-4CFB-814C-36C72E56C300}" type="sibTrans" cxnId="{B082843D-1984-4AB0-9FF8-24E97B4E516C}">
      <dgm:prSet/>
      <dgm:spPr>
        <a:solidFill>
          <a:srgbClr val="DCA3A6"/>
        </a:solidFill>
        <a:ln>
          <a:solidFill>
            <a:srgbClr val="A40120"/>
          </a:solidFill>
        </a:ln>
      </dgm:spPr>
      <dgm:t>
        <a:bodyPr/>
        <a:lstStyle/>
        <a:p>
          <a:endParaRPr lang="zh-CN" altLang="en-US"/>
        </a:p>
      </dgm:t>
    </dgm:pt>
    <dgm:pt modelId="{21687026-F23B-4BA2-B79E-2AC4AF49F7AF}" type="pres">
      <dgm:prSet presAssocID="{D12F27D0-07EE-434B-8941-418ED730756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DBB868D-BB97-4297-A56E-D256BE914035}" type="pres">
      <dgm:prSet presAssocID="{F38BA3E6-5CF8-4714-B8C9-6B824B2108D6}" presName="node" presStyleLbl="node1" presStyleIdx="0" presStyleCnt="4" custScaleX="116272" custScaleY="12340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0C5C37-3C7A-459C-9F7C-3EAA84AE808A}" type="pres">
      <dgm:prSet presAssocID="{E760471F-1A4F-4422-BD0E-7666829B8810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36D81696-4E65-4E92-BA02-C239AC4AF2FD}" type="pres">
      <dgm:prSet presAssocID="{E760471F-1A4F-4422-BD0E-7666829B8810}" presName="connectorText" presStyleLbl="sibTrans2D1" presStyleIdx="0" presStyleCnt="3"/>
      <dgm:spPr/>
      <dgm:t>
        <a:bodyPr/>
        <a:lstStyle/>
        <a:p>
          <a:endParaRPr lang="zh-CN" altLang="en-US"/>
        </a:p>
      </dgm:t>
    </dgm:pt>
    <dgm:pt modelId="{91B14397-DDDB-406C-B307-CC64CEE67C16}" type="pres">
      <dgm:prSet presAssocID="{A12B3979-302E-4079-8689-D05156C0AB06}" presName="node" presStyleLbl="node1" presStyleIdx="1" presStyleCnt="4" custScaleX="117798" custScaleY="87123" custLinFactNeighborX="754" custLinFactNeighborY="-172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C5821B-AB08-42D9-9B6D-805362566AF4}" type="pres">
      <dgm:prSet presAssocID="{F57159EF-5115-4CFB-814C-36C72E56C300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ACECAD04-CEF2-4023-ADD2-4C472217AA30}" type="pres">
      <dgm:prSet presAssocID="{F57159EF-5115-4CFB-814C-36C72E56C300}" presName="connectorText" presStyleLbl="sibTrans2D1" presStyleIdx="1" presStyleCnt="3"/>
      <dgm:spPr/>
      <dgm:t>
        <a:bodyPr/>
        <a:lstStyle/>
        <a:p>
          <a:endParaRPr lang="zh-CN" altLang="en-US"/>
        </a:p>
      </dgm:t>
    </dgm:pt>
    <dgm:pt modelId="{41504B99-274F-42F8-A032-509862C26514}" type="pres">
      <dgm:prSet presAssocID="{AD0DD745-84CB-485C-AA2C-DB34E3B4E47D}" presName="node" presStyleLbl="node1" presStyleIdx="2" presStyleCnt="4" custScaleX="119189" custLinFactNeighborX="5651" custLinFactNeighborY="-74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B559C9-3990-432B-B275-489B1519A25C}" type="pres">
      <dgm:prSet presAssocID="{C4500A66-4F9F-4B65-AAF6-4CE60A7795BB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83F9BA44-D19E-4508-9A15-7765C242FDE0}" type="pres">
      <dgm:prSet presAssocID="{C4500A66-4F9F-4B65-AAF6-4CE60A7795BB}" presName="connectorText" presStyleLbl="sibTrans2D1" presStyleIdx="2" presStyleCnt="3"/>
      <dgm:spPr/>
      <dgm:t>
        <a:bodyPr/>
        <a:lstStyle/>
        <a:p>
          <a:endParaRPr lang="zh-CN" altLang="en-US"/>
        </a:p>
      </dgm:t>
    </dgm:pt>
    <dgm:pt modelId="{840D2957-9A54-441A-B0BF-96D62ABF1545}" type="pres">
      <dgm:prSet presAssocID="{D19BB5F6-02CE-48A2-98CF-8F1D3E226D30}" presName="node" presStyleLbl="node1" presStyleIdx="3" presStyleCnt="4" custScaleX="105092" custScaleY="1041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0C39415-E525-4A8B-9EC3-0BCA21C46AAD}" srcId="{D12F27D0-07EE-434B-8941-418ED7307560}" destId="{AD0DD745-84CB-485C-AA2C-DB34E3B4E47D}" srcOrd="2" destOrd="0" parTransId="{B2ADE66D-47BD-417C-94B7-79493FCD3772}" sibTransId="{C4500A66-4F9F-4B65-AAF6-4CE60A7795BB}"/>
    <dgm:cxn modelId="{E2EEAE05-FE21-4EE7-8B49-2ACF74938EDB}" type="presOf" srcId="{A12B3979-302E-4079-8689-D05156C0AB06}" destId="{91B14397-DDDB-406C-B307-CC64CEE67C16}" srcOrd="0" destOrd="0" presId="urn:microsoft.com/office/officeart/2005/8/layout/process1"/>
    <dgm:cxn modelId="{2EAE409A-AC4E-4433-AFEB-36C299544989}" type="presOf" srcId="{F57159EF-5115-4CFB-814C-36C72E56C300}" destId="{ACECAD04-CEF2-4023-ADD2-4C472217AA30}" srcOrd="1" destOrd="0" presId="urn:microsoft.com/office/officeart/2005/8/layout/process1"/>
    <dgm:cxn modelId="{DA588957-0318-4EFC-AA41-1AA4ECD0224D}" type="presOf" srcId="{F38BA3E6-5CF8-4714-B8C9-6B824B2108D6}" destId="{0DBB868D-BB97-4297-A56E-D256BE914035}" srcOrd="0" destOrd="0" presId="urn:microsoft.com/office/officeart/2005/8/layout/process1"/>
    <dgm:cxn modelId="{5AECE19A-70F6-4D94-B979-B6E3ACD86D97}" type="presOf" srcId="{C4500A66-4F9F-4B65-AAF6-4CE60A7795BB}" destId="{BBB559C9-3990-432B-B275-489B1519A25C}" srcOrd="0" destOrd="0" presId="urn:microsoft.com/office/officeart/2005/8/layout/process1"/>
    <dgm:cxn modelId="{837279A5-C458-468C-B222-0319BA1381BF}" type="presOf" srcId="{AD0DD745-84CB-485C-AA2C-DB34E3B4E47D}" destId="{41504B99-274F-42F8-A032-509862C26514}" srcOrd="0" destOrd="0" presId="urn:microsoft.com/office/officeart/2005/8/layout/process1"/>
    <dgm:cxn modelId="{DBF689CA-1075-4687-883C-826AF4A671C4}" srcId="{D12F27D0-07EE-434B-8941-418ED7307560}" destId="{F38BA3E6-5CF8-4714-B8C9-6B824B2108D6}" srcOrd="0" destOrd="0" parTransId="{7B74B850-C898-4D85-85DD-D4FB034A7E79}" sibTransId="{E760471F-1A4F-4422-BD0E-7666829B8810}"/>
    <dgm:cxn modelId="{F0485C4E-605E-4C44-80B8-D85ADCF1729F}" type="presOf" srcId="{E760471F-1A4F-4422-BD0E-7666829B8810}" destId="{B00C5C37-3C7A-459C-9F7C-3EAA84AE808A}" srcOrd="0" destOrd="0" presId="urn:microsoft.com/office/officeart/2005/8/layout/process1"/>
    <dgm:cxn modelId="{DE4B147A-372B-4CE9-9E1D-4BA0CCE683D0}" type="presOf" srcId="{E760471F-1A4F-4422-BD0E-7666829B8810}" destId="{36D81696-4E65-4E92-BA02-C239AC4AF2FD}" srcOrd="1" destOrd="0" presId="urn:microsoft.com/office/officeart/2005/8/layout/process1"/>
    <dgm:cxn modelId="{B082843D-1984-4AB0-9FF8-24E97B4E516C}" srcId="{D12F27D0-07EE-434B-8941-418ED7307560}" destId="{A12B3979-302E-4079-8689-D05156C0AB06}" srcOrd="1" destOrd="0" parTransId="{B09AA37C-EDA1-488A-A575-89561E131218}" sibTransId="{F57159EF-5115-4CFB-814C-36C72E56C300}"/>
    <dgm:cxn modelId="{1B68CA97-4B19-4F05-A33E-C5EA0C7DF384}" type="presOf" srcId="{C4500A66-4F9F-4B65-AAF6-4CE60A7795BB}" destId="{83F9BA44-D19E-4508-9A15-7765C242FDE0}" srcOrd="1" destOrd="0" presId="urn:microsoft.com/office/officeart/2005/8/layout/process1"/>
    <dgm:cxn modelId="{B09A4CCC-176E-4D5C-9FE4-914258E62349}" type="presOf" srcId="{D12F27D0-07EE-434B-8941-418ED7307560}" destId="{21687026-F23B-4BA2-B79E-2AC4AF49F7AF}" srcOrd="0" destOrd="0" presId="urn:microsoft.com/office/officeart/2005/8/layout/process1"/>
    <dgm:cxn modelId="{FDD6CA92-4FFC-465A-B7F0-99093BB46E08}" srcId="{D12F27D0-07EE-434B-8941-418ED7307560}" destId="{D19BB5F6-02CE-48A2-98CF-8F1D3E226D30}" srcOrd="3" destOrd="0" parTransId="{DEBAFEF5-FB1D-4C07-938B-AD1D6C6480C5}" sibTransId="{34FE9C1A-0EEC-4A01-B5DD-BD494314CFD9}"/>
    <dgm:cxn modelId="{5BC2B55C-D50D-43D4-9B31-02AAD71AE96F}" type="presOf" srcId="{D19BB5F6-02CE-48A2-98CF-8F1D3E226D30}" destId="{840D2957-9A54-441A-B0BF-96D62ABF1545}" srcOrd="0" destOrd="0" presId="urn:microsoft.com/office/officeart/2005/8/layout/process1"/>
    <dgm:cxn modelId="{2D004CCD-538A-40D1-B2DA-7E292179A588}" type="presOf" srcId="{F57159EF-5115-4CFB-814C-36C72E56C300}" destId="{77C5821B-AB08-42D9-9B6D-805362566AF4}" srcOrd="0" destOrd="0" presId="urn:microsoft.com/office/officeart/2005/8/layout/process1"/>
    <dgm:cxn modelId="{53B20367-93A1-478B-AFFA-354A733877D0}" type="presParOf" srcId="{21687026-F23B-4BA2-B79E-2AC4AF49F7AF}" destId="{0DBB868D-BB97-4297-A56E-D256BE914035}" srcOrd="0" destOrd="0" presId="urn:microsoft.com/office/officeart/2005/8/layout/process1"/>
    <dgm:cxn modelId="{EE202194-B53B-4646-896E-CAE0A46B20E3}" type="presParOf" srcId="{21687026-F23B-4BA2-B79E-2AC4AF49F7AF}" destId="{B00C5C37-3C7A-459C-9F7C-3EAA84AE808A}" srcOrd="1" destOrd="0" presId="urn:microsoft.com/office/officeart/2005/8/layout/process1"/>
    <dgm:cxn modelId="{B874B076-ABE1-46CD-B756-DFDE6D89AF5B}" type="presParOf" srcId="{B00C5C37-3C7A-459C-9F7C-3EAA84AE808A}" destId="{36D81696-4E65-4E92-BA02-C239AC4AF2FD}" srcOrd="0" destOrd="0" presId="urn:microsoft.com/office/officeart/2005/8/layout/process1"/>
    <dgm:cxn modelId="{8839F2C6-32DA-490B-958B-5AF6E0A2231B}" type="presParOf" srcId="{21687026-F23B-4BA2-B79E-2AC4AF49F7AF}" destId="{91B14397-DDDB-406C-B307-CC64CEE67C16}" srcOrd="2" destOrd="0" presId="urn:microsoft.com/office/officeart/2005/8/layout/process1"/>
    <dgm:cxn modelId="{EF987076-25DA-4312-8BE8-381D29864CF0}" type="presParOf" srcId="{21687026-F23B-4BA2-B79E-2AC4AF49F7AF}" destId="{77C5821B-AB08-42D9-9B6D-805362566AF4}" srcOrd="3" destOrd="0" presId="urn:microsoft.com/office/officeart/2005/8/layout/process1"/>
    <dgm:cxn modelId="{7E8AF823-5E86-4ACA-A4F3-C76B47557FBE}" type="presParOf" srcId="{77C5821B-AB08-42D9-9B6D-805362566AF4}" destId="{ACECAD04-CEF2-4023-ADD2-4C472217AA30}" srcOrd="0" destOrd="0" presId="urn:microsoft.com/office/officeart/2005/8/layout/process1"/>
    <dgm:cxn modelId="{5E803249-67E6-4417-A205-0041FD433676}" type="presParOf" srcId="{21687026-F23B-4BA2-B79E-2AC4AF49F7AF}" destId="{41504B99-274F-42F8-A032-509862C26514}" srcOrd="4" destOrd="0" presId="urn:microsoft.com/office/officeart/2005/8/layout/process1"/>
    <dgm:cxn modelId="{8096B7CB-1707-4AE7-A2E1-5E6FD4DA00E6}" type="presParOf" srcId="{21687026-F23B-4BA2-B79E-2AC4AF49F7AF}" destId="{BBB559C9-3990-432B-B275-489B1519A25C}" srcOrd="5" destOrd="0" presId="urn:microsoft.com/office/officeart/2005/8/layout/process1"/>
    <dgm:cxn modelId="{216E5F1E-2DFD-4EA6-A8BD-1AC0F235A36F}" type="presParOf" srcId="{BBB559C9-3990-432B-B275-489B1519A25C}" destId="{83F9BA44-D19E-4508-9A15-7765C242FDE0}" srcOrd="0" destOrd="0" presId="urn:microsoft.com/office/officeart/2005/8/layout/process1"/>
    <dgm:cxn modelId="{F5ED61EF-31B7-4CB1-8884-6D26F8B94F40}" type="presParOf" srcId="{21687026-F23B-4BA2-B79E-2AC4AF49F7AF}" destId="{840D2957-9A54-441A-B0BF-96D62ABF1545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B868D-BB97-4297-A56E-D256BE914035}">
      <dsp:nvSpPr>
        <dsp:cNvPr id="0" name=""/>
        <dsp:cNvSpPr/>
      </dsp:nvSpPr>
      <dsp:spPr>
        <a:xfrm>
          <a:off x="5609" y="1155317"/>
          <a:ext cx="1749404" cy="1897372"/>
        </a:xfrm>
        <a:prstGeom prst="roundRect">
          <a:avLst>
            <a:gd name="adj" fmla="val 10000"/>
          </a:avLst>
        </a:prstGeom>
        <a:solidFill>
          <a:srgbClr val="A401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0" kern="1200" dirty="0" smtClean="0"/>
            <a:t>电压</a:t>
          </a:r>
          <a14:m xmlns:a14="http://schemas.microsoft.com/office/drawing/2010/main">
            <m:oMath xmlns:m="http://schemas.openxmlformats.org/officeDocument/2006/math">
              <m:r>
                <a:rPr lang="zh-CN" altLang="en-US" sz="1400" b="0" i="0" kern="1200" smtClean="0">
                  <a:latin typeface="Cambria Math" panose="02040503050406030204" pitchFamily="18" charset="0"/>
                </a:rPr>
                <m:t>一</m:t>
              </m:r>
              <m:r>
                <a:rPr lang="zh-CN" altLang="en-US" sz="1400" b="0" i="1" kern="1200" smtClean="0">
                  <a:latin typeface="Cambria Math" panose="02040503050406030204" pitchFamily="18" charset="0"/>
                </a:rPr>
                <m:t>下</m:t>
              </m:r>
            </m:oMath>
          </a14:m>
          <a:r>
            <a:rPr lang="zh-CN" altLang="en-US" sz="1400" kern="1200" dirty="0" smtClean="0"/>
            <a:t>测出：</a:t>
          </a:r>
          <a:endParaRPr lang="en-US" altLang="zh-CN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溴</a:t>
          </a:r>
          <a:r>
            <a:rPr lang="zh-CN" altLang="en-US" sz="1400" kern="1200" dirty="0" smtClean="0"/>
            <a:t>钨灯光源相对能量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altLang="zh-CN" sz="140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𝐵</m:t>
                  </m:r>
                </m:sub>
              </m:sSub>
              <m:r>
                <a:rPr lang="zh-CN" altLang="en-US" sz="1400" b="0" i="1" kern="1200" smtClean="0">
                  <a:latin typeface="Cambria Math" panose="02040503050406030204" pitchFamily="18" charset="0"/>
                </a:rPr>
                <m:t>衰减片相对透射能量</m:t>
              </m:r>
              <m:sSubSup>
                <m:sSubSupPr>
                  <m:ctrlPr>
                    <a:rPr lang="en-US" altLang="zh-CN" sz="14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𝑇</m:t>
                  </m:r>
                </m:sub>
                <m:sup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bSup>
            </m:oMath>
          </a14:m>
          <a:endParaRPr lang="zh-CN" altLang="en-US" sz="700" kern="1200" dirty="0"/>
        </a:p>
      </dsp:txBody>
      <dsp:txXfrm>
        <a:off x="56847" y="1206555"/>
        <a:ext cx="1646928" cy="1794896"/>
      </dsp:txXfrm>
    </dsp:sp>
    <dsp:sp modelId="{B00C5C37-3C7A-459C-9F7C-3EAA84AE808A}">
      <dsp:nvSpPr>
        <dsp:cNvPr id="0" name=""/>
        <dsp:cNvSpPr/>
      </dsp:nvSpPr>
      <dsp:spPr>
        <a:xfrm rot="21561397">
          <a:off x="1906595" y="1904106"/>
          <a:ext cx="321396" cy="373135"/>
        </a:xfrm>
        <a:prstGeom prst="rightArrow">
          <a:avLst>
            <a:gd name="adj1" fmla="val 60000"/>
            <a:gd name="adj2" fmla="val 50000"/>
          </a:avLst>
        </a:prstGeom>
        <a:solidFill>
          <a:srgbClr val="DCA3A6"/>
        </a:solidFill>
        <a:ln>
          <a:solidFill>
            <a:srgbClr val="AE002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1906598" y="1979274"/>
        <a:ext cx="224977" cy="223881"/>
      </dsp:txXfrm>
    </dsp:sp>
    <dsp:sp modelId="{91B14397-DDDB-406C-B307-CC64CEE67C16}">
      <dsp:nvSpPr>
        <dsp:cNvPr id="0" name=""/>
        <dsp:cNvSpPr/>
      </dsp:nvSpPr>
      <dsp:spPr>
        <a:xfrm>
          <a:off x="2361383" y="1407665"/>
          <a:ext cx="1772364" cy="1339509"/>
        </a:xfrm>
        <a:prstGeom prst="roundRect">
          <a:avLst>
            <a:gd name="adj" fmla="val 10000"/>
          </a:avLst>
        </a:prstGeom>
        <a:solidFill>
          <a:srgbClr val="A401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400" kern="1200" dirty="0" smtClean="0"/>
            <a:t>衰减片的透</a:t>
          </a:r>
          <a:r>
            <a:rPr lang="zh-CN" altLang="en-US" sz="1400" kern="1200" dirty="0" smtClean="0"/>
            <a:t>射</a:t>
          </a:r>
          <a:r>
            <a:rPr lang="zh-CN" altLang="zh-CN" sz="1400" kern="1200" dirty="0" smtClean="0"/>
            <a:t>率</a:t>
          </a:r>
          <a14:m xmlns:a14="http://schemas.microsoft.com/office/drawing/2010/main">
            <m:oMath xmlns:m="http://schemas.openxmlformats.org/officeDocument/2006/math">
              <m:r>
                <a:rPr lang="en-US" altLang="zh-CN" sz="1400" b="0" i="1" kern="1200" smtClean="0">
                  <a:latin typeface="Cambria Math" panose="02040503050406030204" pitchFamily="18" charset="0"/>
                </a:rPr>
                <m:t>𝑇</m:t>
              </m:r>
              <m:r>
                <a:rPr lang="en-US" altLang="zh-CN" sz="1400" b="0" kern="1200">
                  <a:latin typeface="Cambria Math" panose="02040503050406030204" pitchFamily="18" charset="0"/>
                </a:rPr>
                <m:t>’</m:t>
              </m:r>
            </m:oMath>
          </a14:m>
          <a:endParaRPr lang="en-US" altLang="zh-CN" sz="1400" b="0" kern="1200" dirty="0" smtClean="0"/>
        </a:p>
        <a:p>
          <a:pPr>
            <a:spcBef>
              <a:spcPct val="0"/>
            </a:spcBef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altLang="zh-CN" sz="1400" b="1" i="0" kern="120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+mn-ea"/>
                  </a:rPr>
                  <m:t>𝐓</m:t>
                </m:r>
                <m:r>
                  <a:rPr lang="en-US" altLang="zh-CN" sz="1400" b="1" i="0" kern="1200" smtClean="0">
                    <a:solidFill>
                      <a:srgbClr val="FFC000"/>
                    </a:solidFill>
                    <a:latin typeface="Cambria Math" panose="02040503050406030204" pitchFamily="18" charset="0"/>
                    <a:ea typeface="+mn-ea"/>
                  </a:rPr>
                  <m:t>′=</m:t>
                </m:r>
                <m:f>
                  <m:fPr>
                    <m:type m:val="lin"/>
                    <m:ctrlPr>
                      <a:rPr lang="en-US" altLang="zh-CN" sz="1400" b="1" i="1" kern="12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+mn-ea"/>
                      </a:rPr>
                    </m:ctrlPr>
                  </m:fPr>
                  <m:num>
                    <m:sSub>
                      <m:sSubPr>
                        <m:ctrlPr>
                          <a:rPr lang="en-US" altLang="zh-CN" sz="1400" b="1" i="1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400" b="1" i="0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𝐄</m:t>
                        </m:r>
                      </m:e>
                      <m:sub>
                        <m:r>
                          <a:rPr lang="en-US" altLang="zh-CN" sz="1400" b="1" i="0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𝐓</m:t>
                        </m:r>
                      </m:sub>
                    </m:sSub>
                    <m:r>
                      <a:rPr lang="zh-CN" altLang="en-US" sz="1400" b="1" i="0" kern="1200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+mn-ea"/>
                      </a:rPr>
                      <m:t>’</m:t>
                    </m:r>
                  </m:num>
                  <m:den>
                    <m:sSub>
                      <m:sSubPr>
                        <m:ctrlPr>
                          <a:rPr lang="en-US" altLang="zh-CN" sz="1400" b="1" i="1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sSubPr>
                      <m:e>
                        <m:r>
                          <a:rPr lang="en-US" altLang="zh-CN" sz="1400" b="1" i="0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𝐄</m:t>
                        </m:r>
                      </m:e>
                      <m:sub>
                        <m:r>
                          <a:rPr lang="en-US" altLang="zh-CN" sz="1400" b="1" i="0" kern="120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  <m:t>𝐁</m:t>
                        </m:r>
                      </m:sub>
                    </m:sSub>
                  </m:den>
                </m:f>
              </m:oMath>
            </m:oMathPara>
          </a14:m>
          <a:endParaRPr lang="en-US" altLang="zh-CN" sz="1400" kern="1200" dirty="0" smtClean="0"/>
        </a:p>
      </dsp:txBody>
      <dsp:txXfrm>
        <a:off x="2400616" y="1446898"/>
        <a:ext cx="1693898" cy="1261043"/>
      </dsp:txXfrm>
    </dsp:sp>
    <dsp:sp modelId="{77C5821B-AB08-42D9-9B6D-805362566AF4}">
      <dsp:nvSpPr>
        <dsp:cNvPr id="0" name=""/>
        <dsp:cNvSpPr/>
      </dsp:nvSpPr>
      <dsp:spPr>
        <a:xfrm rot="21587">
          <a:off x="4291570" y="1898458"/>
          <a:ext cx="334597" cy="373135"/>
        </a:xfrm>
        <a:prstGeom prst="rightArrow">
          <a:avLst>
            <a:gd name="adj1" fmla="val 60000"/>
            <a:gd name="adj2" fmla="val 50000"/>
          </a:avLst>
        </a:prstGeom>
        <a:solidFill>
          <a:srgbClr val="DCA3A6"/>
        </a:solidFill>
        <a:ln>
          <a:solidFill>
            <a:srgbClr val="A4012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4291571" y="1972770"/>
        <a:ext cx="234218" cy="223881"/>
      </dsp:txXfrm>
    </dsp:sp>
    <dsp:sp modelId="{41504B99-274F-42F8-A032-509862C26514}">
      <dsp:nvSpPr>
        <dsp:cNvPr id="0" name=""/>
        <dsp:cNvSpPr/>
      </dsp:nvSpPr>
      <dsp:spPr>
        <a:xfrm>
          <a:off x="4765051" y="1323833"/>
          <a:ext cx="1793293" cy="1537492"/>
        </a:xfrm>
        <a:prstGeom prst="roundRect">
          <a:avLst>
            <a:gd name="adj" fmla="val 10000"/>
          </a:avLst>
        </a:prstGeom>
        <a:solidFill>
          <a:srgbClr val="A401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zh-CN" altLang="en-US" sz="1400" b="0" kern="1200" dirty="0" smtClean="0"/>
                  <m:t>电压</m:t>
                </m:r>
                <m:r>
                  <a:rPr lang="zh-CN" altLang="en-US" sz="1400" b="0" i="1" kern="1200" smtClean="0">
                    <a:latin typeface="Cambria Math" panose="02040503050406030204" pitchFamily="18" charset="0"/>
                  </a:rPr>
                  <m:t>二下测出</m:t>
                </m:r>
                <m:r>
                  <a:rPr lang="zh-CN" altLang="en-US" sz="1400" b="0" i="1" kern="1200" smtClean="0">
                    <a:latin typeface="Cambria Math" panose="02040503050406030204" pitchFamily="18" charset="0"/>
                  </a:rPr>
                  <m:t>：</m:t>
                </m:r>
              </m:oMath>
            </m:oMathPara>
          </a14:m>
          <a:endParaRPr lang="en-US" altLang="zh-CN" sz="1400" b="0" i="1" kern="1200" dirty="0" smtClean="0">
            <a:latin typeface="Cambria Math" panose="02040503050406030204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14:m xmlns:a14="http://schemas.microsoft.com/office/drawing/2010/main">
            <m:oMath xmlns:m="http://schemas.openxmlformats.org/officeDocument/2006/math">
              <m:r>
                <a:rPr lang="zh-CN" altLang="en-US" sz="1400" b="0" i="1" kern="1200" smtClean="0">
                  <a:latin typeface="Cambria Math" panose="02040503050406030204" pitchFamily="18" charset="0"/>
                </a:rPr>
                <m:t>伞布相对透射能量</m:t>
              </m:r>
              <m:sSub>
                <m:sSubPr>
                  <m:ctrlPr>
                    <a:rPr lang="en-US" altLang="zh-CN" sz="1400" b="0" i="1" kern="1200" smtClean="0">
                      <a:latin typeface="Cambria Math" panose="02040503050406030204" pitchFamily="18" charset="0"/>
                    </a:rPr>
                  </m:ctrlPr>
                </m:sSubPr>
                <m:e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𝑇</m:t>
                  </m:r>
                </m:sub>
              </m:sSub>
            </m:oMath>
          </a14:m>
          <a:r>
            <a:rPr lang="zh-CN" altLang="en-US" sz="1400" b="0" i="0" kern="1200" dirty="0" smtClean="0">
              <a:latin typeface="+mn-ea"/>
              <a:ea typeface="+mn-ea"/>
            </a:rPr>
            <a:t>和</a:t>
          </a:r>
          <a14:m xmlns:a14="http://schemas.microsoft.com/office/drawing/2010/main">
            <m:oMath xmlns:m="http://schemas.openxmlformats.org/officeDocument/2006/math">
              <m:sSubSup>
                <m:sSubSupPr>
                  <m:ctrlPr>
                    <a:rPr lang="en-US" altLang="zh-CN" sz="1400" b="0" i="1" kern="1200" smtClean="0">
                      <a:latin typeface="Cambria Math" panose="02040503050406030204" pitchFamily="18" charset="0"/>
                    </a:rPr>
                  </m:ctrlPr>
                </m:sSubSupPr>
                <m:e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𝐸</m:t>
                  </m:r>
                </m:e>
                <m:sub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𝑇</m:t>
                  </m:r>
                </m:sub>
                <m:sup>
                  <m:r>
                    <a:rPr lang="en-US" altLang="zh-CN" sz="1400" b="0" i="1" kern="1200" smtClean="0">
                      <a:latin typeface="Cambria Math" panose="02040503050406030204" pitchFamily="18" charset="0"/>
                    </a:rPr>
                    <m:t>′</m:t>
                  </m:r>
                </m:sup>
              </m:sSubSup>
            </m:oMath>
          </a14:m>
          <a:endParaRPr lang="en-US" sz="1400" b="0" i="0" kern="1200" dirty="0">
            <a:latin typeface="+mn-ea"/>
            <a:ea typeface="+mn-ea"/>
          </a:endParaRPr>
        </a:p>
      </dsp:txBody>
      <dsp:txXfrm>
        <a:off x="4810083" y="1368865"/>
        <a:ext cx="1703229" cy="1447428"/>
      </dsp:txXfrm>
    </dsp:sp>
    <dsp:sp modelId="{BBB559C9-3990-432B-B275-489B1519A25C}">
      <dsp:nvSpPr>
        <dsp:cNvPr id="0" name=""/>
        <dsp:cNvSpPr/>
      </dsp:nvSpPr>
      <dsp:spPr>
        <a:xfrm rot="17415">
          <a:off x="6700297" y="1912035"/>
          <a:ext cx="300949" cy="373135"/>
        </a:xfrm>
        <a:prstGeom prst="rightArrow">
          <a:avLst>
            <a:gd name="adj1" fmla="val 60000"/>
            <a:gd name="adj2" fmla="val 50000"/>
          </a:avLst>
        </a:prstGeom>
        <a:solidFill>
          <a:srgbClr val="DCA3A6"/>
        </a:solidFill>
        <a:ln>
          <a:solidFill>
            <a:srgbClr val="AE002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200" kern="1200"/>
        </a:p>
      </dsp:txBody>
      <dsp:txXfrm>
        <a:off x="6700298" y="1986433"/>
        <a:ext cx="210664" cy="223881"/>
      </dsp:txXfrm>
    </dsp:sp>
    <dsp:sp modelId="{840D2957-9A54-441A-B0BF-96D62ABF1545}">
      <dsp:nvSpPr>
        <dsp:cNvPr id="0" name=""/>
        <dsp:cNvSpPr/>
      </dsp:nvSpPr>
      <dsp:spPr>
        <a:xfrm>
          <a:off x="7126166" y="1303108"/>
          <a:ext cx="1581192" cy="1601789"/>
        </a:xfrm>
        <a:prstGeom prst="roundRect">
          <a:avLst>
            <a:gd name="adj" fmla="val 10000"/>
          </a:avLst>
        </a:prstGeom>
        <a:solidFill>
          <a:srgbClr val="A401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kern="1200" dirty="0" smtClean="0"/>
            <a:t>计算伞布的相对透过率</a:t>
          </a:r>
          <a:r>
            <a:rPr lang="en-US" altLang="zh-CN" sz="1400" kern="1200" dirty="0" smtClean="0"/>
            <a:t>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b="1" kern="1200" dirty="0" smtClean="0">
              <a:solidFill>
                <a:srgbClr val="FFC000"/>
              </a:solidFill>
            </a:rPr>
            <a:t>T</a:t>
          </a:r>
          <a14:m xmlns:a14="http://schemas.microsoft.com/office/drawing/2010/main">
            <m:oMath xmlns:m="http://schemas.openxmlformats.org/officeDocument/2006/math">
              <m:r>
                <a:rPr lang="en-US" altLang="zh-CN" sz="1800" b="1" i="1" kern="120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=</m:t>
              </m:r>
              <m:f>
                <m:fPr>
                  <m:ctrlPr>
                    <a:rPr lang="en-US" altLang="zh-CN" sz="1800" b="1" i="1" kern="1200" smtClean="0">
                      <a:solidFill>
                        <a:srgbClr val="FFC000"/>
                      </a:solidFill>
                      <a:latin typeface="Cambria Math" panose="02040503050406030204" pitchFamily="18" charset="0"/>
                    </a:rPr>
                  </m:ctrlPr>
                </m:fPr>
                <m:num>
                  <m:sSub>
                    <m:sSubPr>
                      <m:ctrlP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e>
                    <m:sub>
                      <m: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sub>
                  </m:sSub>
                </m:num>
                <m:den>
                  <m:sSub>
                    <m:sSubPr>
                      <m:ctrlP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</m:e>
                    <m:sub>
                      <m: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altLang="zh-CN" sz="1800" b="1" i="1" kern="120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b>
                  </m:sSub>
                </m:den>
              </m:f>
              <m:r>
                <a:rPr lang="en-US" altLang="zh-CN" sz="1800" b="1" i="1" kern="120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×</m:t>
              </m:r>
              <m:r>
                <a:rPr lang="en-US" altLang="zh-CN" sz="1800" b="1" i="1" kern="120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𝑻</m:t>
              </m:r>
              <m:r>
                <a:rPr lang="en-US" altLang="zh-CN" sz="1800" b="1" i="1" kern="1200" smtClean="0">
                  <a:solidFill>
                    <a:srgbClr val="FFC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m:t>′</m:t>
              </m:r>
            </m:oMath>
          </a14:m>
          <a:endParaRPr lang="zh-CN" altLang="en-US" sz="1800" b="1" kern="1200" dirty="0">
            <a:solidFill>
              <a:srgbClr val="FFC000"/>
            </a:solidFill>
          </a:endParaRPr>
        </a:p>
      </dsp:txBody>
      <dsp:txXfrm>
        <a:off x="7172478" y="1349420"/>
        <a:ext cx="1488568" cy="150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97617-C4BA-4D47-AB35-D71BD3E92F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8992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EBC4-CB04-4373-B4A0-54CB6CACAD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930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981075"/>
            <a:ext cx="2058988" cy="5145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81075"/>
            <a:ext cx="6029325" cy="5145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6A17-DEA3-4022-873C-0FF4B6A8638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2536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DE3E5-90C0-49E1-9A8A-1E7783E5E8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4470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30D56-5363-4A4B-85CD-7AB498319A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916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76475"/>
            <a:ext cx="4038600" cy="3849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76475"/>
            <a:ext cx="4038600" cy="38496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286C5-C9E8-45A7-AEEC-94029B4560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40410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F4647-20B6-4813-8B0B-EB785B1B4C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226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EF332-BCD7-47ED-8981-EF01AF5773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3166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0DEE9-E5B5-400E-993B-E976DEC4E1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97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E59D5-1552-4583-8BEF-4E085990F4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28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81B0B-B12D-449A-AFC7-0DD80F780B3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690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76475"/>
            <a:ext cx="8229600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F2F2C7-D09E-4455-A5F6-30DEEE9323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331" y="4366153"/>
            <a:ext cx="6400800" cy="1752600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沈国土   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</a:p>
          <a:p>
            <a:pPr eaLnBrk="1" hangingPunct="1"/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华东师范大学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2016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西宁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/>
            <a:endParaRPr lang="zh-CN" altLang="en-US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989138"/>
            <a:ext cx="9161463" cy="854075"/>
          </a:xfrm>
          <a:prstGeom prst="rect">
            <a:avLst/>
          </a:prstGeom>
          <a:solidFill>
            <a:srgbClr val="B500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Verdana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3448050"/>
            <a:ext cx="9147175" cy="62071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Verdana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843213"/>
            <a:ext cx="9145588" cy="609600"/>
          </a:xfrm>
          <a:prstGeom prst="rect">
            <a:avLst/>
          </a:prstGeom>
          <a:solidFill>
            <a:srgbClr val="B5002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Verdana"/>
              <a:ea typeface="微软雅黑" panose="020B0503020204020204" pitchFamily="34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0723563" y="4095750"/>
            <a:ext cx="415925" cy="476250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black"/>
              </a:solidFill>
              <a:latin typeface="Verdana"/>
              <a:ea typeface="微软雅黑" panose="020B0503020204020204" pitchFamily="34" charset="-122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828925"/>
            <a:ext cx="8137525" cy="1239838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遮阳伞布透过率的测量方法探究</a:t>
            </a: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14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18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zh-CN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en-US" altLang="zh-CN" sz="4000" dirty="0" smtClean="0">
                <a:solidFill>
                  <a:schemeClr val="bg1">
                    <a:lumMod val="9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</a:t>
            </a:r>
            <a:r>
              <a:rPr lang="zh-CN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胡啸</a:t>
            </a:r>
            <a:r>
              <a:rPr lang="en-US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王春梅</a:t>
            </a:r>
            <a:r>
              <a:rPr lang="en-US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沈国土</a:t>
            </a:r>
            <a:br>
              <a:rPr lang="zh-CN" altLang="zh-CN" sz="2000" b="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4000" b="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223838" y="2531535"/>
            <a:ext cx="555624" cy="489478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pic>
        <p:nvPicPr>
          <p:cNvPr id="10243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875614"/>
            <a:ext cx="795655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55033" y="1683294"/>
            <a:ext cx="7025180" cy="1160085"/>
          </a:xfrm>
          <a:prstGeom prst="rect">
            <a:avLst/>
          </a:prstGeom>
          <a:blipFill rotWithShape="0">
            <a:blip r:embed="rId3"/>
            <a:stretch>
              <a:fillRect l="-606" b="-45833"/>
            </a:stretch>
          </a:blipFill>
          <a:ln w="12700" cap="flat" cmpd="sng" algn="ctr">
            <a:solidFill>
              <a:srgbClr val="AC0022"/>
            </a:solidFill>
            <a:prstDash val="solid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9" name="矩形 18"/>
          <p:cNvSpPr/>
          <p:nvPr/>
        </p:nvSpPr>
        <p:spPr>
          <a:xfrm>
            <a:off x="1506215" y="1159589"/>
            <a:ext cx="687399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引入中间量扩大可测波长范围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34988" y="1158875"/>
            <a:ext cx="971550" cy="1047750"/>
            <a:chOff x="-270954" y="1352304"/>
            <a:chExt cx="1142022" cy="1142022"/>
          </a:xfrm>
        </p:grpSpPr>
        <p:sp>
          <p:nvSpPr>
            <p:cNvPr id="13" name="椭圆 12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10248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6552553" y="2952289"/>
                <a:ext cx="441138" cy="438807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6743044" y="2589716"/>
                <a:ext cx="567464" cy="570820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763" y="3578393"/>
            <a:ext cx="2476190" cy="1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sp>
        <p:nvSpPr>
          <p:cNvPr id="19" name="矩形 18"/>
          <p:cNvSpPr/>
          <p:nvPr/>
        </p:nvSpPr>
        <p:spPr>
          <a:xfrm>
            <a:off x="1661820" y="1535252"/>
            <a:ext cx="481574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间接计算伞布透过率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213435" y="2243138"/>
                <a:ext cx="6439781" cy="1689918"/>
              </a:xfrm>
              <a:prstGeom prst="rect">
                <a:avLst/>
              </a:prstGeom>
              <a:solidFill>
                <a:srgbClr val="ECECEC"/>
              </a:solidFill>
              <a:ln w="12700" cap="flat" cmpd="sng" algn="ctr">
                <a:solidFill>
                  <a:srgbClr val="AC0022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indent="266700" algn="just">
                  <a:spcAft>
                    <a:spcPts val="0"/>
                  </a:spcAft>
                </a:pPr>
                <a:r>
                  <a:rPr lang="en-US" altLang="zh-CN" kern="100" dirty="0" smtClean="0">
                    <a:effectLst/>
                    <a:latin typeface="Times New Roman" panose="02020603050405020304" pitchFamily="18" charset="0"/>
                  </a:rPr>
                  <a:t>   </a:t>
                </a:r>
                <a:r>
                  <a:rPr lang="zh-CN" altLang="zh-CN" kern="100" dirty="0" smtClean="0">
                    <a:effectLst/>
                    <a:latin typeface="Times New Roman" panose="02020603050405020304" pitchFamily="18" charset="0"/>
                  </a:rPr>
                  <a:t>在</a:t>
                </a:r>
                <a:r>
                  <a:rPr lang="en-US" altLang="zh-CN" kern="100" dirty="0">
                    <a:effectLst/>
                    <a:latin typeface="Times New Roman" panose="02020603050405020304" pitchFamily="18" charset="0"/>
                  </a:rPr>
                  <a:t>600V</a:t>
                </a:r>
                <a:r>
                  <a:rPr lang="zh-CN" altLang="zh-CN" kern="100" dirty="0">
                    <a:effectLst/>
                    <a:latin typeface="Times New Roman" panose="02020603050405020304" pitchFamily="18" charset="0"/>
                  </a:rPr>
                  <a:t>电压下的伞布和衰减片的透射相对能量——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CN" altLang="zh-CN" kern="100" dirty="0">
                    <a:effectLst/>
                    <a:latin typeface="Times New Roman" panose="02020603050405020304" pitchFamily="18" charset="0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zh-CN" altLang="zh-CN" kern="100" dirty="0">
                    <a:effectLst/>
                    <a:latin typeface="Times New Roman" panose="02020603050405020304" pitchFamily="18" charset="0"/>
                  </a:rPr>
                  <a:t>，通过下式，间接计算出伞布的透过率。即：</a:t>
                </a:r>
              </a:p>
              <a:p>
                <a:r>
                  <a:rPr lang="en-US" altLang="zh-CN" sz="2400" kern="100" dirty="0">
                    <a:effectLst/>
                    <a:latin typeface="Times New Roman" panose="02020603050405020304" pitchFamily="18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24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sz="2400" i="1" kern="10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CN" sz="2400" i="1" kern="10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den>
                    </m:f>
                    <m:r>
                      <a:rPr lang="en-US" altLang="zh-CN" sz="2400" i="1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altLang="zh-CN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sz="2400" kern="10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endParaRPr lang="en-US" altLang="zh-CN" kern="0" dirty="0" smtClean="0">
                  <a:latin typeface="Verdana"/>
                  <a:ea typeface="微软雅黑" panose="020B0503020204020204" pitchFamily="34" charset="-122"/>
                </a:endParaRPr>
              </a:p>
              <a:p>
                <a:r>
                  <a:rPr lang="en-US" altLang="zh-CN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zh-CN" altLang="zh-CN" kern="1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尽可能选择较高电压下测得的数值</a:t>
                </a:r>
                <a:endParaRPr lang="zh-CN" altLang="en-US" kern="0" dirty="0">
                  <a:latin typeface="Verdana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35" y="2243138"/>
                <a:ext cx="6439781" cy="1689918"/>
              </a:xfrm>
              <a:prstGeom prst="rect">
                <a:avLst/>
              </a:prstGeom>
              <a:blipFill rotWithShape="0">
                <a:blip r:embed="rId2"/>
                <a:stretch>
                  <a:fillRect r="-756"/>
                </a:stretch>
              </a:blipFill>
              <a:ln w="12700" cap="flat" cmpd="sng" algn="ctr">
                <a:solidFill>
                  <a:srgbClr val="AC0022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42938" y="1401763"/>
            <a:ext cx="969962" cy="1047750"/>
            <a:chOff x="-270954" y="1352304"/>
            <a:chExt cx="1142022" cy="1142022"/>
          </a:xfrm>
        </p:grpSpPr>
        <p:sp>
          <p:nvSpPr>
            <p:cNvPr id="13" name="椭圆 12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11271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6553059" y="2952289"/>
                <a:ext cx="439851" cy="438807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6743862" y="2589715"/>
                <a:ext cx="566384" cy="570821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517" y="2582994"/>
            <a:ext cx="2681412" cy="1703107"/>
          </a:xfrm>
          <a:prstGeom prst="rect">
            <a:avLst/>
          </a:prstGeom>
          <a:gradFill flip="none" rotWithShape="1">
            <a:gsLst>
              <a:gs pos="0">
                <a:srgbClr val="B00026">
                  <a:shade val="30000"/>
                  <a:satMod val="115000"/>
                </a:srgbClr>
              </a:gs>
              <a:gs pos="50000">
                <a:srgbClr val="B00026">
                  <a:shade val="67500"/>
                  <a:satMod val="115000"/>
                </a:srgbClr>
              </a:gs>
              <a:gs pos="100000">
                <a:srgbClr val="B000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293" name="文本框 6"/>
          <p:cNvSpPr txBox="1">
            <a:spLocks noChangeArrowheads="1"/>
          </p:cNvSpPr>
          <p:nvPr/>
        </p:nvSpPr>
        <p:spPr bwMode="auto">
          <a:xfrm>
            <a:off x="939800" y="2552700"/>
            <a:ext cx="2273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</a:p>
        </p:txBody>
      </p:sp>
      <p:sp>
        <p:nvSpPr>
          <p:cNvPr id="12294" name="文本框 7"/>
          <p:cNvSpPr txBox="1">
            <a:spLocks noChangeArrowheads="1"/>
          </p:cNvSpPr>
          <p:nvPr/>
        </p:nvSpPr>
        <p:spPr bwMode="auto">
          <a:xfrm>
            <a:off x="438150" y="3536950"/>
            <a:ext cx="322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5003800" y="2781300"/>
            <a:ext cx="5472113" cy="1306513"/>
            <a:chOff x="3898476" y="1666934"/>
            <a:chExt cx="3409194" cy="851016"/>
          </a:xfrm>
        </p:grpSpPr>
        <p:grpSp>
          <p:nvGrpSpPr>
            <p:cNvPr id="12296" name="组合 9"/>
            <p:cNvGrpSpPr>
              <a:grpSpLocks/>
            </p:cNvGrpSpPr>
            <p:nvPr/>
          </p:nvGrpSpPr>
          <p:grpSpPr bwMode="auto">
            <a:xfrm>
              <a:off x="4912664" y="1666934"/>
              <a:ext cx="2395006" cy="673185"/>
              <a:chOff x="4818594" y="1356667"/>
              <a:chExt cx="2395006" cy="673185"/>
            </a:xfrm>
          </p:grpSpPr>
          <p:sp>
            <p:nvSpPr>
              <p:cNvPr id="12298" name="文本框 13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31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实验过程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18164" y="1851973"/>
                <a:ext cx="2395436" cy="17785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Experiment  process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2297" name="文本框 11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81467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03</a:t>
              </a:r>
              <a:endParaRPr lang="en-US" altLang="zh-CN" sz="8800" b="1">
                <a:solidFill>
                  <a:srgbClr val="A51B1B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03 </a:t>
            </a:r>
            <a:r>
              <a:rPr lang="zh-CN" altLang="en-US" smtClean="0">
                <a:solidFill>
                  <a:schemeClr val="bg1"/>
                </a:solidFill>
              </a:rPr>
              <a:t>实验过程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图示 6"/>
              <p:cNvGraphicFramePr/>
              <p:nvPr>
                <p:extLst>
                  <p:ext uri="{D42A27DB-BD31-4B8C-83A1-F6EECF244321}">
                    <p14:modId xmlns:p14="http://schemas.microsoft.com/office/powerpoint/2010/main" val="2881500362"/>
                  </p:ext>
                </p:extLst>
              </p:nvPr>
            </p:nvGraphicFramePr>
            <p:xfrm>
              <a:off x="179512" y="1154184"/>
              <a:ext cx="8712968" cy="42080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图示 6"/>
              <p:cNvGraphicFramePr/>
              <p:nvPr>
                <p:extLst>
                  <p:ext uri="{D42A27DB-BD31-4B8C-83A1-F6EECF244321}">
                    <p14:modId xmlns:p14="http://schemas.microsoft.com/office/powerpoint/2010/main" val="2881500362"/>
                  </p:ext>
                </p:extLst>
              </p:nvPr>
            </p:nvGraphicFramePr>
            <p:xfrm>
              <a:off x="179512" y="1154184"/>
              <a:ext cx="8712968" cy="420800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03 </a:t>
            </a:r>
            <a:r>
              <a:rPr lang="zh-CN" altLang="en-US" smtClean="0">
                <a:solidFill>
                  <a:schemeClr val="bg1"/>
                </a:solidFill>
              </a:rPr>
              <a:t>实验过程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1584325"/>
          </a:xfrm>
          <a:solidFill>
            <a:srgbClr val="DCA3A6"/>
          </a:solidFill>
          <a:ln>
            <a:solidFill>
              <a:srgbClr val="BFBFB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sz="2400" dirty="0" smtClean="0">
                <a:latin typeface="+mn-ea"/>
              </a:rPr>
              <a:t>       </a:t>
            </a:r>
            <a:r>
              <a:rPr lang="zh-CN" altLang="zh-CN" sz="2400" dirty="0" smtClean="0">
                <a:latin typeface="+mn-ea"/>
              </a:rPr>
              <a:t>测量在</a:t>
            </a:r>
            <a:r>
              <a:rPr lang="en-US" altLang="zh-CN" sz="2400" dirty="0">
                <a:latin typeface="+mn-ea"/>
              </a:rPr>
              <a:t>600V</a:t>
            </a:r>
            <a:r>
              <a:rPr lang="zh-CN" altLang="zh-CN" sz="2400" dirty="0">
                <a:latin typeface="+mn-ea"/>
              </a:rPr>
              <a:t>电压下的伞布和衰减片的透射相对</a:t>
            </a:r>
            <a:r>
              <a:rPr lang="zh-CN" altLang="zh-CN" sz="2400" dirty="0" smtClean="0">
                <a:latin typeface="+mn-ea"/>
              </a:rPr>
              <a:t>能量</a:t>
            </a:r>
            <a:r>
              <a:rPr lang="zh-CN" altLang="en-US" sz="2400" dirty="0" smtClean="0">
                <a:latin typeface="+mn-ea"/>
              </a:rPr>
              <a:t>，计算</a:t>
            </a:r>
            <a:r>
              <a:rPr lang="zh-CN" altLang="zh-CN" sz="2400" dirty="0" smtClean="0">
                <a:latin typeface="+mn-ea"/>
              </a:rPr>
              <a:t>所得</a:t>
            </a:r>
            <a:r>
              <a:rPr lang="zh-CN" altLang="zh-CN" sz="2400" dirty="0">
                <a:latin typeface="+mn-ea"/>
              </a:rPr>
              <a:t>的有效伞布</a:t>
            </a:r>
            <a:r>
              <a:rPr lang="zh-CN" altLang="zh-CN" sz="2400" dirty="0" smtClean="0">
                <a:latin typeface="+mn-ea"/>
              </a:rPr>
              <a:t>透过率波长</a:t>
            </a:r>
            <a:r>
              <a:rPr lang="zh-CN" altLang="zh-CN" sz="2400" dirty="0">
                <a:latin typeface="+mn-ea"/>
              </a:rPr>
              <a:t>范围在</a:t>
            </a:r>
            <a:r>
              <a:rPr lang="en-US" altLang="zh-CN" sz="2400" b="1" dirty="0" smtClean="0">
                <a:solidFill>
                  <a:srgbClr val="C00000"/>
                </a:solidFill>
                <a:latin typeface="+mn-ea"/>
              </a:rPr>
              <a:t>310~368nm</a:t>
            </a:r>
            <a:r>
              <a:rPr lang="zh-CN" altLang="zh-CN" sz="2400" dirty="0" smtClean="0">
                <a:latin typeface="+mn-ea"/>
              </a:rPr>
              <a:t>。</a:t>
            </a:r>
            <a:endParaRPr lang="en-US" altLang="zh-CN" sz="2400" dirty="0" smtClean="0">
              <a:latin typeface="+mn-ea"/>
            </a:endParaRPr>
          </a:p>
          <a:p>
            <a:pPr marL="0" indent="0">
              <a:buFontTx/>
              <a:buNone/>
              <a:defRPr/>
            </a:pPr>
            <a:r>
              <a:rPr lang="en-US" altLang="zh-CN" sz="2400" dirty="0">
                <a:latin typeface="+mn-ea"/>
              </a:rPr>
              <a:t> </a:t>
            </a:r>
            <a:r>
              <a:rPr lang="en-US" altLang="zh-CN" sz="2400" dirty="0" smtClean="0">
                <a:latin typeface="+mn-ea"/>
              </a:rPr>
              <a:t>      </a:t>
            </a:r>
            <a:r>
              <a:rPr lang="zh-CN" altLang="en-US" sz="2400" dirty="0" smtClean="0">
                <a:latin typeface="+mn-ea"/>
              </a:rPr>
              <a:t>同理，</a:t>
            </a:r>
            <a:r>
              <a:rPr lang="zh-CN" altLang="zh-CN" sz="2400" dirty="0" smtClean="0">
                <a:latin typeface="+mn-ea"/>
              </a:rPr>
              <a:t>在</a:t>
            </a:r>
            <a:r>
              <a:rPr lang="en-US" altLang="zh-CN" sz="2400" dirty="0">
                <a:latin typeface="+mn-ea"/>
              </a:rPr>
              <a:t>500V</a:t>
            </a:r>
            <a:r>
              <a:rPr lang="zh-CN" altLang="zh-CN" sz="2400" dirty="0">
                <a:latin typeface="+mn-ea"/>
              </a:rPr>
              <a:t>下，得到的有效伞布透过率的波长范围在</a:t>
            </a:r>
            <a:r>
              <a:rPr lang="en-US" altLang="zh-CN" sz="2400" b="1" dirty="0">
                <a:solidFill>
                  <a:srgbClr val="C00000"/>
                </a:solidFill>
                <a:latin typeface="+mn-ea"/>
              </a:rPr>
              <a:t>357~398nm</a:t>
            </a:r>
            <a:r>
              <a:rPr lang="zh-CN" altLang="zh-CN" sz="2400" dirty="0">
                <a:latin typeface="+mn-ea"/>
              </a:rPr>
              <a:t>。</a:t>
            </a:r>
            <a:endParaRPr lang="zh-CN" altLang="en-US" sz="2400" dirty="0" smtClean="0">
              <a:latin typeface="+mn-ea"/>
            </a:endParaRPr>
          </a:p>
        </p:txBody>
      </p:sp>
      <p:pic>
        <p:nvPicPr>
          <p:cNvPr id="14340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3100"/>
            <a:ext cx="7416179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517" y="2582994"/>
            <a:ext cx="2681412" cy="1703107"/>
          </a:xfrm>
          <a:prstGeom prst="rect">
            <a:avLst/>
          </a:prstGeom>
          <a:gradFill flip="none" rotWithShape="1">
            <a:gsLst>
              <a:gs pos="0">
                <a:srgbClr val="B00026">
                  <a:shade val="30000"/>
                  <a:satMod val="115000"/>
                </a:srgbClr>
              </a:gs>
              <a:gs pos="50000">
                <a:srgbClr val="B00026">
                  <a:shade val="67500"/>
                  <a:satMod val="115000"/>
                </a:srgbClr>
              </a:gs>
              <a:gs pos="100000">
                <a:srgbClr val="B000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365" name="文本框 6"/>
          <p:cNvSpPr txBox="1">
            <a:spLocks noChangeArrowheads="1"/>
          </p:cNvSpPr>
          <p:nvPr/>
        </p:nvSpPr>
        <p:spPr bwMode="auto">
          <a:xfrm>
            <a:off x="939800" y="2552700"/>
            <a:ext cx="2273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</a:p>
        </p:txBody>
      </p:sp>
      <p:sp>
        <p:nvSpPr>
          <p:cNvPr id="15366" name="文本框 7"/>
          <p:cNvSpPr txBox="1">
            <a:spLocks noChangeArrowheads="1"/>
          </p:cNvSpPr>
          <p:nvPr/>
        </p:nvSpPr>
        <p:spPr bwMode="auto">
          <a:xfrm>
            <a:off x="438150" y="3536950"/>
            <a:ext cx="322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932363" y="2824163"/>
            <a:ext cx="5903912" cy="1220787"/>
            <a:chOff x="3898476" y="1724348"/>
            <a:chExt cx="3409194" cy="722674"/>
          </a:xfrm>
        </p:grpSpPr>
        <p:grpSp>
          <p:nvGrpSpPr>
            <p:cNvPr id="15368" name="组合 9"/>
            <p:cNvGrpSpPr>
              <a:grpSpLocks/>
            </p:cNvGrpSpPr>
            <p:nvPr/>
          </p:nvGrpSpPr>
          <p:grpSpPr bwMode="auto">
            <a:xfrm>
              <a:off x="4813138" y="1724348"/>
              <a:ext cx="2494532" cy="630595"/>
              <a:chOff x="4719068" y="1414081"/>
              <a:chExt cx="2494532" cy="630595"/>
            </a:xfrm>
          </p:grpSpPr>
          <p:sp>
            <p:nvSpPr>
              <p:cNvPr id="15370" name="文本框 13"/>
              <p:cNvSpPr txBox="1">
                <a:spLocks noChangeArrowheads="1"/>
              </p:cNvSpPr>
              <p:nvPr/>
            </p:nvSpPr>
            <p:spPr bwMode="auto">
              <a:xfrm>
                <a:off x="4719068" y="1414081"/>
                <a:ext cx="2394858" cy="31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实验结果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19189" y="1852009"/>
                <a:ext cx="2394411" cy="1926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Result</a:t>
                </a: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15369" name="文本框 11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10539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72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04</a:t>
              </a:r>
              <a:endParaRPr lang="en-US" altLang="zh-CN" sz="8800" b="1">
                <a:solidFill>
                  <a:srgbClr val="A51B1B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04 </a:t>
            </a:r>
            <a:r>
              <a:rPr lang="zh-CN" altLang="en-US" smtClean="0">
                <a:solidFill>
                  <a:schemeClr val="bg1"/>
                </a:solidFill>
              </a:rPr>
              <a:t>实验结果</a:t>
            </a:r>
          </a:p>
        </p:txBody>
      </p:sp>
      <p:sp>
        <p:nvSpPr>
          <p:cNvPr id="4" name="文本框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9592" y="2208446"/>
            <a:ext cx="7488832" cy="3889591"/>
          </a:xfrm>
          <a:prstGeom prst="rect">
            <a:avLst/>
          </a:prstGeom>
          <a:blipFill rotWithShape="0">
            <a:blip r:embed="rId2"/>
            <a:stretch>
              <a:fillRect l="-733" t="-1254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1082395"/>
            <a:ext cx="374441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800" b="1" dirty="0">
                <a:ln w="12700" cmpd="sng">
                  <a:solidFill>
                    <a:srgbClr val="A40120"/>
                  </a:solidFill>
                  <a:prstDash val="solid"/>
                </a:ln>
                <a:solidFill>
                  <a:srgbClr val="A60228"/>
                </a:solidFill>
              </a:rPr>
              <a:t>进一步计算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04 </a:t>
            </a:r>
            <a:r>
              <a:rPr lang="zh-CN" altLang="en-US" smtClean="0">
                <a:solidFill>
                  <a:schemeClr val="bg1"/>
                </a:solidFill>
              </a:rPr>
              <a:t>实验结果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1228797"/>
            <a:ext cx="9144000" cy="5030569"/>
            <a:chOff x="709143" y="1159284"/>
            <a:chExt cx="10787532" cy="2044654"/>
          </a:xfrm>
        </p:grpSpPr>
        <p:sp>
          <p:nvSpPr>
            <p:cNvPr id="7" name="矩形 6"/>
            <p:cNvSpPr/>
            <p:nvPr/>
          </p:nvSpPr>
          <p:spPr>
            <a:xfrm>
              <a:off x="709143" y="1159284"/>
              <a:ext cx="2367886" cy="2044654"/>
            </a:xfrm>
            <a:prstGeom prst="rect">
              <a:avLst/>
            </a:prstGeom>
            <a:solidFill>
              <a:srgbClr val="D8989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701841" y="1332097"/>
              <a:ext cx="7794834" cy="1703203"/>
            </a:xfrm>
            <a:prstGeom prst="rect">
              <a:avLst/>
            </a:prstGeom>
            <a:solidFill>
              <a:srgbClr val="DCA3A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charset="0"/>
              </a:endParaRPr>
            </a:p>
          </p:txBody>
        </p:sp>
        <p:sp>
          <p:nvSpPr>
            <p:cNvPr id="9" name="梯形 8"/>
            <p:cNvSpPr/>
            <p:nvPr/>
          </p:nvSpPr>
          <p:spPr>
            <a:xfrm rot="5400000">
              <a:off x="2367108" y="1869205"/>
              <a:ext cx="2044654" cy="624812"/>
            </a:xfrm>
            <a:prstGeom prst="trapezoid">
              <a:avLst>
                <a:gd name="adj" fmla="val 27685"/>
              </a:avLst>
            </a:prstGeom>
            <a:solidFill>
              <a:srgbClr val="D8989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89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微软雅黑" charset="0"/>
              </a:endParaRPr>
            </a:p>
          </p:txBody>
        </p:sp>
      </p:grpSp>
      <p:sp>
        <p:nvSpPr>
          <p:cNvPr id="17411" name="文本框 3"/>
          <p:cNvSpPr txBox="1">
            <a:spLocks noChangeArrowheads="1"/>
          </p:cNvSpPr>
          <p:nvPr/>
        </p:nvSpPr>
        <p:spPr bwMode="auto">
          <a:xfrm>
            <a:off x="3563888" y="2708920"/>
            <a:ext cx="43204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800" dirty="0">
                <a:latin typeface="+mn-ea"/>
                <a:ea typeface="+mn-ea"/>
              </a:rPr>
              <a:t>在</a:t>
            </a:r>
            <a:r>
              <a:rPr lang="zh-CN" altLang="zh-CN" sz="2000" b="1" dirty="0">
                <a:solidFill>
                  <a:srgbClr val="AE0026"/>
                </a:solidFill>
                <a:latin typeface="+mn-ea"/>
                <a:ea typeface="+mn-ea"/>
              </a:rPr>
              <a:t>验证性</a:t>
            </a:r>
            <a:r>
              <a:rPr lang="zh-CN" altLang="zh-CN" sz="1800" dirty="0">
                <a:latin typeface="+mn-ea"/>
                <a:ea typeface="+mn-ea"/>
              </a:rPr>
              <a:t>的实验占大多数的近代物理实验中，可以通过开设这类</a:t>
            </a:r>
            <a:r>
              <a:rPr lang="zh-CN" altLang="zh-CN" sz="2000" b="1" dirty="0">
                <a:solidFill>
                  <a:srgbClr val="AE0026"/>
                </a:solidFill>
                <a:latin typeface="+mn-ea"/>
                <a:ea typeface="+mn-ea"/>
              </a:rPr>
              <a:t>实际应用性</a:t>
            </a:r>
            <a:r>
              <a:rPr lang="zh-CN" altLang="zh-CN" sz="1800" dirty="0">
                <a:latin typeface="+mn-ea"/>
                <a:ea typeface="+mn-ea"/>
              </a:rPr>
              <a:t>实验项目，激发学生将物理思想与实际生活联系起来，提高学生学习兴趣。</a:t>
            </a:r>
          </a:p>
          <a:p>
            <a:pPr>
              <a:spcBef>
                <a:spcPct val="0"/>
              </a:spcBef>
              <a:buFontTx/>
              <a:buNone/>
            </a:pPr>
            <a:endParaRPr lang="zh-CN" altLang="en-US" sz="1800" dirty="0"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9943" y="1988840"/>
            <a:ext cx="1107996" cy="295232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rgbClr val="AE0026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拓  展</a:t>
            </a:r>
            <a:endParaRPr lang="zh-CN" altLang="en-US" sz="6000" b="1" dirty="0">
              <a:solidFill>
                <a:srgbClr val="AE0026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3"/>
          <p:cNvSpPr>
            <a:spLocks noGrp="1"/>
          </p:cNvSpPr>
          <p:nvPr>
            <p:ph type="title"/>
          </p:nvPr>
        </p:nvSpPr>
        <p:spPr>
          <a:xfrm>
            <a:off x="539750" y="2708275"/>
            <a:ext cx="8229600" cy="1143000"/>
          </a:xfrm>
        </p:spPr>
        <p:txBody>
          <a:bodyPr/>
          <a:lstStyle/>
          <a:p>
            <a:r>
              <a:rPr lang="en-US" altLang="zh-CN" sz="6600" smtClean="0">
                <a:solidFill>
                  <a:srgbClr val="AE0026"/>
                </a:solidFill>
              </a:rPr>
              <a:t>Thanks</a:t>
            </a:r>
            <a:r>
              <a:rPr lang="en-US" altLang="zh-CN" smtClean="0"/>
              <a:t> 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517" y="2582994"/>
            <a:ext cx="2681412" cy="1703107"/>
          </a:xfrm>
          <a:prstGeom prst="rect">
            <a:avLst/>
          </a:prstGeom>
          <a:gradFill flip="none" rotWithShape="1">
            <a:gsLst>
              <a:gs pos="0">
                <a:srgbClr val="B00026">
                  <a:shade val="30000"/>
                  <a:satMod val="115000"/>
                </a:srgbClr>
              </a:gs>
              <a:gs pos="50000">
                <a:srgbClr val="B00026">
                  <a:shade val="67500"/>
                  <a:satMod val="115000"/>
                </a:srgbClr>
              </a:gs>
              <a:gs pos="100000">
                <a:srgbClr val="B000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077" name="文本框 6"/>
          <p:cNvSpPr txBox="1">
            <a:spLocks noChangeArrowheads="1"/>
          </p:cNvSpPr>
          <p:nvPr/>
        </p:nvSpPr>
        <p:spPr bwMode="auto">
          <a:xfrm>
            <a:off x="939800" y="2552700"/>
            <a:ext cx="2273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</a:p>
        </p:txBody>
      </p:sp>
      <p:sp>
        <p:nvSpPr>
          <p:cNvPr id="3078" name="文本框 7"/>
          <p:cNvSpPr txBox="1">
            <a:spLocks noChangeArrowheads="1"/>
          </p:cNvSpPr>
          <p:nvPr/>
        </p:nvSpPr>
        <p:spPr bwMode="auto">
          <a:xfrm>
            <a:off x="438150" y="3536950"/>
            <a:ext cx="322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484688" y="1560513"/>
            <a:ext cx="3409950" cy="865187"/>
            <a:chOff x="3898476" y="1666934"/>
            <a:chExt cx="3409194" cy="865184"/>
          </a:xfrm>
        </p:grpSpPr>
        <p:grpSp>
          <p:nvGrpSpPr>
            <p:cNvPr id="3095" name="组合 9"/>
            <p:cNvGrpSpPr>
              <a:grpSpLocks/>
            </p:cNvGrpSpPr>
            <p:nvPr/>
          </p:nvGrpSpPr>
          <p:grpSpPr bwMode="auto"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3097" name="文本框 13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探究背景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18593" y="1851965"/>
                <a:ext cx="2395007" cy="369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Research Background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096" name="文本框 11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07886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51" name="组合 50"/>
          <p:cNvGrpSpPr>
            <a:grpSpLocks/>
          </p:cNvGrpSpPr>
          <p:nvPr/>
        </p:nvGrpSpPr>
        <p:grpSpPr bwMode="auto">
          <a:xfrm>
            <a:off x="4481513" y="3790950"/>
            <a:ext cx="3408362" cy="865188"/>
            <a:chOff x="3898476" y="1666934"/>
            <a:chExt cx="3409194" cy="865184"/>
          </a:xfrm>
        </p:grpSpPr>
        <p:grpSp>
          <p:nvGrpSpPr>
            <p:cNvPr id="3091" name="组合 51"/>
            <p:cNvGrpSpPr>
              <a:grpSpLocks/>
            </p:cNvGrpSpPr>
            <p:nvPr/>
          </p:nvGrpSpPr>
          <p:grpSpPr bwMode="auto"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3093" name="文本框 53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实验过程</a:t>
                </a: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4819066" y="1851965"/>
                <a:ext cx="2394534" cy="369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Experiment  process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092" name="文本框 52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07886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4500563" y="5013325"/>
            <a:ext cx="3408362" cy="865188"/>
            <a:chOff x="3898476" y="1666934"/>
            <a:chExt cx="3409194" cy="865184"/>
          </a:xfrm>
        </p:grpSpPr>
        <p:grpSp>
          <p:nvGrpSpPr>
            <p:cNvPr id="3087" name="组合 56"/>
            <p:cNvGrpSpPr>
              <a:grpSpLocks/>
            </p:cNvGrpSpPr>
            <p:nvPr/>
          </p:nvGrpSpPr>
          <p:grpSpPr bwMode="auto"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3089" name="文本框 58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实验结果</a:t>
                </a:r>
              </a:p>
            </p:txBody>
          </p:sp>
          <p:sp>
            <p:nvSpPr>
              <p:cNvPr id="60" name="文本框 59"/>
              <p:cNvSpPr txBox="1"/>
              <p:nvPr/>
            </p:nvSpPr>
            <p:spPr>
              <a:xfrm>
                <a:off x="4819066" y="1851965"/>
                <a:ext cx="2394534" cy="369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Result 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088" name="文本框 57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07886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4481513" y="2676525"/>
            <a:ext cx="3408362" cy="865188"/>
            <a:chOff x="3898476" y="1666934"/>
            <a:chExt cx="3409194" cy="865184"/>
          </a:xfrm>
        </p:grpSpPr>
        <p:grpSp>
          <p:nvGrpSpPr>
            <p:cNvPr id="3083" name="组合 61"/>
            <p:cNvGrpSpPr>
              <a:grpSpLocks/>
            </p:cNvGrpSpPr>
            <p:nvPr/>
          </p:nvGrpSpPr>
          <p:grpSpPr bwMode="auto"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3085" name="文本框 63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24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实验设计</a:t>
                </a:r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4819066" y="1851965"/>
                <a:ext cx="2394534" cy="369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Experiment  design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3084" name="文本框 62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707886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4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517" y="2582994"/>
            <a:ext cx="2681412" cy="1703107"/>
          </a:xfrm>
          <a:prstGeom prst="rect">
            <a:avLst/>
          </a:prstGeom>
          <a:gradFill flip="none" rotWithShape="1">
            <a:gsLst>
              <a:gs pos="0">
                <a:srgbClr val="B00026">
                  <a:shade val="30000"/>
                  <a:satMod val="115000"/>
                </a:srgbClr>
              </a:gs>
              <a:gs pos="50000">
                <a:srgbClr val="B00026">
                  <a:shade val="67500"/>
                  <a:satMod val="115000"/>
                </a:srgbClr>
              </a:gs>
              <a:gs pos="100000">
                <a:srgbClr val="B000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101" name="文本框 6"/>
          <p:cNvSpPr txBox="1">
            <a:spLocks noChangeArrowheads="1"/>
          </p:cNvSpPr>
          <p:nvPr/>
        </p:nvSpPr>
        <p:spPr bwMode="auto">
          <a:xfrm>
            <a:off x="939800" y="2552700"/>
            <a:ext cx="2273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</a:p>
        </p:txBody>
      </p:sp>
      <p:sp>
        <p:nvSpPr>
          <p:cNvPr id="4102" name="文本框 7"/>
          <p:cNvSpPr txBox="1">
            <a:spLocks noChangeArrowheads="1"/>
          </p:cNvSpPr>
          <p:nvPr/>
        </p:nvSpPr>
        <p:spPr bwMode="auto">
          <a:xfrm>
            <a:off x="438150" y="3536950"/>
            <a:ext cx="322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165600" y="2774950"/>
            <a:ext cx="5976938" cy="1319213"/>
            <a:chOff x="3898476" y="1666934"/>
            <a:chExt cx="3409194" cy="881491"/>
          </a:xfrm>
        </p:grpSpPr>
        <p:grpSp>
          <p:nvGrpSpPr>
            <p:cNvPr id="4104" name="组合 9"/>
            <p:cNvGrpSpPr>
              <a:grpSpLocks/>
            </p:cNvGrpSpPr>
            <p:nvPr/>
          </p:nvGrpSpPr>
          <p:grpSpPr bwMode="auto">
            <a:xfrm>
              <a:off x="4912664" y="1666934"/>
              <a:ext cx="2395006" cy="688009"/>
              <a:chOff x="4818594" y="1356667"/>
              <a:chExt cx="2395006" cy="688009"/>
            </a:xfrm>
          </p:grpSpPr>
          <p:sp>
            <p:nvSpPr>
              <p:cNvPr id="4106" name="文本框 13"/>
              <p:cNvSpPr txBox="1">
                <a:spLocks noChangeArrowheads="1"/>
              </p:cNvSpPr>
              <p:nvPr/>
            </p:nvSpPr>
            <p:spPr bwMode="auto">
              <a:xfrm>
                <a:off x="4818742" y="1356667"/>
                <a:ext cx="2394858" cy="31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探究背景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18562" y="1852042"/>
                <a:ext cx="2395038" cy="1930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Research Background</a:t>
                </a:r>
                <a:endPara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4105" name="文本框 11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811942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01</a:t>
              </a:r>
              <a:endParaRPr lang="en-US" altLang="zh-CN" sz="8800" b="1">
                <a:solidFill>
                  <a:srgbClr val="A51B1B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01 </a:t>
            </a:r>
            <a:r>
              <a:rPr lang="zh-CN" altLang="en-US" smtClean="0">
                <a:solidFill>
                  <a:schemeClr val="bg1"/>
                </a:solidFill>
              </a:rPr>
              <a:t>探究背景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04900"/>
            <a:ext cx="23844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2411413" y="1833563"/>
            <a:ext cx="6388100" cy="1655762"/>
          </a:xfrm>
        </p:spPr>
        <p:txBody>
          <a:bodyPr/>
          <a:lstStyle/>
          <a:p>
            <a:pPr marL="0" indent="431800" eaLnBrk="1" hangingPunct="1">
              <a:buFontTx/>
              <a:buNone/>
            </a:pPr>
            <a:r>
              <a:rPr lang="zh-CN" altLang="zh-CN" sz="2000" smtClean="0"/>
              <a:t>我国使用</a:t>
            </a:r>
            <a:r>
              <a:rPr lang="zh-CN" altLang="zh-CN" sz="2400" b="1" smtClean="0">
                <a:solidFill>
                  <a:srgbClr val="A40126"/>
                </a:solidFill>
              </a:rPr>
              <a:t>紫外线防护系数</a:t>
            </a:r>
            <a:r>
              <a:rPr lang="zh-CN" altLang="zh-CN" sz="2000" smtClean="0"/>
              <a:t>（</a:t>
            </a:r>
            <a:r>
              <a:rPr lang="en-US" altLang="zh-CN" sz="2000" smtClean="0"/>
              <a:t>Ultraviolet protection factor –UPF</a:t>
            </a:r>
            <a:r>
              <a:rPr lang="zh-CN" altLang="zh-CN" sz="2000" smtClean="0"/>
              <a:t>）来描述遮阳品的紫外线防护性能</a:t>
            </a:r>
            <a:r>
              <a:rPr lang="zh-CN" altLang="en-US" sz="2000" smtClean="0"/>
              <a:t>。</a:t>
            </a:r>
            <a:r>
              <a:rPr lang="zh-CN" altLang="zh-CN" sz="2000" smtClean="0"/>
              <a:t>其计算方法是将皮肤</a:t>
            </a:r>
            <a:r>
              <a:rPr lang="zh-CN" altLang="zh-CN" sz="2000" smtClean="0">
                <a:solidFill>
                  <a:srgbClr val="A40120"/>
                </a:solidFill>
              </a:rPr>
              <a:t>无防护时</a:t>
            </a:r>
            <a:r>
              <a:rPr lang="zh-CN" altLang="zh-CN" sz="2000" smtClean="0"/>
              <a:t>计算出的</a:t>
            </a:r>
            <a:r>
              <a:rPr lang="zh-CN" altLang="zh-CN" sz="2000" smtClean="0">
                <a:solidFill>
                  <a:srgbClr val="A40120"/>
                </a:solidFill>
              </a:rPr>
              <a:t>紫外线辐射平均效应</a:t>
            </a:r>
            <a:r>
              <a:rPr lang="zh-CN" altLang="zh-CN" sz="2000" smtClean="0"/>
              <a:t>与</a:t>
            </a:r>
            <a:r>
              <a:rPr lang="zh-CN" altLang="zh-CN" sz="2000" smtClean="0">
                <a:solidFill>
                  <a:srgbClr val="A40120"/>
                </a:solidFill>
              </a:rPr>
              <a:t>有织物防护时</a:t>
            </a:r>
            <a:r>
              <a:rPr lang="zh-CN" altLang="zh-CN" sz="2000" smtClean="0"/>
              <a:t>紫外线辐射平均效应</a:t>
            </a:r>
            <a:r>
              <a:rPr lang="zh-CN" altLang="zh-CN" sz="2000" smtClean="0">
                <a:solidFill>
                  <a:srgbClr val="A40120"/>
                </a:solidFill>
              </a:rPr>
              <a:t>相</a:t>
            </a:r>
            <a:r>
              <a:rPr lang="zh-CN" altLang="en-US" sz="2000" smtClean="0">
                <a:solidFill>
                  <a:srgbClr val="A40120"/>
                </a:solidFill>
              </a:rPr>
              <a:t>除</a:t>
            </a:r>
            <a:r>
              <a:rPr lang="zh-CN" altLang="zh-CN" sz="2000" smtClean="0"/>
              <a:t>，</a:t>
            </a:r>
            <a:r>
              <a:rPr lang="zh-CN" altLang="en-US" sz="2000" smtClean="0"/>
              <a:t>得到</a:t>
            </a:r>
            <a:r>
              <a:rPr lang="en-US" altLang="zh-CN" sz="2000" smtClean="0"/>
              <a:t>UPF</a:t>
            </a:r>
            <a:r>
              <a:rPr lang="zh-CN" altLang="zh-CN" sz="2000" smtClean="0"/>
              <a:t>。</a:t>
            </a:r>
            <a:endParaRPr lang="zh-CN" altLang="en-US" sz="2000" smtClean="0"/>
          </a:p>
        </p:txBody>
      </p:sp>
      <p:sp>
        <p:nvSpPr>
          <p:cNvPr id="4" name="文本框 3"/>
          <p:cNvSpPr txBox="1"/>
          <p:nvPr/>
        </p:nvSpPr>
        <p:spPr>
          <a:xfrm>
            <a:off x="1009650" y="3886200"/>
            <a:ext cx="7777163" cy="14303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A40120"/>
            </a:solidFill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dirty="0">
                <a:latin typeface="宋体" panose="02010600030101010101" pitchFamily="2" charset="-122"/>
              </a:rPr>
              <a:t>    </a:t>
            </a:r>
            <a:r>
              <a:rPr lang="zh-CN" altLang="zh-CN" dirty="0">
                <a:latin typeface="+mn-ea"/>
                <a:ea typeface="+mn-ea"/>
              </a:rPr>
              <a:t>基于上述方法，我们利用</a:t>
            </a:r>
            <a:r>
              <a:rPr lang="zh-CN" altLang="zh-CN" sz="2000" b="1" dirty="0">
                <a:solidFill>
                  <a:srgbClr val="B00026"/>
                </a:solidFill>
                <a:latin typeface="+mn-ea"/>
                <a:ea typeface="+mn-ea"/>
              </a:rPr>
              <a:t>光栅光谱仪</a:t>
            </a:r>
            <a:r>
              <a:rPr lang="zh-CN" altLang="zh-CN" dirty="0">
                <a:latin typeface="+mn-ea"/>
                <a:ea typeface="+mn-ea"/>
              </a:rPr>
              <a:t>、</a:t>
            </a:r>
            <a:r>
              <a:rPr lang="zh-CN" altLang="zh-CN" sz="2000" b="1" dirty="0">
                <a:solidFill>
                  <a:srgbClr val="B00026"/>
                </a:solidFill>
                <a:latin typeface="+mn-ea"/>
                <a:ea typeface="+mn-ea"/>
              </a:rPr>
              <a:t>溴钨灯</a:t>
            </a:r>
            <a:r>
              <a:rPr lang="zh-CN" altLang="zh-CN" dirty="0">
                <a:latin typeface="+mn-ea"/>
                <a:ea typeface="+mn-ea"/>
              </a:rPr>
              <a:t>等仪器，设计</a:t>
            </a:r>
            <a:r>
              <a:rPr lang="zh-CN" altLang="en-US" dirty="0">
                <a:latin typeface="+mn-ea"/>
                <a:ea typeface="+mn-ea"/>
              </a:rPr>
              <a:t>出</a:t>
            </a:r>
            <a:r>
              <a:rPr lang="zh-CN" altLang="zh-CN" dirty="0">
                <a:latin typeface="+mn-ea"/>
                <a:ea typeface="+mn-ea"/>
              </a:rPr>
              <a:t>一种测定</a:t>
            </a:r>
            <a:r>
              <a:rPr lang="zh-CN" altLang="zh-CN" sz="2000" b="1" dirty="0">
                <a:solidFill>
                  <a:srgbClr val="B00026"/>
                </a:solidFill>
                <a:latin typeface="+mn-ea"/>
                <a:ea typeface="+mn-ea"/>
              </a:rPr>
              <a:t>遮阳伞布紫外线光透过率</a:t>
            </a:r>
            <a:r>
              <a:rPr lang="zh-CN" altLang="zh-CN" dirty="0">
                <a:latin typeface="+mn-ea"/>
                <a:ea typeface="+mn-ea"/>
              </a:rPr>
              <a:t>的简易实验方法。通过伞布透过率，可得到遮阳伞紫外线防护系数，</a:t>
            </a:r>
            <a:r>
              <a:rPr lang="zh-CN" altLang="en-US" dirty="0">
                <a:latin typeface="+mn-ea"/>
                <a:ea typeface="+mn-ea"/>
              </a:rPr>
              <a:t>进</a:t>
            </a:r>
            <a:r>
              <a:rPr lang="zh-CN" altLang="zh-CN" dirty="0">
                <a:latin typeface="+mn-ea"/>
                <a:ea typeface="+mn-ea"/>
              </a:rPr>
              <a:t>一步拓展光栅光谱仪的实际应用功能。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9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8517" y="2582994"/>
            <a:ext cx="2681412" cy="1703107"/>
          </a:xfrm>
          <a:prstGeom prst="rect">
            <a:avLst/>
          </a:prstGeom>
          <a:gradFill flip="none" rotWithShape="1">
            <a:gsLst>
              <a:gs pos="0">
                <a:srgbClr val="B00026">
                  <a:shade val="30000"/>
                  <a:satMod val="115000"/>
                </a:srgbClr>
              </a:gs>
              <a:gs pos="50000">
                <a:srgbClr val="B00026">
                  <a:shade val="67500"/>
                  <a:satMod val="115000"/>
                </a:srgbClr>
              </a:gs>
              <a:gs pos="100000">
                <a:srgbClr val="B0002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149" name="文本框 6"/>
          <p:cNvSpPr txBox="1">
            <a:spLocks noChangeArrowheads="1"/>
          </p:cNvSpPr>
          <p:nvPr/>
        </p:nvSpPr>
        <p:spPr bwMode="auto">
          <a:xfrm>
            <a:off x="939800" y="2552700"/>
            <a:ext cx="2273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6000" b="1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</a:p>
        </p:txBody>
      </p:sp>
      <p:sp>
        <p:nvSpPr>
          <p:cNvPr id="6150" name="文本框 7"/>
          <p:cNvSpPr txBox="1">
            <a:spLocks noChangeArrowheads="1"/>
          </p:cNvSpPr>
          <p:nvPr/>
        </p:nvSpPr>
        <p:spPr bwMode="auto">
          <a:xfrm>
            <a:off x="438150" y="3536950"/>
            <a:ext cx="322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zh-CN" altLang="en-US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 bwMode="auto">
          <a:xfrm>
            <a:off x="4356100" y="2822575"/>
            <a:ext cx="5976938" cy="1223963"/>
            <a:chOff x="3898476" y="1736483"/>
            <a:chExt cx="3409194" cy="892637"/>
          </a:xfrm>
        </p:grpSpPr>
        <p:grpSp>
          <p:nvGrpSpPr>
            <p:cNvPr id="6152" name="组合 9"/>
            <p:cNvGrpSpPr>
              <a:grpSpLocks/>
            </p:cNvGrpSpPr>
            <p:nvPr/>
          </p:nvGrpSpPr>
          <p:grpSpPr bwMode="auto">
            <a:xfrm>
              <a:off x="4912664" y="1736483"/>
              <a:ext cx="2395006" cy="618460"/>
              <a:chOff x="4818594" y="1426216"/>
              <a:chExt cx="2395006" cy="618460"/>
            </a:xfrm>
          </p:grpSpPr>
          <p:sp>
            <p:nvSpPr>
              <p:cNvPr id="6154" name="文本框 13"/>
              <p:cNvSpPr txBox="1">
                <a:spLocks noChangeArrowheads="1"/>
              </p:cNvSpPr>
              <p:nvPr/>
            </p:nvSpPr>
            <p:spPr bwMode="auto">
              <a:xfrm>
                <a:off x="4818594" y="1426216"/>
                <a:ext cx="2394858" cy="311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3600" b="1">
                    <a:latin typeface="微软雅黑" panose="020B0503020204020204" pitchFamily="34" charset="-122"/>
                    <a:ea typeface="宋体" panose="02010600030101010101" pitchFamily="2" charset="-122"/>
                  </a:rPr>
                  <a:t>实验设计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818562" y="1852273"/>
                <a:ext cx="2395038" cy="1921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altLang="zh-CN" sz="2000" dirty="0">
                    <a:solidFill>
                      <a:schemeClr val="bg1">
                        <a:lumMod val="65000"/>
                      </a:schemeClr>
                    </a:solidFill>
                    <a:latin typeface="Times New Roman" pitchFamily="18" charset="0"/>
                    <a:ea typeface="微软雅黑" pitchFamily="34" charset="-122"/>
                    <a:cs typeface="Times New Roman" pitchFamily="18" charset="0"/>
                  </a:rPr>
                  <a:t>Experiment  design</a:t>
                </a:r>
                <a:endPara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Times New Roman" pitchFamily="18" charset="0"/>
                  <a:ea typeface="微软雅黑" pitchFamily="34" charset="-122"/>
                  <a:cs typeface="Times New Roman" pitchFamily="18" charset="0"/>
                </a:endParaRPr>
              </a:p>
            </p:txBody>
          </p:sp>
        </p:grpSp>
        <p:sp>
          <p:nvSpPr>
            <p:cNvPr id="6153" name="文本框 11"/>
            <p:cNvSpPr txBox="1">
              <a:spLocks noChangeArrowheads="1"/>
            </p:cNvSpPr>
            <p:nvPr/>
          </p:nvSpPr>
          <p:spPr bwMode="auto">
            <a:xfrm>
              <a:off x="3898476" y="1736483"/>
              <a:ext cx="828000" cy="892637"/>
            </a:xfrm>
            <a:prstGeom prst="rect">
              <a:avLst/>
            </a:prstGeom>
            <a:noFill/>
            <a:ln w="38100">
              <a:solidFill>
                <a:srgbClr val="A4012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8000" b="1">
                  <a:solidFill>
                    <a:srgbClr val="A51B1B"/>
                  </a:solidFill>
                  <a:latin typeface="微软雅黑" panose="020B0503020204020204" pitchFamily="34" charset="-122"/>
                </a:rPr>
                <a:t>02</a:t>
              </a:r>
              <a:endParaRPr lang="en-US" altLang="zh-CN" sz="8800" b="1">
                <a:solidFill>
                  <a:srgbClr val="A51B1B"/>
                </a:solidFill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sp>
        <p:nvSpPr>
          <p:cNvPr id="10" name="矩形 9"/>
          <p:cNvSpPr/>
          <p:nvPr/>
        </p:nvSpPr>
        <p:spPr>
          <a:xfrm>
            <a:off x="869950" y="4932363"/>
            <a:ext cx="7878763" cy="1500187"/>
          </a:xfrm>
          <a:prstGeom prst="rect">
            <a:avLst/>
          </a:prstGeom>
          <a:solidFill>
            <a:srgbClr val="ECECEC"/>
          </a:solidFill>
          <a:ln w="12700" cap="flat" cmpd="sng" algn="ctr">
            <a:solidFill>
              <a:srgbClr val="AC0022"/>
            </a:solidFill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      本实验使用</a:t>
            </a:r>
            <a:r>
              <a:rPr lang="en-US" altLang="zh-CN" kern="0" dirty="0">
                <a:latin typeface="Verdana"/>
                <a:ea typeface="微软雅黑" panose="020B0503020204020204" pitchFamily="34" charset="-122"/>
              </a:rPr>
              <a:t>WG-8A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型组合式光栅光谱仪，其</a:t>
            </a:r>
            <a:r>
              <a:rPr lang="zh-CN" altLang="en-US" b="1" kern="0" dirty="0">
                <a:solidFill>
                  <a:srgbClr val="A40120"/>
                </a:solidFill>
                <a:latin typeface="Verdana"/>
                <a:ea typeface="微软雅黑" panose="020B0503020204020204" pitchFamily="34" charset="-122"/>
              </a:rPr>
              <a:t>工作波长范围在</a:t>
            </a:r>
            <a:r>
              <a:rPr lang="en-US" altLang="zh-CN" b="1" kern="0" dirty="0">
                <a:solidFill>
                  <a:srgbClr val="A40120"/>
                </a:solidFill>
                <a:latin typeface="Verdana"/>
                <a:ea typeface="微软雅黑" panose="020B0503020204020204" pitchFamily="34" charset="-122"/>
              </a:rPr>
              <a:t>200~660nm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，一级光谱的理论分辨本领在</a:t>
            </a:r>
            <a:r>
              <a:rPr lang="en-US" altLang="zh-CN" kern="0" dirty="0">
                <a:latin typeface="Verdana"/>
                <a:ea typeface="微软雅黑" panose="020B0503020204020204" pitchFamily="34" charset="-122"/>
              </a:rPr>
              <a:t>0.06nm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，符合</a:t>
            </a:r>
            <a:r>
              <a:rPr lang="en-US" altLang="zh-CN" kern="0" dirty="0">
                <a:latin typeface="Verdana"/>
                <a:ea typeface="微软雅黑" panose="020B0503020204020204" pitchFamily="34" charset="-122"/>
              </a:rPr>
              <a:t>《GB/T18830》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测量要求；使用溴钨灯光源</a:t>
            </a:r>
            <a:r>
              <a:rPr lang="zh-CN" altLang="en-US" b="1" kern="0" dirty="0">
                <a:solidFill>
                  <a:srgbClr val="A40120"/>
                </a:solidFill>
                <a:latin typeface="Verdana"/>
                <a:ea typeface="微软雅黑" panose="020B0503020204020204" pitchFamily="34" charset="-122"/>
              </a:rPr>
              <a:t>模拟太阳的紫外辐射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，在光电倍增管负高压在</a:t>
            </a:r>
            <a:r>
              <a:rPr lang="en-US" altLang="zh-CN" kern="0" dirty="0">
                <a:latin typeface="Verdana"/>
                <a:ea typeface="微软雅黑" panose="020B0503020204020204" pitchFamily="34" charset="-122"/>
              </a:rPr>
              <a:t>400V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时，可测出的溴钨灯相对能量的</a:t>
            </a:r>
            <a:r>
              <a:rPr lang="zh-CN" altLang="en-US" b="1" kern="0" dirty="0">
                <a:solidFill>
                  <a:srgbClr val="A40120"/>
                </a:solidFill>
                <a:latin typeface="Verdana"/>
                <a:ea typeface="微软雅黑" panose="020B0503020204020204" pitchFamily="34" charset="-122"/>
              </a:rPr>
              <a:t>波长大于</a:t>
            </a:r>
            <a:r>
              <a:rPr lang="en-US" altLang="zh-CN" b="1" kern="0" dirty="0">
                <a:solidFill>
                  <a:srgbClr val="A40120"/>
                </a:solidFill>
                <a:latin typeface="Verdana"/>
                <a:ea typeface="微软雅黑" panose="020B0503020204020204" pitchFamily="34" charset="-122"/>
              </a:rPr>
              <a:t>280nm</a:t>
            </a:r>
            <a:r>
              <a:rPr lang="zh-CN" altLang="en-US" kern="0" dirty="0">
                <a:latin typeface="Verdana"/>
                <a:ea typeface="微软雅黑" panose="020B0503020204020204" pitchFamily="34" charset="-122"/>
              </a:rPr>
              <a:t>，亦满足测量要求。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163513" y="4306888"/>
            <a:ext cx="969962" cy="1047750"/>
            <a:chOff x="-270954" y="1352304"/>
            <a:chExt cx="1142022" cy="1142022"/>
          </a:xfrm>
        </p:grpSpPr>
        <p:sp>
          <p:nvSpPr>
            <p:cNvPr id="5" name="椭圆 4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7184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7" name="Freeform 9"/>
              <p:cNvSpPr>
                <a:spLocks noEditPoints="1"/>
              </p:cNvSpPr>
              <p:nvPr/>
            </p:nvSpPr>
            <p:spPr bwMode="auto">
              <a:xfrm>
                <a:off x="6553059" y="2952289"/>
                <a:ext cx="439851" cy="438807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6743862" y="2589715"/>
                <a:ext cx="566384" cy="570821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717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14975"/>
          <a:stretch>
            <a:fillRect/>
          </a:stretch>
        </p:blipFill>
        <p:spPr bwMode="auto">
          <a:xfrm>
            <a:off x="3097213" y="1081088"/>
            <a:ext cx="367188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4140200" y="2089150"/>
            <a:ext cx="2519363" cy="1195388"/>
          </a:xfrm>
          <a:prstGeom prst="roundRect">
            <a:avLst/>
          </a:prstGeom>
          <a:noFill/>
          <a:ln w="38100">
            <a:solidFill>
              <a:srgbClr val="B50029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线形标注 2 8"/>
          <p:cNvSpPr/>
          <p:nvPr/>
        </p:nvSpPr>
        <p:spPr>
          <a:xfrm>
            <a:off x="7285038" y="1847850"/>
            <a:ext cx="1627187" cy="85090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056"/>
              <a:gd name="adj6" fmla="val -36857"/>
            </a:avLst>
          </a:prstGeom>
          <a:noFill/>
          <a:ln w="28575">
            <a:solidFill>
              <a:srgbClr val="AE0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kern="0" dirty="0">
                <a:solidFill>
                  <a:schemeClr val="tx1"/>
                </a:solidFill>
                <a:latin typeface="Verdana"/>
              </a:rPr>
              <a:t>WG-8A</a:t>
            </a:r>
            <a:r>
              <a:rPr lang="zh-CN" altLang="en-US" kern="0" dirty="0">
                <a:solidFill>
                  <a:schemeClr val="tx1"/>
                </a:solidFill>
                <a:latin typeface="Verdana"/>
              </a:rPr>
              <a:t>型组合式光栅光谱仪及其电源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933950" y="1268413"/>
            <a:ext cx="1366838" cy="72072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3455988" y="2981325"/>
            <a:ext cx="1366837" cy="720725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813050" y="1609725"/>
            <a:ext cx="21605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2771775" y="3341688"/>
            <a:ext cx="6842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813050" y="1600200"/>
            <a:ext cx="7938" cy="17414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线形标注 2 24"/>
          <p:cNvSpPr/>
          <p:nvPr/>
        </p:nvSpPr>
        <p:spPr>
          <a:xfrm>
            <a:off x="1006475" y="1893888"/>
            <a:ext cx="1281113" cy="958850"/>
          </a:xfrm>
          <a:prstGeom prst="borderCallout2">
            <a:avLst>
              <a:gd name="adj1" fmla="val 26309"/>
              <a:gd name="adj2" fmla="val 104956"/>
              <a:gd name="adj3" fmla="val 26309"/>
              <a:gd name="adj4" fmla="val 122872"/>
              <a:gd name="adj5" fmla="val 104375"/>
              <a:gd name="adj6" fmla="val 141444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solidFill>
                  <a:schemeClr val="tx1"/>
                </a:solidFill>
              </a:rPr>
              <a:t>溴钨灯光源及其控制电源</a:t>
            </a:r>
          </a:p>
        </p:txBody>
      </p:sp>
      <p:sp>
        <p:nvSpPr>
          <p:cNvPr id="26" name="矩形 25"/>
          <p:cNvSpPr/>
          <p:nvPr/>
        </p:nvSpPr>
        <p:spPr>
          <a:xfrm>
            <a:off x="1133697" y="4419363"/>
            <a:ext cx="224292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装置介绍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14265" y="1644649"/>
            <a:ext cx="6516042" cy="1160085"/>
          </a:xfrm>
          <a:prstGeom prst="rect">
            <a:avLst/>
          </a:prstGeom>
          <a:blipFill rotWithShape="0">
            <a:blip r:embed="rId2"/>
            <a:stretch>
              <a:fillRect l="-747" b="-45833"/>
            </a:stretch>
          </a:blipFill>
          <a:ln w="12700" cap="flat" cmpd="sng" algn="ctr">
            <a:solidFill>
              <a:srgbClr val="AC0022"/>
            </a:solidFill>
            <a:prstDash val="solid"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4" name="组合 3"/>
          <p:cNvGrpSpPr>
            <a:grpSpLocks/>
          </p:cNvGrpSpPr>
          <p:nvPr/>
        </p:nvGrpSpPr>
        <p:grpSpPr bwMode="auto">
          <a:xfrm>
            <a:off x="696913" y="1068388"/>
            <a:ext cx="1079500" cy="995362"/>
            <a:chOff x="-270954" y="1352304"/>
            <a:chExt cx="1142022" cy="1142022"/>
          </a:xfrm>
        </p:grpSpPr>
        <p:sp>
          <p:nvSpPr>
            <p:cNvPr id="5" name="椭圆 4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8200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7" name="Freeform 9"/>
              <p:cNvSpPr>
                <a:spLocks noEditPoints="1"/>
              </p:cNvSpPr>
              <p:nvPr/>
            </p:nvSpPr>
            <p:spPr bwMode="auto">
              <a:xfrm>
                <a:off x="6552352" y="2951701"/>
                <a:ext cx="440336" cy="440373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10"/>
              <p:cNvSpPr>
                <a:spLocks noEditPoints="1"/>
              </p:cNvSpPr>
              <p:nvPr/>
            </p:nvSpPr>
            <p:spPr bwMode="auto">
              <a:xfrm>
                <a:off x="6743646" y="2589618"/>
                <a:ext cx="566662" cy="571506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381375"/>
            <a:ext cx="6891338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1680965" y="1211903"/>
            <a:ext cx="230271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基本方法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141663"/>
            <a:ext cx="6408738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384175" y="1162050"/>
            <a:ext cx="971550" cy="1047750"/>
            <a:chOff x="-270954" y="1352304"/>
            <a:chExt cx="1142022" cy="1142022"/>
          </a:xfrm>
        </p:grpSpPr>
        <p:sp>
          <p:nvSpPr>
            <p:cNvPr id="13" name="椭圆 12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9230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6552553" y="2952289"/>
                <a:ext cx="441138" cy="438807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6743045" y="2589716"/>
                <a:ext cx="567463" cy="570820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7" name="矩形 16"/>
          <p:cNvSpPr/>
          <p:nvPr/>
        </p:nvSpPr>
        <p:spPr>
          <a:xfrm>
            <a:off x="1289951" y="1332060"/>
            <a:ext cx="224292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实际问题</a:t>
            </a: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图示 2"/>
          <p:cNvGraphicFramePr/>
          <p:nvPr/>
        </p:nvGraphicFramePr>
        <p:xfrm>
          <a:off x="3059832" y="836712"/>
          <a:ext cx="66611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椭圆 5"/>
          <p:cNvSpPr/>
          <p:nvPr/>
        </p:nvSpPr>
        <p:spPr>
          <a:xfrm>
            <a:off x="3995936" y="4140064"/>
            <a:ext cx="1165281" cy="504056"/>
          </a:xfrm>
          <a:prstGeom prst="ellipse">
            <a:avLst/>
          </a:prstGeom>
          <a:noFill/>
          <a:ln w="38100">
            <a:solidFill>
              <a:srgbClr val="A40120"/>
            </a:solidFill>
          </a:ln>
          <a:effectLst>
            <a:glow rad="228600">
              <a:srgbClr val="DCA3A6"/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E7A9AD"/>
            </a:extrusionClr>
            <a:contourClr>
              <a:srgbClr val="E7A9A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828771" y="3284984"/>
            <a:ext cx="1375077" cy="504056"/>
          </a:xfrm>
          <a:prstGeom prst="ellipse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  <a:effectLst>
            <a:glow rad="228600">
              <a:srgbClr val="BFBFBF"/>
            </a:glo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E7A9AD"/>
            </a:extrusionClr>
            <a:contourClr>
              <a:srgbClr val="E7A9AD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chemeClr val="bg1"/>
                </a:solidFill>
              </a:rPr>
              <a:t>02 </a:t>
            </a:r>
            <a:r>
              <a:rPr lang="zh-CN" altLang="en-US" smtClean="0">
                <a:solidFill>
                  <a:schemeClr val="bg1"/>
                </a:solidFill>
              </a:rPr>
              <a:t>实验设计</a:t>
            </a:r>
          </a:p>
        </p:txBody>
      </p:sp>
      <p:sp>
        <p:nvSpPr>
          <p:cNvPr id="19" name="矩形 18"/>
          <p:cNvSpPr/>
          <p:nvPr/>
        </p:nvSpPr>
        <p:spPr>
          <a:xfrm>
            <a:off x="4850848" y="1159589"/>
            <a:ext cx="18473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altLang="zh-C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534988" y="1158875"/>
            <a:ext cx="971550" cy="1047750"/>
            <a:chOff x="-270954" y="1352304"/>
            <a:chExt cx="1142022" cy="1142022"/>
          </a:xfrm>
        </p:grpSpPr>
        <p:sp>
          <p:nvSpPr>
            <p:cNvPr id="13" name="椭圆 12"/>
            <p:cNvSpPr/>
            <p:nvPr/>
          </p:nvSpPr>
          <p:spPr>
            <a:xfrm>
              <a:off x="-270954" y="1352304"/>
              <a:ext cx="1142022" cy="1142022"/>
            </a:xfrm>
            <a:prstGeom prst="ellipse">
              <a:avLst/>
            </a:prstGeom>
            <a:solidFill>
              <a:srgbClr val="AE0026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prstClr val="white"/>
                </a:solidFill>
                <a:latin typeface="Verdana"/>
                <a:ea typeface="微软雅黑" panose="020B0503020204020204" pitchFamily="34" charset="-122"/>
              </a:endParaRPr>
            </a:p>
          </p:txBody>
        </p:sp>
        <p:grpSp>
          <p:nvGrpSpPr>
            <p:cNvPr id="10248" name="组合 5"/>
            <p:cNvGrpSpPr>
              <a:grpSpLocks/>
            </p:cNvGrpSpPr>
            <p:nvPr/>
          </p:nvGrpSpPr>
          <p:grpSpPr bwMode="auto">
            <a:xfrm>
              <a:off x="16733" y="1523320"/>
              <a:ext cx="704682" cy="746143"/>
              <a:chOff x="6552892" y="2589407"/>
              <a:chExt cx="757220" cy="801775"/>
            </a:xfrm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6552553" y="2952289"/>
                <a:ext cx="441138" cy="438807"/>
              </a:xfrm>
              <a:custGeom>
                <a:avLst/>
                <a:gdLst>
                  <a:gd name="T0" fmla="*/ 508 w 562"/>
                  <a:gd name="T1" fmla="*/ 110 h 562"/>
                  <a:gd name="T2" fmla="*/ 398 w 562"/>
                  <a:gd name="T3" fmla="*/ 108 h 562"/>
                  <a:gd name="T4" fmla="*/ 380 w 562"/>
                  <a:gd name="T5" fmla="*/ 98 h 562"/>
                  <a:gd name="T6" fmla="*/ 340 w 562"/>
                  <a:gd name="T7" fmla="*/ 82 h 562"/>
                  <a:gd name="T8" fmla="*/ 320 w 562"/>
                  <a:gd name="T9" fmla="*/ 0 h 562"/>
                  <a:gd name="T10" fmla="*/ 242 w 562"/>
                  <a:gd name="T11" fmla="*/ 76 h 562"/>
                  <a:gd name="T12" fmla="*/ 220 w 562"/>
                  <a:gd name="T13" fmla="*/ 82 h 562"/>
                  <a:gd name="T14" fmla="*/ 182 w 562"/>
                  <a:gd name="T15" fmla="*/ 98 h 562"/>
                  <a:gd name="T16" fmla="*/ 110 w 562"/>
                  <a:gd name="T17" fmla="*/ 54 h 562"/>
                  <a:gd name="T18" fmla="*/ 108 w 562"/>
                  <a:gd name="T19" fmla="*/ 164 h 562"/>
                  <a:gd name="T20" fmla="*/ 98 w 562"/>
                  <a:gd name="T21" fmla="*/ 182 h 562"/>
                  <a:gd name="T22" fmla="*/ 82 w 562"/>
                  <a:gd name="T23" fmla="*/ 220 h 562"/>
                  <a:gd name="T24" fmla="*/ 0 w 562"/>
                  <a:gd name="T25" fmla="*/ 242 h 562"/>
                  <a:gd name="T26" fmla="*/ 78 w 562"/>
                  <a:gd name="T27" fmla="*/ 320 h 562"/>
                  <a:gd name="T28" fmla="*/ 82 w 562"/>
                  <a:gd name="T29" fmla="*/ 340 h 562"/>
                  <a:gd name="T30" fmla="*/ 98 w 562"/>
                  <a:gd name="T31" fmla="*/ 378 h 562"/>
                  <a:gd name="T32" fmla="*/ 54 w 562"/>
                  <a:gd name="T33" fmla="*/ 452 h 562"/>
                  <a:gd name="T34" fmla="*/ 164 w 562"/>
                  <a:gd name="T35" fmla="*/ 452 h 562"/>
                  <a:gd name="T36" fmla="*/ 182 w 562"/>
                  <a:gd name="T37" fmla="*/ 464 h 562"/>
                  <a:gd name="T38" fmla="*/ 220 w 562"/>
                  <a:gd name="T39" fmla="*/ 480 h 562"/>
                  <a:gd name="T40" fmla="*/ 242 w 562"/>
                  <a:gd name="T41" fmla="*/ 562 h 562"/>
                  <a:gd name="T42" fmla="*/ 320 w 562"/>
                  <a:gd name="T43" fmla="*/ 484 h 562"/>
                  <a:gd name="T44" fmla="*/ 340 w 562"/>
                  <a:gd name="T45" fmla="*/ 478 h 562"/>
                  <a:gd name="T46" fmla="*/ 380 w 562"/>
                  <a:gd name="T47" fmla="*/ 464 h 562"/>
                  <a:gd name="T48" fmla="*/ 452 w 562"/>
                  <a:gd name="T49" fmla="*/ 506 h 562"/>
                  <a:gd name="T50" fmla="*/ 452 w 562"/>
                  <a:gd name="T51" fmla="*/ 396 h 562"/>
                  <a:gd name="T52" fmla="*/ 464 w 562"/>
                  <a:gd name="T53" fmla="*/ 378 h 562"/>
                  <a:gd name="T54" fmla="*/ 480 w 562"/>
                  <a:gd name="T55" fmla="*/ 340 h 562"/>
                  <a:gd name="T56" fmla="*/ 562 w 562"/>
                  <a:gd name="T57" fmla="*/ 320 h 562"/>
                  <a:gd name="T58" fmla="*/ 484 w 562"/>
                  <a:gd name="T59" fmla="*/ 240 h 562"/>
                  <a:gd name="T60" fmla="*/ 480 w 562"/>
                  <a:gd name="T61" fmla="*/ 220 h 562"/>
                  <a:gd name="T62" fmla="*/ 464 w 562"/>
                  <a:gd name="T63" fmla="*/ 182 h 562"/>
                  <a:gd name="T64" fmla="*/ 452 w 562"/>
                  <a:gd name="T65" fmla="*/ 164 h 562"/>
                  <a:gd name="T66" fmla="*/ 280 w 562"/>
                  <a:gd name="T67" fmla="*/ 366 h 562"/>
                  <a:gd name="T68" fmla="*/ 248 w 562"/>
                  <a:gd name="T69" fmla="*/ 360 h 562"/>
                  <a:gd name="T70" fmla="*/ 220 w 562"/>
                  <a:gd name="T71" fmla="*/ 342 h 562"/>
                  <a:gd name="T72" fmla="*/ 202 w 562"/>
                  <a:gd name="T73" fmla="*/ 314 h 562"/>
                  <a:gd name="T74" fmla="*/ 194 w 562"/>
                  <a:gd name="T75" fmla="*/ 280 h 562"/>
                  <a:gd name="T76" fmla="*/ 196 w 562"/>
                  <a:gd name="T77" fmla="*/ 262 h 562"/>
                  <a:gd name="T78" fmla="*/ 210 w 562"/>
                  <a:gd name="T79" fmla="*/ 232 h 562"/>
                  <a:gd name="T80" fmla="*/ 232 w 562"/>
                  <a:gd name="T81" fmla="*/ 210 h 562"/>
                  <a:gd name="T82" fmla="*/ 264 w 562"/>
                  <a:gd name="T83" fmla="*/ 196 h 562"/>
                  <a:gd name="T84" fmla="*/ 280 w 562"/>
                  <a:gd name="T85" fmla="*/ 194 h 562"/>
                  <a:gd name="T86" fmla="*/ 314 w 562"/>
                  <a:gd name="T87" fmla="*/ 202 h 562"/>
                  <a:gd name="T88" fmla="*/ 342 w 562"/>
                  <a:gd name="T89" fmla="*/ 220 h 562"/>
                  <a:gd name="T90" fmla="*/ 360 w 562"/>
                  <a:gd name="T91" fmla="*/ 246 h 562"/>
                  <a:gd name="T92" fmla="*/ 366 w 562"/>
                  <a:gd name="T93" fmla="*/ 280 h 562"/>
                  <a:gd name="T94" fmla="*/ 366 w 562"/>
                  <a:gd name="T95" fmla="*/ 298 h 562"/>
                  <a:gd name="T96" fmla="*/ 352 w 562"/>
                  <a:gd name="T97" fmla="*/ 328 h 562"/>
                  <a:gd name="T98" fmla="*/ 328 w 562"/>
                  <a:gd name="T99" fmla="*/ 352 h 562"/>
                  <a:gd name="T100" fmla="*/ 298 w 562"/>
                  <a:gd name="T101" fmla="*/ 364 h 562"/>
                  <a:gd name="T102" fmla="*/ 280 w 562"/>
                  <a:gd name="T103" fmla="*/ 366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2" h="562">
                    <a:moveTo>
                      <a:pt x="452" y="164"/>
                    </a:moveTo>
                    <a:lnTo>
                      <a:pt x="508" y="110"/>
                    </a:lnTo>
                    <a:lnTo>
                      <a:pt x="452" y="54"/>
                    </a:lnTo>
                    <a:lnTo>
                      <a:pt x="398" y="108"/>
                    </a:lnTo>
                    <a:lnTo>
                      <a:pt x="398" y="108"/>
                    </a:lnTo>
                    <a:lnTo>
                      <a:pt x="380" y="98"/>
                    </a:lnTo>
                    <a:lnTo>
                      <a:pt x="360" y="88"/>
                    </a:lnTo>
                    <a:lnTo>
                      <a:pt x="340" y="82"/>
                    </a:lnTo>
                    <a:lnTo>
                      <a:pt x="320" y="76"/>
                    </a:lnTo>
                    <a:lnTo>
                      <a:pt x="320" y="0"/>
                    </a:lnTo>
                    <a:lnTo>
                      <a:pt x="242" y="0"/>
                    </a:lnTo>
                    <a:lnTo>
                      <a:pt x="242" y="76"/>
                    </a:lnTo>
                    <a:lnTo>
                      <a:pt x="242" y="76"/>
                    </a:lnTo>
                    <a:lnTo>
                      <a:pt x="220" y="82"/>
                    </a:lnTo>
                    <a:lnTo>
                      <a:pt x="202" y="88"/>
                    </a:lnTo>
                    <a:lnTo>
                      <a:pt x="182" y="98"/>
                    </a:lnTo>
                    <a:lnTo>
                      <a:pt x="164" y="108"/>
                    </a:lnTo>
                    <a:lnTo>
                      <a:pt x="110" y="54"/>
                    </a:lnTo>
                    <a:lnTo>
                      <a:pt x="54" y="110"/>
                    </a:lnTo>
                    <a:lnTo>
                      <a:pt x="108" y="164"/>
                    </a:lnTo>
                    <a:lnTo>
                      <a:pt x="108" y="164"/>
                    </a:lnTo>
                    <a:lnTo>
                      <a:pt x="98" y="182"/>
                    </a:lnTo>
                    <a:lnTo>
                      <a:pt x="90" y="200"/>
                    </a:lnTo>
                    <a:lnTo>
                      <a:pt x="82" y="220"/>
                    </a:lnTo>
                    <a:lnTo>
                      <a:pt x="78" y="242"/>
                    </a:lnTo>
                    <a:lnTo>
                      <a:pt x="0" y="242"/>
                    </a:lnTo>
                    <a:lnTo>
                      <a:pt x="0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82" y="340"/>
                    </a:lnTo>
                    <a:lnTo>
                      <a:pt x="90" y="360"/>
                    </a:lnTo>
                    <a:lnTo>
                      <a:pt x="98" y="378"/>
                    </a:lnTo>
                    <a:lnTo>
                      <a:pt x="108" y="396"/>
                    </a:lnTo>
                    <a:lnTo>
                      <a:pt x="54" y="452"/>
                    </a:lnTo>
                    <a:lnTo>
                      <a:pt x="110" y="506"/>
                    </a:lnTo>
                    <a:lnTo>
                      <a:pt x="164" y="452"/>
                    </a:lnTo>
                    <a:lnTo>
                      <a:pt x="164" y="452"/>
                    </a:lnTo>
                    <a:lnTo>
                      <a:pt x="182" y="464"/>
                    </a:lnTo>
                    <a:lnTo>
                      <a:pt x="202" y="472"/>
                    </a:lnTo>
                    <a:lnTo>
                      <a:pt x="220" y="480"/>
                    </a:lnTo>
                    <a:lnTo>
                      <a:pt x="242" y="484"/>
                    </a:lnTo>
                    <a:lnTo>
                      <a:pt x="242" y="562"/>
                    </a:lnTo>
                    <a:lnTo>
                      <a:pt x="320" y="562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40" y="478"/>
                    </a:lnTo>
                    <a:lnTo>
                      <a:pt x="360" y="472"/>
                    </a:lnTo>
                    <a:lnTo>
                      <a:pt x="380" y="464"/>
                    </a:lnTo>
                    <a:lnTo>
                      <a:pt x="398" y="452"/>
                    </a:lnTo>
                    <a:lnTo>
                      <a:pt x="452" y="506"/>
                    </a:lnTo>
                    <a:lnTo>
                      <a:pt x="508" y="452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64" y="378"/>
                    </a:lnTo>
                    <a:lnTo>
                      <a:pt x="472" y="360"/>
                    </a:lnTo>
                    <a:lnTo>
                      <a:pt x="480" y="340"/>
                    </a:lnTo>
                    <a:lnTo>
                      <a:pt x="484" y="320"/>
                    </a:lnTo>
                    <a:lnTo>
                      <a:pt x="562" y="320"/>
                    </a:lnTo>
                    <a:lnTo>
                      <a:pt x="562" y="240"/>
                    </a:lnTo>
                    <a:lnTo>
                      <a:pt x="484" y="240"/>
                    </a:lnTo>
                    <a:lnTo>
                      <a:pt x="484" y="240"/>
                    </a:lnTo>
                    <a:lnTo>
                      <a:pt x="480" y="220"/>
                    </a:lnTo>
                    <a:lnTo>
                      <a:pt x="472" y="200"/>
                    </a:lnTo>
                    <a:lnTo>
                      <a:pt x="464" y="182"/>
                    </a:lnTo>
                    <a:lnTo>
                      <a:pt x="452" y="164"/>
                    </a:lnTo>
                    <a:lnTo>
                      <a:pt x="452" y="164"/>
                    </a:lnTo>
                    <a:close/>
                    <a:moveTo>
                      <a:pt x="280" y="366"/>
                    </a:moveTo>
                    <a:lnTo>
                      <a:pt x="280" y="366"/>
                    </a:lnTo>
                    <a:lnTo>
                      <a:pt x="264" y="364"/>
                    </a:lnTo>
                    <a:lnTo>
                      <a:pt x="248" y="360"/>
                    </a:lnTo>
                    <a:lnTo>
                      <a:pt x="232" y="352"/>
                    </a:lnTo>
                    <a:lnTo>
                      <a:pt x="220" y="342"/>
                    </a:lnTo>
                    <a:lnTo>
                      <a:pt x="210" y="328"/>
                    </a:lnTo>
                    <a:lnTo>
                      <a:pt x="202" y="314"/>
                    </a:lnTo>
                    <a:lnTo>
                      <a:pt x="196" y="298"/>
                    </a:lnTo>
                    <a:lnTo>
                      <a:pt x="194" y="280"/>
                    </a:lnTo>
                    <a:lnTo>
                      <a:pt x="194" y="280"/>
                    </a:lnTo>
                    <a:lnTo>
                      <a:pt x="196" y="262"/>
                    </a:lnTo>
                    <a:lnTo>
                      <a:pt x="202" y="246"/>
                    </a:lnTo>
                    <a:lnTo>
                      <a:pt x="210" y="232"/>
                    </a:lnTo>
                    <a:lnTo>
                      <a:pt x="220" y="220"/>
                    </a:lnTo>
                    <a:lnTo>
                      <a:pt x="232" y="210"/>
                    </a:lnTo>
                    <a:lnTo>
                      <a:pt x="248" y="202"/>
                    </a:lnTo>
                    <a:lnTo>
                      <a:pt x="264" y="196"/>
                    </a:lnTo>
                    <a:lnTo>
                      <a:pt x="280" y="194"/>
                    </a:lnTo>
                    <a:lnTo>
                      <a:pt x="280" y="194"/>
                    </a:lnTo>
                    <a:lnTo>
                      <a:pt x="298" y="196"/>
                    </a:lnTo>
                    <a:lnTo>
                      <a:pt x="314" y="202"/>
                    </a:lnTo>
                    <a:lnTo>
                      <a:pt x="328" y="210"/>
                    </a:lnTo>
                    <a:lnTo>
                      <a:pt x="342" y="220"/>
                    </a:lnTo>
                    <a:lnTo>
                      <a:pt x="352" y="232"/>
                    </a:lnTo>
                    <a:lnTo>
                      <a:pt x="360" y="246"/>
                    </a:lnTo>
                    <a:lnTo>
                      <a:pt x="366" y="262"/>
                    </a:lnTo>
                    <a:lnTo>
                      <a:pt x="366" y="280"/>
                    </a:lnTo>
                    <a:lnTo>
                      <a:pt x="366" y="280"/>
                    </a:lnTo>
                    <a:lnTo>
                      <a:pt x="366" y="298"/>
                    </a:lnTo>
                    <a:lnTo>
                      <a:pt x="360" y="314"/>
                    </a:lnTo>
                    <a:lnTo>
                      <a:pt x="352" y="328"/>
                    </a:lnTo>
                    <a:lnTo>
                      <a:pt x="342" y="342"/>
                    </a:lnTo>
                    <a:lnTo>
                      <a:pt x="328" y="352"/>
                    </a:lnTo>
                    <a:lnTo>
                      <a:pt x="314" y="360"/>
                    </a:lnTo>
                    <a:lnTo>
                      <a:pt x="298" y="364"/>
                    </a:lnTo>
                    <a:lnTo>
                      <a:pt x="280" y="366"/>
                    </a:lnTo>
                    <a:lnTo>
                      <a:pt x="280" y="36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6743044" y="2589716"/>
                <a:ext cx="567464" cy="570820"/>
              </a:xfrm>
              <a:custGeom>
                <a:avLst/>
                <a:gdLst>
                  <a:gd name="T0" fmla="*/ 704 w 724"/>
                  <a:gd name="T1" fmla="*/ 616 h 728"/>
                  <a:gd name="T2" fmla="*/ 706 w 724"/>
                  <a:gd name="T3" fmla="*/ 616 h 728"/>
                  <a:gd name="T4" fmla="*/ 322 w 724"/>
                  <a:gd name="T5" fmla="*/ 232 h 728"/>
                  <a:gd name="T6" fmla="*/ 322 w 724"/>
                  <a:gd name="T7" fmla="*/ 50 h 728"/>
                  <a:gd name="T8" fmla="*/ 136 w 724"/>
                  <a:gd name="T9" fmla="*/ 0 h 728"/>
                  <a:gd name="T10" fmla="*/ 116 w 724"/>
                  <a:gd name="T11" fmla="*/ 20 h 728"/>
                  <a:gd name="T12" fmla="*/ 214 w 724"/>
                  <a:gd name="T13" fmla="*/ 118 h 728"/>
                  <a:gd name="T14" fmla="*/ 118 w 724"/>
                  <a:gd name="T15" fmla="*/ 214 h 728"/>
                  <a:gd name="T16" fmla="*/ 20 w 724"/>
                  <a:gd name="T17" fmla="*/ 116 h 728"/>
                  <a:gd name="T18" fmla="*/ 0 w 724"/>
                  <a:gd name="T19" fmla="*/ 136 h 728"/>
                  <a:gd name="T20" fmla="*/ 50 w 724"/>
                  <a:gd name="T21" fmla="*/ 322 h 728"/>
                  <a:gd name="T22" fmla="*/ 226 w 724"/>
                  <a:gd name="T23" fmla="*/ 322 h 728"/>
                  <a:gd name="T24" fmla="*/ 226 w 724"/>
                  <a:gd name="T25" fmla="*/ 322 h 728"/>
                  <a:gd name="T26" fmla="*/ 610 w 724"/>
                  <a:gd name="T27" fmla="*/ 710 h 728"/>
                  <a:gd name="T28" fmla="*/ 612 w 724"/>
                  <a:gd name="T29" fmla="*/ 710 h 728"/>
                  <a:gd name="T30" fmla="*/ 612 w 724"/>
                  <a:gd name="T31" fmla="*/ 710 h 728"/>
                  <a:gd name="T32" fmla="*/ 622 w 724"/>
                  <a:gd name="T33" fmla="*/ 718 h 728"/>
                  <a:gd name="T34" fmla="*/ 634 w 724"/>
                  <a:gd name="T35" fmla="*/ 724 h 728"/>
                  <a:gd name="T36" fmla="*/ 646 w 724"/>
                  <a:gd name="T37" fmla="*/ 728 h 728"/>
                  <a:gd name="T38" fmla="*/ 658 w 724"/>
                  <a:gd name="T39" fmla="*/ 728 h 728"/>
                  <a:gd name="T40" fmla="*/ 670 w 724"/>
                  <a:gd name="T41" fmla="*/ 728 h 728"/>
                  <a:gd name="T42" fmla="*/ 682 w 724"/>
                  <a:gd name="T43" fmla="*/ 724 h 728"/>
                  <a:gd name="T44" fmla="*/ 694 w 724"/>
                  <a:gd name="T45" fmla="*/ 718 h 728"/>
                  <a:gd name="T46" fmla="*/ 704 w 724"/>
                  <a:gd name="T47" fmla="*/ 710 h 728"/>
                  <a:gd name="T48" fmla="*/ 704 w 724"/>
                  <a:gd name="T49" fmla="*/ 710 h 728"/>
                  <a:gd name="T50" fmla="*/ 712 w 724"/>
                  <a:gd name="T51" fmla="*/ 700 h 728"/>
                  <a:gd name="T52" fmla="*/ 718 w 724"/>
                  <a:gd name="T53" fmla="*/ 688 h 728"/>
                  <a:gd name="T54" fmla="*/ 722 w 724"/>
                  <a:gd name="T55" fmla="*/ 676 h 728"/>
                  <a:gd name="T56" fmla="*/ 724 w 724"/>
                  <a:gd name="T57" fmla="*/ 664 h 728"/>
                  <a:gd name="T58" fmla="*/ 722 w 724"/>
                  <a:gd name="T59" fmla="*/ 652 h 728"/>
                  <a:gd name="T60" fmla="*/ 718 w 724"/>
                  <a:gd name="T61" fmla="*/ 638 h 728"/>
                  <a:gd name="T62" fmla="*/ 712 w 724"/>
                  <a:gd name="T63" fmla="*/ 628 h 728"/>
                  <a:gd name="T64" fmla="*/ 704 w 724"/>
                  <a:gd name="T65" fmla="*/ 616 h 728"/>
                  <a:gd name="T66" fmla="*/ 704 w 724"/>
                  <a:gd name="T67" fmla="*/ 616 h 728"/>
                  <a:gd name="T68" fmla="*/ 680 w 724"/>
                  <a:gd name="T69" fmla="*/ 686 h 728"/>
                  <a:gd name="T70" fmla="*/ 680 w 724"/>
                  <a:gd name="T71" fmla="*/ 686 h 728"/>
                  <a:gd name="T72" fmla="*/ 670 w 724"/>
                  <a:gd name="T73" fmla="*/ 692 h 728"/>
                  <a:gd name="T74" fmla="*/ 658 w 724"/>
                  <a:gd name="T75" fmla="*/ 694 h 728"/>
                  <a:gd name="T76" fmla="*/ 648 w 724"/>
                  <a:gd name="T77" fmla="*/ 692 h 728"/>
                  <a:gd name="T78" fmla="*/ 642 w 724"/>
                  <a:gd name="T79" fmla="*/ 690 h 728"/>
                  <a:gd name="T80" fmla="*/ 638 w 724"/>
                  <a:gd name="T81" fmla="*/ 686 h 728"/>
                  <a:gd name="T82" fmla="*/ 638 w 724"/>
                  <a:gd name="T83" fmla="*/ 686 h 728"/>
                  <a:gd name="T84" fmla="*/ 632 w 724"/>
                  <a:gd name="T85" fmla="*/ 676 h 728"/>
                  <a:gd name="T86" fmla="*/ 630 w 724"/>
                  <a:gd name="T87" fmla="*/ 664 h 728"/>
                  <a:gd name="T88" fmla="*/ 632 w 724"/>
                  <a:gd name="T89" fmla="*/ 654 h 728"/>
                  <a:gd name="T90" fmla="*/ 638 w 724"/>
                  <a:gd name="T91" fmla="*/ 644 h 728"/>
                  <a:gd name="T92" fmla="*/ 638 w 724"/>
                  <a:gd name="T93" fmla="*/ 644 h 728"/>
                  <a:gd name="T94" fmla="*/ 648 w 724"/>
                  <a:gd name="T95" fmla="*/ 638 h 728"/>
                  <a:gd name="T96" fmla="*/ 658 w 724"/>
                  <a:gd name="T97" fmla="*/ 636 h 728"/>
                  <a:gd name="T98" fmla="*/ 670 w 724"/>
                  <a:gd name="T99" fmla="*/ 638 h 728"/>
                  <a:gd name="T100" fmla="*/ 680 w 724"/>
                  <a:gd name="T101" fmla="*/ 644 h 728"/>
                  <a:gd name="T102" fmla="*/ 680 w 724"/>
                  <a:gd name="T103" fmla="*/ 644 h 728"/>
                  <a:gd name="T104" fmla="*/ 686 w 724"/>
                  <a:gd name="T105" fmla="*/ 654 h 728"/>
                  <a:gd name="T106" fmla="*/ 688 w 724"/>
                  <a:gd name="T107" fmla="*/ 664 h 728"/>
                  <a:gd name="T108" fmla="*/ 686 w 724"/>
                  <a:gd name="T109" fmla="*/ 676 h 728"/>
                  <a:gd name="T110" fmla="*/ 684 w 724"/>
                  <a:gd name="T111" fmla="*/ 680 h 728"/>
                  <a:gd name="T112" fmla="*/ 680 w 724"/>
                  <a:gd name="T113" fmla="*/ 686 h 728"/>
                  <a:gd name="T114" fmla="*/ 680 w 724"/>
                  <a:gd name="T115" fmla="*/ 686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28">
                    <a:moveTo>
                      <a:pt x="704" y="616"/>
                    </a:moveTo>
                    <a:lnTo>
                      <a:pt x="706" y="616"/>
                    </a:lnTo>
                    <a:lnTo>
                      <a:pt x="322" y="232"/>
                    </a:lnTo>
                    <a:lnTo>
                      <a:pt x="322" y="50"/>
                    </a:lnTo>
                    <a:lnTo>
                      <a:pt x="136" y="0"/>
                    </a:lnTo>
                    <a:lnTo>
                      <a:pt x="116" y="20"/>
                    </a:lnTo>
                    <a:lnTo>
                      <a:pt x="214" y="118"/>
                    </a:lnTo>
                    <a:lnTo>
                      <a:pt x="118" y="214"/>
                    </a:lnTo>
                    <a:lnTo>
                      <a:pt x="20" y="116"/>
                    </a:lnTo>
                    <a:lnTo>
                      <a:pt x="0" y="136"/>
                    </a:lnTo>
                    <a:lnTo>
                      <a:pt x="50" y="322"/>
                    </a:lnTo>
                    <a:lnTo>
                      <a:pt x="226" y="322"/>
                    </a:lnTo>
                    <a:lnTo>
                      <a:pt x="226" y="322"/>
                    </a:lnTo>
                    <a:lnTo>
                      <a:pt x="610" y="710"/>
                    </a:lnTo>
                    <a:lnTo>
                      <a:pt x="612" y="710"/>
                    </a:lnTo>
                    <a:lnTo>
                      <a:pt x="612" y="710"/>
                    </a:lnTo>
                    <a:lnTo>
                      <a:pt x="622" y="718"/>
                    </a:lnTo>
                    <a:lnTo>
                      <a:pt x="634" y="724"/>
                    </a:lnTo>
                    <a:lnTo>
                      <a:pt x="646" y="728"/>
                    </a:lnTo>
                    <a:lnTo>
                      <a:pt x="658" y="728"/>
                    </a:lnTo>
                    <a:lnTo>
                      <a:pt x="670" y="728"/>
                    </a:lnTo>
                    <a:lnTo>
                      <a:pt x="682" y="724"/>
                    </a:lnTo>
                    <a:lnTo>
                      <a:pt x="694" y="718"/>
                    </a:lnTo>
                    <a:lnTo>
                      <a:pt x="704" y="710"/>
                    </a:lnTo>
                    <a:lnTo>
                      <a:pt x="704" y="710"/>
                    </a:lnTo>
                    <a:lnTo>
                      <a:pt x="712" y="700"/>
                    </a:lnTo>
                    <a:lnTo>
                      <a:pt x="718" y="688"/>
                    </a:lnTo>
                    <a:lnTo>
                      <a:pt x="722" y="676"/>
                    </a:lnTo>
                    <a:lnTo>
                      <a:pt x="724" y="664"/>
                    </a:lnTo>
                    <a:lnTo>
                      <a:pt x="722" y="652"/>
                    </a:lnTo>
                    <a:lnTo>
                      <a:pt x="718" y="638"/>
                    </a:lnTo>
                    <a:lnTo>
                      <a:pt x="712" y="628"/>
                    </a:lnTo>
                    <a:lnTo>
                      <a:pt x="704" y="616"/>
                    </a:lnTo>
                    <a:lnTo>
                      <a:pt x="704" y="616"/>
                    </a:lnTo>
                    <a:close/>
                    <a:moveTo>
                      <a:pt x="680" y="686"/>
                    </a:moveTo>
                    <a:lnTo>
                      <a:pt x="680" y="686"/>
                    </a:lnTo>
                    <a:lnTo>
                      <a:pt x="670" y="692"/>
                    </a:lnTo>
                    <a:lnTo>
                      <a:pt x="658" y="694"/>
                    </a:lnTo>
                    <a:lnTo>
                      <a:pt x="648" y="692"/>
                    </a:lnTo>
                    <a:lnTo>
                      <a:pt x="642" y="690"/>
                    </a:lnTo>
                    <a:lnTo>
                      <a:pt x="638" y="686"/>
                    </a:lnTo>
                    <a:lnTo>
                      <a:pt x="638" y="686"/>
                    </a:lnTo>
                    <a:lnTo>
                      <a:pt x="632" y="676"/>
                    </a:lnTo>
                    <a:lnTo>
                      <a:pt x="630" y="664"/>
                    </a:lnTo>
                    <a:lnTo>
                      <a:pt x="632" y="654"/>
                    </a:lnTo>
                    <a:lnTo>
                      <a:pt x="638" y="644"/>
                    </a:lnTo>
                    <a:lnTo>
                      <a:pt x="638" y="644"/>
                    </a:lnTo>
                    <a:lnTo>
                      <a:pt x="648" y="638"/>
                    </a:lnTo>
                    <a:lnTo>
                      <a:pt x="658" y="636"/>
                    </a:lnTo>
                    <a:lnTo>
                      <a:pt x="670" y="638"/>
                    </a:lnTo>
                    <a:lnTo>
                      <a:pt x="680" y="644"/>
                    </a:lnTo>
                    <a:lnTo>
                      <a:pt x="680" y="644"/>
                    </a:lnTo>
                    <a:lnTo>
                      <a:pt x="686" y="654"/>
                    </a:lnTo>
                    <a:lnTo>
                      <a:pt x="688" y="664"/>
                    </a:lnTo>
                    <a:lnTo>
                      <a:pt x="686" y="676"/>
                    </a:lnTo>
                    <a:lnTo>
                      <a:pt x="684" y="680"/>
                    </a:lnTo>
                    <a:lnTo>
                      <a:pt x="680" y="686"/>
                    </a:lnTo>
                    <a:lnTo>
                      <a:pt x="680" y="68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>
                  <a:solidFill>
                    <a:prstClr val="black"/>
                  </a:solidFill>
                  <a:latin typeface="Verdana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06" y="2354463"/>
            <a:ext cx="1600714" cy="16007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375113"/>
            <a:ext cx="2067024" cy="12918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149080"/>
            <a:ext cx="1661811" cy="166181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721657" y="1274316"/>
            <a:ext cx="56627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B0002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如何解决差异较大的两个量的比较问题？</a:t>
            </a:r>
            <a:endParaRPr lang="en-US" altLang="zh-CN" sz="3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B0002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左右箭头 6"/>
          <p:cNvSpPr/>
          <p:nvPr/>
        </p:nvSpPr>
        <p:spPr>
          <a:xfrm>
            <a:off x="2876999" y="2961102"/>
            <a:ext cx="3096344" cy="380037"/>
          </a:xfrm>
          <a:prstGeom prst="leftRightArrow">
            <a:avLst/>
          </a:prstGeom>
          <a:solidFill>
            <a:srgbClr val="D8989B"/>
          </a:solidFill>
          <a:ln>
            <a:solidFill>
              <a:srgbClr val="AE00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184901" y="262254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rgbClr val="AE0026"/>
                </a:solidFill>
              </a:rPr>
              <a:t>同一量程下比较二者速度</a:t>
            </a:r>
            <a:endParaRPr lang="zh-CN" altLang="en-US" sz="1600" b="1" dirty="0">
              <a:solidFill>
                <a:srgbClr val="AE0026"/>
              </a:solidFill>
            </a:endParaRPr>
          </a:p>
        </p:txBody>
      </p:sp>
      <p:sp>
        <p:nvSpPr>
          <p:cNvPr id="10" name="乘号 9"/>
          <p:cNvSpPr/>
          <p:nvPr/>
        </p:nvSpPr>
        <p:spPr>
          <a:xfrm rot="20099008">
            <a:off x="3696957" y="2316704"/>
            <a:ext cx="1497968" cy="1408708"/>
          </a:xfrm>
          <a:prstGeom prst="mathMultipl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形状 20"/>
          <p:cNvSpPr/>
          <p:nvPr/>
        </p:nvSpPr>
        <p:spPr>
          <a:xfrm rot="16200000">
            <a:off x="1651154" y="2216120"/>
            <a:ext cx="3090262" cy="290176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D8989B"/>
          </a:solidFill>
          <a:ln>
            <a:solidFill>
              <a:srgbClr val="AE0026"/>
            </a:solidFill>
          </a:ln>
        </p:spPr>
        <p:style>
          <a:lnRef idx="0">
            <a:schemeClr val="accent4">
              <a:shade val="90000"/>
              <a:hueOff val="0"/>
              <a:satOff val="0"/>
              <a:lumOff val="29191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29191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形状 21"/>
          <p:cNvSpPr/>
          <p:nvPr/>
        </p:nvSpPr>
        <p:spPr>
          <a:xfrm rot="11704606">
            <a:off x="3969981" y="2335508"/>
            <a:ext cx="3090262" cy="290176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rgbClr val="D8989B"/>
          </a:solidFill>
          <a:ln>
            <a:solidFill>
              <a:srgbClr val="AE0026"/>
            </a:solidFill>
          </a:ln>
        </p:spPr>
        <p:style>
          <a:lnRef idx="0">
            <a:schemeClr val="accent4">
              <a:shade val="90000"/>
              <a:hueOff val="0"/>
              <a:satOff val="0"/>
              <a:lumOff val="29191"/>
              <a:alphaOff val="0"/>
            </a:schemeClr>
          </a:lnRef>
          <a:fillRef idx="1">
            <a:scrgbClr r="0" g="0" b="0"/>
          </a:fillRef>
          <a:effectRef idx="0">
            <a:schemeClr val="accent4">
              <a:shade val="90000"/>
              <a:hueOff val="0"/>
              <a:satOff val="0"/>
              <a:lumOff val="29191"/>
              <a:alphaOff val="0"/>
            </a:schemeClr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534988" y="4540452"/>
                <a:ext cx="1876425" cy="86023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AE0026"/>
                    </a:solidFill>
                    <a:latin typeface="+mn-ea"/>
                    <a:ea typeface="+mn-ea"/>
                  </a:rPr>
                  <a:t>量程一的条件下，得出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AE0026"/>
                        </a:solidFill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  <m:f>
                      <m:fPr>
                        <m:type m:val="skw"/>
                        <m:ctrlPr>
                          <a:rPr lang="zh-CN" altLang="en-US" sz="1600" b="1" i="1" smtClean="0">
                            <a:solidFill>
                              <a:srgbClr val="AE0026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𝑽</m:t>
                            </m:r>
                          </m:e>
                          <m:sub>
                            <m:r>
                              <a:rPr lang="zh-CN" altLang="en-US" sz="1600" b="1" i="1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𝑽</m:t>
                            </m:r>
                          </m:e>
                          <m:sub>
                            <m:r>
                              <a:rPr lang="zh-CN" altLang="en-US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人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16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8" y="4540452"/>
                <a:ext cx="1876425" cy="860235"/>
              </a:xfrm>
              <a:prstGeom prst="rect">
                <a:avLst/>
              </a:prstGeom>
              <a:blipFill rotWithShape="0">
                <a:blip r:embed="rId5"/>
                <a:stretch>
                  <a:fillRect l="-1948" t="-2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998155" y="4475348"/>
                <a:ext cx="1876425" cy="86703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1600" b="1" dirty="0" smtClean="0">
                    <a:solidFill>
                      <a:srgbClr val="AE0026"/>
                    </a:solidFill>
                    <a:latin typeface="+mn-ea"/>
                    <a:ea typeface="+mn-ea"/>
                  </a:rPr>
                  <a:t>量程二的条件下，得出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solidFill>
                          <a:srgbClr val="AE0026"/>
                        </a:solidFill>
                        <a:latin typeface="Cambria Math" panose="02040503050406030204" pitchFamily="18" charset="0"/>
                        <a:ea typeface="+mn-ea"/>
                      </a:rPr>
                      <m:t>  </m:t>
                    </m:r>
                    <m:f>
                      <m:fPr>
                        <m:type m:val="skw"/>
                        <m:ctrlPr>
                          <a:rPr lang="zh-CN" altLang="en-US" sz="1600" b="1" i="1" smtClean="0">
                            <a:solidFill>
                              <a:srgbClr val="AE0026"/>
                            </a:solidFill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𝑽</m:t>
                            </m:r>
                          </m:e>
                          <m:sub>
                            <m:r>
                              <a:rPr lang="zh-CN" altLang="en-US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车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</m:ctrlPr>
                          </m:sSubPr>
                          <m:e>
                            <m:r>
                              <a:rPr lang="en-US" altLang="zh-CN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𝑽</m:t>
                            </m:r>
                          </m:e>
                          <m:sub>
                            <m:r>
                              <a:rPr lang="zh-CN" altLang="en-US" sz="1600" b="1" i="1" smtClean="0">
                                <a:solidFill>
                                  <a:srgbClr val="AE0026"/>
                                </a:solidFill>
                                <a:latin typeface="Cambria Math" panose="02040503050406030204" pitchFamily="18" charset="0"/>
                                <a:ea typeface="+mn-ea"/>
                              </a:rPr>
                              <m:t>自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1600" b="1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155" y="4475348"/>
                <a:ext cx="1876425" cy="867032"/>
              </a:xfrm>
              <a:prstGeom prst="rect">
                <a:avLst/>
              </a:prstGeom>
              <a:blipFill rotWithShape="0">
                <a:blip r:embed="rId6"/>
                <a:stretch>
                  <a:fillRect l="-1948" t="-2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/>
          <p:cNvSpPr txBox="1"/>
          <p:nvPr/>
        </p:nvSpPr>
        <p:spPr>
          <a:xfrm>
            <a:off x="3196285" y="5810891"/>
            <a:ext cx="295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AE0026"/>
                </a:solidFill>
              </a:rPr>
              <a:t>两比值之积即为汽车与人速度的比值</a:t>
            </a:r>
            <a:endParaRPr lang="zh-CN" altLang="en-US" sz="2000" b="1" dirty="0">
              <a:solidFill>
                <a:srgbClr val="AE0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0" grpId="0" animBg="1"/>
      <p:bldP spid="18" grpId="0"/>
      <p:bldP spid="25" grpId="0"/>
      <p:bldP spid="24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3363</TotalTime>
  <Words>511</Words>
  <Application>Microsoft Office PowerPoint</Application>
  <PresentationFormat>全屏显示(4:3)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华文琥珀</vt:lpstr>
      <vt:lpstr>楷体</vt:lpstr>
      <vt:lpstr>宋体</vt:lpstr>
      <vt:lpstr>微软雅黑</vt:lpstr>
      <vt:lpstr>Arial</vt:lpstr>
      <vt:lpstr>Cambria Math</vt:lpstr>
      <vt:lpstr>Century Gothic</vt:lpstr>
      <vt:lpstr>Times New Roman</vt:lpstr>
      <vt:lpstr>Verdana</vt:lpstr>
      <vt:lpstr>默认设计模板</vt:lpstr>
      <vt:lpstr>遮阳伞布透过率的测量方法探究                       胡啸 王春梅 沈国土 </vt:lpstr>
      <vt:lpstr>PowerPoint 演示文稿</vt:lpstr>
      <vt:lpstr>PowerPoint 演示文稿</vt:lpstr>
      <vt:lpstr>01 探究背景</vt:lpstr>
      <vt:lpstr>PowerPoint 演示文稿</vt:lpstr>
      <vt:lpstr>02 实验设计</vt:lpstr>
      <vt:lpstr>02 实验设计</vt:lpstr>
      <vt:lpstr>02 实验设计</vt:lpstr>
      <vt:lpstr>02 实验设计</vt:lpstr>
      <vt:lpstr>02 实验设计</vt:lpstr>
      <vt:lpstr>02 实验设计</vt:lpstr>
      <vt:lpstr>PowerPoint 演示文稿</vt:lpstr>
      <vt:lpstr>03 实验过程</vt:lpstr>
      <vt:lpstr>03 实验过程</vt:lpstr>
      <vt:lpstr>PowerPoint 演示文稿</vt:lpstr>
      <vt:lpstr>04 实验结果</vt:lpstr>
      <vt:lpstr>04 实验结果</vt:lpstr>
      <vt:lpstr>Thanks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华东师范大学生命科学学院</dc:title>
  <dc:creator>liuhuan</dc:creator>
  <cp:lastModifiedBy>xiao9488 hu</cp:lastModifiedBy>
  <cp:revision>77</cp:revision>
  <dcterms:created xsi:type="dcterms:W3CDTF">2011-06-14T05:49:02Z</dcterms:created>
  <dcterms:modified xsi:type="dcterms:W3CDTF">2016-07-15T14:43:58Z</dcterms:modified>
</cp:coreProperties>
</file>