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217A"/>
    <a:srgbClr val="005695"/>
    <a:srgbClr val="00866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占学生总数百分比</c:v>
                </c:pt>
              </c:strCache>
            </c:strRef>
          </c:tx>
          <c:spPr>
            <a:solidFill>
              <a:srgbClr val="005695"/>
            </a:solidFill>
          </c:spPr>
          <c:dPt>
            <c:idx val="0"/>
            <c:bubble3D val="0"/>
            <c:spPr>
              <a:solidFill>
                <a:srgbClr val="00569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9.1208764609953166E-3"/>
                  <c:y val="-0.240046479482245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DFA86CA-1253-412D-AF23-B1CF2CDA201B}" type="VALUE">
                      <a:rPr lang="en-US" altLang="zh-CN" sz="1600" b="1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[值]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13048884908518"/>
                      <c:h val="0.1443921401346288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</c:f>
              <c:strCache>
                <c:ptCount val="1"/>
                <c:pt idx="0">
                  <c:v>分光计基础实验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962125315042463"/>
          <c:y val="0.81515742379971712"/>
          <c:w val="0.47149777163241163"/>
          <c:h val="0.12563601406194699"/>
        </c:manualLayout>
      </c:layout>
      <c:overlay val="0"/>
      <c:spPr>
        <a:solidFill>
          <a:srgbClr val="00866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CF60-EE77-4DCB-BD1D-29C531D6A74B}" type="datetimeFigureOut">
              <a:rPr lang="zh-CN" altLang="en-US" smtClean="0"/>
              <a:t>2016/7/19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16E7-0241-45C0-8DD3-5EAF9AFE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87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CF60-EE77-4DCB-BD1D-29C531D6A74B}" type="datetimeFigureOut">
              <a:rPr lang="zh-CN" altLang="en-US" smtClean="0"/>
              <a:t>2016/7/19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16E7-0241-45C0-8DD3-5EAF9AFE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60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CF60-EE77-4DCB-BD1D-29C531D6A74B}" type="datetimeFigureOut">
              <a:rPr lang="zh-CN" altLang="en-US" smtClean="0"/>
              <a:t>2016/7/19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16E7-0241-45C0-8DD3-5EAF9AFE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07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CF60-EE77-4DCB-BD1D-29C531D6A74B}" type="datetimeFigureOut">
              <a:rPr lang="zh-CN" altLang="en-US" smtClean="0"/>
              <a:t>2016/7/19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16E7-0241-45C0-8DD3-5EAF9AFE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62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CF60-EE77-4DCB-BD1D-29C531D6A74B}" type="datetimeFigureOut">
              <a:rPr lang="zh-CN" altLang="en-US" smtClean="0"/>
              <a:t>2016/7/19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16E7-0241-45C0-8DD3-5EAF9AFE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47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CF60-EE77-4DCB-BD1D-29C531D6A74B}" type="datetimeFigureOut">
              <a:rPr lang="zh-CN" altLang="en-US" smtClean="0"/>
              <a:t>2016/7/19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16E7-0241-45C0-8DD3-5EAF9AFE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43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CF60-EE77-4DCB-BD1D-29C531D6A74B}" type="datetimeFigureOut">
              <a:rPr lang="zh-CN" altLang="en-US" smtClean="0"/>
              <a:t>2016/7/19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16E7-0241-45C0-8DD3-5EAF9AFE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87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CF60-EE77-4DCB-BD1D-29C531D6A74B}" type="datetimeFigureOut">
              <a:rPr lang="zh-CN" altLang="en-US" smtClean="0"/>
              <a:t>2016/7/19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16E7-0241-45C0-8DD3-5EAF9AFE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39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CF60-EE77-4DCB-BD1D-29C531D6A74B}" type="datetimeFigureOut">
              <a:rPr lang="zh-CN" altLang="en-US" smtClean="0"/>
              <a:t>2016/7/19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16E7-0241-45C0-8DD3-5EAF9AFE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99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CF60-EE77-4DCB-BD1D-29C531D6A74B}" type="datetimeFigureOut">
              <a:rPr lang="zh-CN" altLang="en-US" smtClean="0"/>
              <a:t>2016/7/19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16E7-0241-45C0-8DD3-5EAF9AFE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42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CF60-EE77-4DCB-BD1D-29C531D6A74B}" type="datetimeFigureOut">
              <a:rPr lang="zh-CN" altLang="en-US" smtClean="0"/>
              <a:t>2016/7/19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16E7-0241-45C0-8DD3-5EAF9AFE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34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0CF60-EE77-4DCB-BD1D-29C531D6A74B}" type="datetimeFigureOut">
              <a:rPr lang="zh-CN" altLang="en-US" smtClean="0"/>
              <a:t>2016/7/19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A16E7-0241-45C0-8DD3-5EAF9AFE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72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24153" cy="116177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824153" y="0"/>
            <a:ext cx="6367847" cy="1161773"/>
            <a:chOff x="0" y="4991878"/>
            <a:chExt cx="5372101" cy="186612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991878"/>
              <a:ext cx="5372100" cy="1866122"/>
            </a:xfrm>
            <a:prstGeom prst="rect">
              <a:avLst/>
            </a:prstGeom>
          </p:spPr>
        </p:pic>
        <p:pic>
          <p:nvPicPr>
            <p:cNvPr id="1026" name="Picture 2" descr="http://jxzy.ustc.edu.cn/img/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991878"/>
              <a:ext cx="5372100" cy="501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</p:pic>
      </p:grpSp>
      <p:sp>
        <p:nvSpPr>
          <p:cNvPr id="12" name="文本框 11"/>
          <p:cNvSpPr txBox="1"/>
          <p:nvPr/>
        </p:nvSpPr>
        <p:spPr>
          <a:xfrm>
            <a:off x="2010315" y="1899048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分光计上物理实验分级设计与教学实践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82622" y="3845007"/>
            <a:ext cx="42883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报告人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赵伟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中国科学技术大学物理实验教学中心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2016.07.19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26142" y="6160299"/>
            <a:ext cx="4801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第九届全国高等学校物理实验教学研讨会</a:t>
            </a:r>
          </a:p>
        </p:txBody>
      </p:sp>
    </p:spTree>
    <p:extLst>
      <p:ext uri="{BB962C8B-B14F-4D97-AF65-F5344CB8AC3E}">
        <p14:creationId xmlns:p14="http://schemas.microsoft.com/office/powerpoint/2010/main" val="1426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4020" y="240209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椭圆偏振法测量薄膜材料的厚度和折射率</a:t>
            </a:r>
          </a:p>
        </p:txBody>
      </p:sp>
      <p:sp>
        <p:nvSpPr>
          <p:cNvPr id="3" name="矩形 2"/>
          <p:cNvSpPr/>
          <p:nvPr/>
        </p:nvSpPr>
        <p:spPr>
          <a:xfrm>
            <a:off x="224020" y="763429"/>
            <a:ext cx="9078686" cy="839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5" y="1184701"/>
            <a:ext cx="6192329" cy="3433277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49" y="1744823"/>
            <a:ext cx="5256247" cy="39421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4523" y="4639140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薄膜材料的表征方法</a:t>
            </a:r>
            <a:endParaRPr lang="zh-CN" altLang="en-US" sz="20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494523" y="4994371"/>
            <a:ext cx="4572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偏振光概念的</a:t>
            </a:r>
            <a:r>
              <a:rPr lang="zh-CN" altLang="en-US" sz="2000" b="1" dirty="0" smtClean="0"/>
              <a:t>复习</a:t>
            </a:r>
            <a:endParaRPr lang="en-US" altLang="zh-CN" sz="2000" b="1" dirty="0" smtClean="0"/>
          </a:p>
          <a:p>
            <a:r>
              <a:rPr lang="zh-CN" altLang="en-US" sz="2000" b="1" dirty="0"/>
              <a:t>实验</a:t>
            </a:r>
            <a:r>
              <a:rPr lang="zh-CN" altLang="en-US" sz="2000" b="1" dirty="0" smtClean="0"/>
              <a:t>步骤的自主设计和椭偏的计算模拟</a:t>
            </a:r>
            <a:endParaRPr lang="en-US" altLang="zh-CN" sz="2000" b="1" dirty="0" smtClean="0"/>
          </a:p>
          <a:p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393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1922" y="183893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表面等离激元共振法测量液体折射率实验</a:t>
            </a:r>
          </a:p>
        </p:txBody>
      </p:sp>
      <p:sp>
        <p:nvSpPr>
          <p:cNvPr id="3" name="矩形 2"/>
          <p:cNvSpPr/>
          <p:nvPr/>
        </p:nvSpPr>
        <p:spPr>
          <a:xfrm>
            <a:off x="224020" y="763429"/>
            <a:ext cx="9078686" cy="839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6" y="1495419"/>
            <a:ext cx="6680330" cy="399807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96" y="1585569"/>
            <a:ext cx="5090368" cy="381777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3110" y="4794597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表面等离激元共振</a:t>
            </a:r>
            <a:endParaRPr lang="en-US" altLang="zh-CN" sz="2000" b="1" dirty="0" smtClean="0"/>
          </a:p>
        </p:txBody>
      </p:sp>
      <p:sp>
        <p:nvSpPr>
          <p:cNvPr id="7" name="文本框 6"/>
          <p:cNvSpPr txBox="1"/>
          <p:nvPr/>
        </p:nvSpPr>
        <p:spPr>
          <a:xfrm>
            <a:off x="473110" y="5194707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液体折射率测量</a:t>
            </a:r>
            <a:endParaRPr lang="zh-CN" altLang="en-US" sz="20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466698" y="5603805"/>
            <a:ext cx="2507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偏振光概念的</a:t>
            </a:r>
            <a:r>
              <a:rPr lang="zh-CN" altLang="en-US" sz="2000" b="1" dirty="0" smtClean="0"/>
              <a:t>复习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实验步骤的自主设计</a:t>
            </a:r>
            <a:endParaRPr lang="zh-CN" altLang="en-US" sz="2000" b="1" dirty="0"/>
          </a:p>
        </p:txBody>
      </p:sp>
      <p:sp>
        <p:nvSpPr>
          <p:cNvPr id="9" name="矩形 8"/>
          <p:cNvSpPr/>
          <p:nvPr/>
        </p:nvSpPr>
        <p:spPr>
          <a:xfrm>
            <a:off x="3298774" y="5523774"/>
            <a:ext cx="37058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光路平面和测量</a:t>
            </a:r>
            <a:r>
              <a:rPr lang="zh-CN" altLang="en-US" sz="2000" b="1" dirty="0" smtClean="0"/>
              <a:t>读数平面平行</a:t>
            </a:r>
            <a:endParaRPr lang="en-US" altLang="zh-CN" sz="2000" b="1" dirty="0" smtClean="0"/>
          </a:p>
          <a:p>
            <a:r>
              <a:rPr lang="zh-CN" altLang="en-US" sz="2000" b="1" dirty="0"/>
              <a:t>共</a:t>
            </a:r>
            <a:r>
              <a:rPr lang="zh-CN" altLang="en-US" sz="2000" b="1" dirty="0" smtClean="0"/>
              <a:t>转轴，平行光管、望远镜和样品共轴。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3180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922" y="118579"/>
            <a:ext cx="772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迈克尔逊干涉法中使用分光计测量激光相位延迟</a:t>
            </a:r>
          </a:p>
        </p:txBody>
      </p:sp>
      <p:sp>
        <p:nvSpPr>
          <p:cNvPr id="3" name="矩形 2"/>
          <p:cNvSpPr/>
          <p:nvPr/>
        </p:nvSpPr>
        <p:spPr>
          <a:xfrm>
            <a:off x="233350" y="641799"/>
            <a:ext cx="9078686" cy="839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03682" y="2313509"/>
            <a:ext cx="3563796" cy="2036552"/>
            <a:chOff x="914399" y="2466132"/>
            <a:chExt cx="3563796" cy="2036552"/>
          </a:xfrm>
          <a:solidFill>
            <a:schemeClr val="bg1"/>
          </a:solidFill>
        </p:grpSpPr>
        <p:graphicFrame>
          <p:nvGraphicFramePr>
            <p:cNvPr id="5" name="对象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7135974"/>
                </p:ext>
              </p:extLst>
            </p:nvPr>
          </p:nvGraphicFramePr>
          <p:xfrm>
            <a:off x="914399" y="2843050"/>
            <a:ext cx="1582738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3" name="Equation" r:id="rId3" imgW="1015920" imgH="393480" progId="Equation.DSMT4">
                    <p:embed/>
                  </p:oleObj>
                </mc:Choice>
                <mc:Fallback>
                  <p:oleObj name="Equation" r:id="rId3" imgW="10159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14399" y="2843050"/>
                          <a:ext cx="1582738" cy="6127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文本框 3"/>
            <p:cNvSpPr txBox="1"/>
            <p:nvPr/>
          </p:nvSpPr>
          <p:spPr>
            <a:xfrm>
              <a:off x="914399" y="2466132"/>
              <a:ext cx="3005951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分光计载物台和读数装置</a:t>
              </a:r>
              <a:endParaRPr lang="zh-CN" altLang="en-US" sz="2000" b="1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4399" y="3455825"/>
              <a:ext cx="3563796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l-GR" altLang="zh-CN" b="1" dirty="0" smtClean="0"/>
                <a:t>Θ</a:t>
              </a:r>
              <a:r>
                <a:rPr lang="zh-CN" altLang="en-US" b="1" dirty="0" smtClean="0"/>
                <a:t>平板玻璃转角，</a:t>
              </a:r>
              <a:r>
                <a:rPr lang="el-GR" altLang="zh-CN" b="1" i="1" dirty="0" smtClean="0"/>
                <a:t>φ</a:t>
              </a:r>
              <a:r>
                <a:rPr lang="zh-CN" altLang="en-US" b="1" dirty="0" smtClean="0"/>
                <a:t>相位延迟</a:t>
              </a:r>
              <a:endParaRPr lang="en-US" altLang="zh-CN" b="1" dirty="0" smtClean="0"/>
            </a:p>
            <a:p>
              <a:r>
                <a:rPr lang="en-US" altLang="zh-CN" b="1" dirty="0" smtClean="0"/>
                <a:t>N</a:t>
              </a:r>
              <a:r>
                <a:rPr lang="zh-CN" altLang="en-US" b="1" dirty="0" smtClean="0"/>
                <a:t>平板玻璃折射率，</a:t>
              </a:r>
              <a:r>
                <a:rPr lang="en-US" altLang="zh-CN" b="1" dirty="0" smtClean="0"/>
                <a:t>d</a:t>
              </a:r>
              <a:r>
                <a:rPr lang="zh-CN" altLang="en-US" b="1" dirty="0" smtClean="0"/>
                <a:t>厚度，</a:t>
              </a:r>
              <a:r>
                <a:rPr lang="el-GR" altLang="zh-CN" b="1" dirty="0" smtClean="0"/>
                <a:t>λ</a:t>
              </a:r>
              <a:r>
                <a:rPr lang="zh-CN" altLang="en-US" b="1" dirty="0" smtClean="0"/>
                <a:t>波长</a:t>
              </a:r>
              <a:endParaRPr lang="zh-CN" altLang="en-US" b="1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14399" y="4102574"/>
              <a:ext cx="1991251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载物台水平调整</a:t>
              </a:r>
              <a:endParaRPr lang="zh-CN" altLang="en-US" sz="2000" b="1" dirty="0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984" y="1388831"/>
            <a:ext cx="63817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52" y="767761"/>
            <a:ext cx="9686925" cy="4124325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301032" y="160566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单轴晶体双折射和偏光棱镜研究</a:t>
            </a:r>
          </a:p>
        </p:txBody>
      </p:sp>
      <p:sp>
        <p:nvSpPr>
          <p:cNvPr id="35" name="矩形 34"/>
          <p:cNvSpPr/>
          <p:nvPr/>
        </p:nvSpPr>
        <p:spPr>
          <a:xfrm>
            <a:off x="214689" y="683786"/>
            <a:ext cx="9078686" cy="839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100518"/>
              </p:ext>
            </p:extLst>
          </p:nvPr>
        </p:nvGraphicFramePr>
        <p:xfrm>
          <a:off x="864637" y="4976061"/>
          <a:ext cx="2983636" cy="482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4" imgW="1726920" imgH="279360" progId="Equation.DSMT4">
                  <p:embed/>
                </p:oleObj>
              </mc:Choice>
              <mc:Fallback>
                <p:oleObj name="Equation" r:id="rId4" imgW="172692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637" y="4976061"/>
                        <a:ext cx="2983636" cy="4823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864637" y="5530850"/>
            <a:ext cx="6096000" cy="9629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000" b="1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zh-CN" altLang="zh-CN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为出射两束偏振光张开的角度，θ为方解石三棱镜底角。</a:t>
            </a:r>
            <a:r>
              <a:rPr lang="en-US" altLang="zh-CN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altLang="zh-CN" sz="2000" b="1" kern="100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zh-CN" altLang="zh-CN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和</a:t>
            </a:r>
            <a:r>
              <a:rPr lang="en-US" altLang="zh-CN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altLang="zh-CN" sz="2000" b="1" kern="100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zh-CN" altLang="zh-CN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分别为</a:t>
            </a:r>
            <a:r>
              <a:rPr lang="en-US" altLang="zh-CN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zh-CN" altLang="zh-CN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光和</a:t>
            </a:r>
            <a:r>
              <a:rPr lang="en-US" altLang="zh-CN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zh-CN" altLang="zh-CN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光主折射率。</a:t>
            </a:r>
          </a:p>
        </p:txBody>
      </p:sp>
      <p:sp>
        <p:nvSpPr>
          <p:cNvPr id="8" name="矩形 7"/>
          <p:cNvSpPr/>
          <p:nvPr/>
        </p:nvSpPr>
        <p:spPr>
          <a:xfrm>
            <a:off x="7053943" y="5658385"/>
            <a:ext cx="37058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光路平面和测量</a:t>
            </a:r>
            <a:r>
              <a:rPr lang="zh-CN" altLang="en-US" sz="2000" b="1" dirty="0" smtClean="0"/>
              <a:t>读数平面平行</a:t>
            </a:r>
            <a:endParaRPr lang="en-US" altLang="zh-CN" sz="2000" b="1" dirty="0" smtClean="0"/>
          </a:p>
          <a:p>
            <a:r>
              <a:rPr lang="zh-CN" altLang="en-US" sz="2000" b="1" dirty="0"/>
              <a:t>共转轴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33592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689" y="683786"/>
            <a:ext cx="9078686" cy="839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5232" y="20255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教学实践反馈</a:t>
            </a:r>
            <a:endParaRPr lang="zh-CN" altLang="en-US" sz="2800" dirty="0"/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2952975534"/>
              </p:ext>
            </p:extLst>
          </p:nvPr>
        </p:nvGraphicFramePr>
        <p:xfrm>
          <a:off x="313634" y="1327148"/>
          <a:ext cx="3305110" cy="2574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3760235" y="1570947"/>
            <a:ext cx="7725748" cy="2360635"/>
            <a:chOff x="3760235" y="1570947"/>
            <a:chExt cx="7725748" cy="2360635"/>
          </a:xfrm>
        </p:grpSpPr>
        <p:sp>
          <p:nvSpPr>
            <p:cNvPr id="11" name="矩形 10"/>
            <p:cNvSpPr/>
            <p:nvPr/>
          </p:nvSpPr>
          <p:spPr>
            <a:xfrm>
              <a:off x="3760236" y="1894113"/>
              <a:ext cx="4310743" cy="287303"/>
            </a:xfrm>
            <a:prstGeom prst="rect">
              <a:avLst/>
            </a:prstGeom>
            <a:solidFill>
              <a:srgbClr val="68217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115/122</a:t>
              </a:r>
              <a:endParaRPr lang="zh-CN" altLang="en-US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229600" y="1570947"/>
              <a:ext cx="32563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分光计基础实验后，基本掌握分光计基本调整方法。</a:t>
              </a:r>
              <a:endParaRPr lang="zh-CN" altLang="en-US" b="1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3760235" y="3464766"/>
              <a:ext cx="4198776" cy="287303"/>
            </a:xfrm>
            <a:prstGeom prst="rect">
              <a:avLst/>
            </a:prstGeom>
            <a:solidFill>
              <a:srgbClr val="68217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109/122</a:t>
              </a:r>
              <a:endParaRPr lang="zh-CN" altLang="en-US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220353" y="3285251"/>
              <a:ext cx="32563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分光计拓展实验后，觉得之前分光计的基础实验帮助很大</a:t>
              </a:r>
              <a:endParaRPr lang="zh-CN" altLang="en-US" b="1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760236" y="2626957"/>
              <a:ext cx="3993503" cy="287303"/>
            </a:xfrm>
            <a:prstGeom prst="rect">
              <a:avLst/>
            </a:prstGeom>
            <a:solidFill>
              <a:srgbClr val="68217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101/122</a:t>
              </a:r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220354" y="2374133"/>
              <a:ext cx="32563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分光计拓展实验中，可以自己</a:t>
              </a:r>
              <a:endParaRPr lang="en-US" altLang="zh-CN" b="1" dirty="0" smtClean="0"/>
            </a:p>
            <a:p>
              <a:r>
                <a:rPr lang="zh-CN" altLang="en-US" b="1" dirty="0" smtClean="0"/>
                <a:t>完成分光计调整</a:t>
              </a:r>
              <a:endParaRPr lang="zh-CN" altLang="en-US" b="1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042459" y="4637314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之前学生典型反馈：</a:t>
            </a:r>
            <a:endParaRPr lang="zh-CN" altLang="en-US" sz="20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3881535" y="4637314"/>
            <a:ext cx="7366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分光计实验做得太累了，旋钮多，调完就忘了，之后也没用了！</a:t>
            </a:r>
            <a:endParaRPr lang="zh-CN" altLang="en-US" sz="2000" b="1" dirty="0"/>
          </a:p>
        </p:txBody>
      </p:sp>
      <p:sp>
        <p:nvSpPr>
          <p:cNvPr id="22" name="文本框 21"/>
          <p:cNvSpPr txBox="1"/>
          <p:nvPr/>
        </p:nvSpPr>
        <p:spPr>
          <a:xfrm>
            <a:off x="1042459" y="563879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现在学生典型反馈：</a:t>
            </a:r>
            <a:endParaRPr lang="zh-CN" altLang="en-US" sz="20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3881535" y="5500081"/>
            <a:ext cx="7411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分光计实验内容选择太多了，这么多内容都可以在分光计上实现</a:t>
            </a:r>
            <a:endParaRPr lang="en-US" altLang="zh-CN" sz="2000" b="1" dirty="0"/>
          </a:p>
          <a:p>
            <a:r>
              <a:rPr lang="zh-CN" altLang="en-US" sz="2000" b="1" dirty="0" smtClean="0"/>
              <a:t>，对动手能力锻炼很大！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184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689" y="683786"/>
            <a:ext cx="9078686" cy="839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5232" y="202553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分光计实验展望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720976" y="1475647"/>
            <a:ext cx="1019583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继续提高分光计基础实验和拓展实验的可选择性，推进拓展实验  其他配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</a:t>
            </a:r>
            <a:r>
              <a:rPr lang="zh-CN" altLang="en-US" sz="2400" dirty="0" smtClean="0"/>
              <a:t>件的模块化配备。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720976" y="2515280"/>
            <a:ext cx="1054107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推进分光计基础实验和拓展实验对于不同院系、不同学习能力学生的多样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</a:t>
            </a:r>
            <a:r>
              <a:rPr lang="zh-CN" altLang="en-US" sz="2400" dirty="0" smtClean="0"/>
              <a:t>性选择方案。</a:t>
            </a:r>
            <a:endParaRPr lang="en-US" altLang="zh-CN" sz="2400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720975" y="3753193"/>
            <a:ext cx="1047576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3.</a:t>
            </a:r>
            <a:r>
              <a:rPr lang="zh-CN" altLang="en-US" sz="2400" dirty="0" smtClean="0"/>
              <a:t>是否能简化部分分光计可调节部分，例如平行光管俯仰，望远镜光轴横向 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  <a:r>
              <a:rPr lang="zh-CN" altLang="en-US" sz="2400" dirty="0" smtClean="0"/>
              <a:t>调整等是否可以固定后取消。目的是缩减部分拓展实验的调整时间，控制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  并进而缩减拓展实验时间消耗。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876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24153" cy="116177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824152" y="1"/>
            <a:ext cx="6367847" cy="1161268"/>
            <a:chOff x="0" y="4991878"/>
            <a:chExt cx="5372101" cy="186612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991878"/>
              <a:ext cx="5372100" cy="1866122"/>
            </a:xfrm>
            <a:prstGeom prst="rect">
              <a:avLst/>
            </a:prstGeom>
          </p:spPr>
        </p:pic>
        <p:pic>
          <p:nvPicPr>
            <p:cNvPr id="1026" name="Picture 2" descr="http://jxzy.ustc.edu.cn/img/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991878"/>
              <a:ext cx="5372100" cy="5013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</p:pic>
      </p:grpSp>
      <p:sp>
        <p:nvSpPr>
          <p:cNvPr id="2" name="矩形 1"/>
          <p:cNvSpPr/>
          <p:nvPr/>
        </p:nvSpPr>
        <p:spPr>
          <a:xfrm>
            <a:off x="3640570" y="4941099"/>
            <a:ext cx="4801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第九届全国高等学校物理实验教学研讨会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00714" y="2635685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005695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谢谢大家</a:t>
            </a:r>
            <a:endParaRPr lang="zh-CN" altLang="en-US" sz="4800" b="1" dirty="0">
              <a:solidFill>
                <a:srgbClr val="005695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215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976" y="821094"/>
            <a:ext cx="9078686" cy="839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4271" y="29787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内容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1639329" y="1326292"/>
            <a:ext cx="54122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+mn-ea"/>
              </a:rPr>
              <a:t>分光计的功能特点</a:t>
            </a:r>
            <a:endParaRPr lang="en-US" altLang="zh-CN" sz="24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4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+mn-ea"/>
              </a:rPr>
              <a:t>我校分光计实验教学情况</a:t>
            </a:r>
            <a:endParaRPr lang="en-US" altLang="zh-CN" sz="24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4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+mn-ea"/>
              </a:rPr>
              <a:t>分光计实验分级设计</a:t>
            </a:r>
            <a:endParaRPr lang="en-US" altLang="zh-CN" sz="24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</a:rPr>
              <a:t>分光计基础实验</a:t>
            </a:r>
            <a:endParaRPr lang="en-US" altLang="zh-CN" sz="2400" dirty="0" smtClean="0"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</a:rPr>
              <a:t>分光计拓展实验</a:t>
            </a:r>
            <a:endParaRPr lang="en-US" altLang="zh-CN" sz="24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+mn-ea"/>
              </a:rPr>
              <a:t>分光计的拓展实验简介</a:t>
            </a:r>
            <a:endParaRPr lang="en-US" altLang="zh-CN" sz="24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4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+mn-ea"/>
              </a:rPr>
              <a:t>教学实践反馈和分光计实验展望</a:t>
            </a:r>
            <a:endParaRPr lang="zh-CN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90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829" y="1848254"/>
            <a:ext cx="1422184" cy="461665"/>
          </a:xfrm>
          <a:prstGeom prst="rect">
            <a:avLst/>
          </a:prstGeom>
          <a:solidFill>
            <a:srgbClr val="68217A"/>
          </a:solidFill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核心功能</a:t>
            </a:r>
          </a:p>
        </p:txBody>
      </p:sp>
      <p:sp>
        <p:nvSpPr>
          <p:cNvPr id="3" name="矩形 2"/>
          <p:cNvSpPr/>
          <p:nvPr/>
        </p:nvSpPr>
        <p:spPr>
          <a:xfrm>
            <a:off x="1890088" y="1848254"/>
            <a:ext cx="5466461" cy="461665"/>
          </a:xfrm>
          <a:prstGeom prst="rect">
            <a:avLst/>
          </a:prstGeom>
          <a:solidFill>
            <a:srgbClr val="68217A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测角</a:t>
            </a:r>
            <a:r>
              <a:rPr lang="en-US" altLang="zh-CN" sz="2400" b="1" dirty="0">
                <a:solidFill>
                  <a:schemeClr val="bg1"/>
                </a:solidFill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</a:rPr>
              <a:t>各组件配合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工作                                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8416" y="2348820"/>
            <a:ext cx="1420957" cy="461665"/>
          </a:xfrm>
          <a:prstGeom prst="rect">
            <a:avLst/>
          </a:prstGeom>
          <a:solidFill>
            <a:srgbClr val="00866F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结构组成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90088" y="2340875"/>
            <a:ext cx="5466461" cy="461665"/>
          </a:xfrm>
          <a:prstGeom prst="rect">
            <a:avLst/>
          </a:prstGeom>
          <a:solidFill>
            <a:srgbClr val="00866F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望远镜、平行光管、载物台、读数系统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8417" y="2849386"/>
            <a:ext cx="1422184" cy="461665"/>
          </a:xfrm>
          <a:prstGeom prst="rect">
            <a:avLst/>
          </a:prstGeom>
          <a:solidFill>
            <a:srgbClr val="005695"/>
          </a:solidFill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自身特点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90088" y="2839777"/>
            <a:ext cx="5466461" cy="461665"/>
          </a:xfrm>
          <a:prstGeom prst="rect">
            <a:avLst/>
          </a:prstGeom>
          <a:solidFill>
            <a:srgbClr val="005695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结构紧凑，可操作性强，扩展性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好        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0591" y="3579716"/>
            <a:ext cx="147508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2000" b="1" dirty="0"/>
              <a:t>可操作性强</a:t>
            </a:r>
          </a:p>
        </p:txBody>
      </p:sp>
      <p:sp>
        <p:nvSpPr>
          <p:cNvPr id="12" name="矩形 11"/>
          <p:cNvSpPr/>
          <p:nvPr/>
        </p:nvSpPr>
        <p:spPr>
          <a:xfrm>
            <a:off x="770591" y="3979826"/>
            <a:ext cx="2572002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/>
              <a:t>可调螺丝</a:t>
            </a:r>
            <a:r>
              <a:rPr lang="zh-CN" altLang="en-US" sz="2000" b="1" dirty="0" smtClean="0"/>
              <a:t>有</a:t>
            </a:r>
            <a:r>
              <a:rPr lang="en-US" altLang="zh-CN" sz="2000" b="1" dirty="0" smtClean="0"/>
              <a:t>10</a:t>
            </a:r>
            <a:r>
              <a:rPr lang="zh-CN" altLang="en-US" sz="2000" b="1" dirty="0" smtClean="0"/>
              <a:t>多个</a:t>
            </a:r>
            <a:endParaRPr lang="zh-CN" altLang="en-US" sz="2000" b="1" dirty="0"/>
          </a:p>
          <a:p>
            <a:r>
              <a:rPr lang="zh-CN" altLang="en-US" sz="2000" b="1" dirty="0"/>
              <a:t>平行光的产生和检验</a:t>
            </a:r>
          </a:p>
          <a:p>
            <a:r>
              <a:rPr lang="zh-CN" altLang="en-US" sz="2000" b="1" dirty="0"/>
              <a:t>无视差调整</a:t>
            </a:r>
          </a:p>
          <a:p>
            <a:r>
              <a:rPr lang="zh-CN" altLang="en-US" sz="2000" b="1" dirty="0"/>
              <a:t>对光调整</a:t>
            </a:r>
          </a:p>
          <a:p>
            <a:r>
              <a:rPr lang="en-US" altLang="zh-CN" sz="2000" b="1" dirty="0"/>
              <a:t>½</a:t>
            </a:r>
            <a:r>
              <a:rPr lang="zh-CN" altLang="en-US" sz="2000" b="1" dirty="0"/>
              <a:t>调整技术</a:t>
            </a:r>
          </a:p>
        </p:txBody>
      </p:sp>
      <p:sp>
        <p:nvSpPr>
          <p:cNvPr id="13" name="矩形 12"/>
          <p:cNvSpPr/>
          <p:nvPr/>
        </p:nvSpPr>
        <p:spPr>
          <a:xfrm>
            <a:off x="3435852" y="3562174"/>
            <a:ext cx="1274708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2000" b="1" dirty="0"/>
              <a:t> 扩展性好</a:t>
            </a:r>
          </a:p>
        </p:txBody>
      </p:sp>
      <p:sp>
        <p:nvSpPr>
          <p:cNvPr id="14" name="矩形 13"/>
          <p:cNvSpPr/>
          <p:nvPr/>
        </p:nvSpPr>
        <p:spPr>
          <a:xfrm>
            <a:off x="3501755" y="4036210"/>
            <a:ext cx="3262100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/>
              <a:t>色散、最小偏向角、材料的</a:t>
            </a:r>
            <a:r>
              <a:rPr lang="zh-CN" altLang="en-US" sz="2000" b="1" dirty="0" smtClean="0"/>
              <a:t>折射率测量</a:t>
            </a:r>
            <a:r>
              <a:rPr lang="zh-CN" altLang="en-US" sz="2000" b="1" dirty="0"/>
              <a:t>、</a:t>
            </a:r>
            <a:r>
              <a:rPr lang="zh-CN" altLang="en-US" sz="2000" b="1" dirty="0" smtClean="0"/>
              <a:t>衍射光栅</a:t>
            </a:r>
            <a:r>
              <a:rPr lang="zh-CN" altLang="en-US" sz="2000" b="1" dirty="0"/>
              <a:t>及其特性的测量和光波的干涉、衍射</a:t>
            </a:r>
            <a:r>
              <a:rPr lang="zh-CN" altLang="en-US" sz="2000" b="1" dirty="0" smtClean="0"/>
              <a:t>等多种实验，可以配合理论课教学进度进行。</a:t>
            </a:r>
            <a:endParaRPr lang="zh-CN" altLang="en-US" sz="2000" b="1" dirty="0"/>
          </a:p>
        </p:txBody>
      </p:sp>
      <p:sp>
        <p:nvSpPr>
          <p:cNvPr id="15" name="矩形 14"/>
          <p:cNvSpPr/>
          <p:nvPr/>
        </p:nvSpPr>
        <p:spPr>
          <a:xfrm>
            <a:off x="83976" y="821094"/>
            <a:ext cx="9078686" cy="839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02228" y="29787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分光计的功能和特点</a:t>
            </a:r>
            <a:endParaRPr lang="zh-CN" altLang="en-US" sz="28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270" y="3930764"/>
            <a:ext cx="2974156" cy="169057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422768" y="3101286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1870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年的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John Browning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分光计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85911" y="5873234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现使用的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JJY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型分光计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 descr="New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270" y="1195727"/>
            <a:ext cx="30099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3408812" y="3484219"/>
            <a:ext cx="3477990" cy="2182795"/>
          </a:xfrm>
          <a:prstGeom prst="roundRect">
            <a:avLst/>
          </a:prstGeom>
          <a:noFill/>
          <a:ln w="31750">
            <a:solidFill>
              <a:srgbClr val="0056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87990" y="3470618"/>
            <a:ext cx="2754603" cy="2196808"/>
          </a:xfrm>
          <a:prstGeom prst="roundRect">
            <a:avLst/>
          </a:prstGeom>
          <a:noFill/>
          <a:ln w="31750">
            <a:solidFill>
              <a:srgbClr val="68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6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976" y="821094"/>
            <a:ext cx="9078686" cy="839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02228" y="29787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我校分光计教学情况</a:t>
            </a:r>
            <a:endParaRPr lang="zh-CN" altLang="en-US" sz="2800" dirty="0"/>
          </a:p>
        </p:txBody>
      </p:sp>
      <p:grpSp>
        <p:nvGrpSpPr>
          <p:cNvPr id="7" name="组合 6"/>
          <p:cNvGrpSpPr/>
          <p:nvPr/>
        </p:nvGrpSpPr>
        <p:grpSpPr>
          <a:xfrm>
            <a:off x="565451" y="1683116"/>
            <a:ext cx="10619388" cy="4466048"/>
            <a:chOff x="565451" y="1791889"/>
            <a:chExt cx="9295866" cy="3793527"/>
          </a:xfrm>
          <a:solidFill>
            <a:schemeClr val="bg1"/>
          </a:solidFill>
        </p:grpSpPr>
        <p:grpSp>
          <p:nvGrpSpPr>
            <p:cNvPr id="6" name="组合 5"/>
            <p:cNvGrpSpPr/>
            <p:nvPr/>
          </p:nvGrpSpPr>
          <p:grpSpPr>
            <a:xfrm>
              <a:off x="565451" y="1791889"/>
              <a:ext cx="2340064" cy="3657425"/>
              <a:chOff x="718312" y="1810843"/>
              <a:chExt cx="2340064" cy="3657425"/>
            </a:xfrm>
            <a:grpFill/>
          </p:grpSpPr>
          <p:sp>
            <p:nvSpPr>
              <p:cNvPr id="4" name="文本框 3"/>
              <p:cNvSpPr txBox="1"/>
              <p:nvPr/>
            </p:nvSpPr>
            <p:spPr>
              <a:xfrm>
                <a:off x="727788" y="1810843"/>
                <a:ext cx="2330588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/>
                  <a:t>大学物理基础实验</a:t>
                </a:r>
                <a:endParaRPr lang="zh-CN" altLang="en-US" sz="2000" b="1" dirty="0"/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718312" y="2252679"/>
                <a:ext cx="2340064" cy="321558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/>
                  <a:t>分光计基础调整及</a:t>
                </a:r>
                <a:endParaRPr lang="en-US" altLang="zh-CN" sz="2000" b="1" dirty="0" smtClean="0"/>
              </a:p>
              <a:p>
                <a:r>
                  <a:rPr lang="zh-CN" altLang="en-US" sz="2000" b="1" dirty="0" smtClean="0"/>
                  <a:t>最小偏向角法测量</a:t>
                </a:r>
                <a:endParaRPr lang="en-US" altLang="zh-CN" sz="2000" b="1" dirty="0" smtClean="0"/>
              </a:p>
              <a:p>
                <a:r>
                  <a:rPr lang="zh-CN" altLang="en-US" sz="2000" b="1" dirty="0" smtClean="0"/>
                  <a:t>三棱镜折射率。</a:t>
                </a:r>
                <a:endParaRPr lang="en-US" altLang="zh-CN" sz="2000" b="1" dirty="0" smtClean="0"/>
              </a:p>
              <a:p>
                <a:endParaRPr lang="en-US" altLang="zh-CN" sz="2000" b="1" dirty="0"/>
              </a:p>
              <a:p>
                <a:r>
                  <a:rPr lang="zh-CN" altLang="en-US" sz="2000" b="1" dirty="0" smtClean="0"/>
                  <a:t>循环中</a:t>
                </a:r>
                <a:r>
                  <a:rPr lang="en-US" altLang="zh-CN" sz="2000" b="1" dirty="0" smtClean="0"/>
                  <a:t>1/3</a:t>
                </a:r>
                <a:r>
                  <a:rPr lang="zh-CN" altLang="en-US" sz="2000" b="1" dirty="0" smtClean="0"/>
                  <a:t>学生可能</a:t>
                </a:r>
                <a:endParaRPr lang="en-US" altLang="zh-CN" sz="2000" b="1" dirty="0" smtClean="0"/>
              </a:p>
              <a:p>
                <a:r>
                  <a:rPr lang="zh-CN" altLang="en-US" sz="2000" b="1" dirty="0" smtClean="0"/>
                  <a:t>作该实验。</a:t>
                </a:r>
                <a:endParaRPr lang="en-US" altLang="zh-CN" sz="2000" b="1" dirty="0" smtClean="0"/>
              </a:p>
              <a:p>
                <a:endParaRPr lang="en-US" altLang="zh-CN" sz="2000" b="1" dirty="0" smtClean="0"/>
              </a:p>
              <a:p>
                <a:r>
                  <a:rPr lang="zh-CN" altLang="en-US" sz="2000" b="1" dirty="0" smtClean="0"/>
                  <a:t>教学中学生经常只会</a:t>
                </a:r>
                <a:r>
                  <a:rPr lang="zh-CN" altLang="en-US" sz="2000" b="1" dirty="0" smtClean="0"/>
                  <a:t>按照给出的步骤</a:t>
                </a:r>
                <a:r>
                  <a:rPr lang="zh-CN" altLang="en-US" sz="2000" b="1" dirty="0" smtClean="0"/>
                  <a:t>调整，缺少调整目标和物理模型的思考</a:t>
                </a:r>
                <a:endParaRPr lang="en-US" altLang="zh-CN" sz="2000" b="1" dirty="0"/>
              </a:p>
              <a:p>
                <a:endParaRPr lang="zh-CN" altLang="en-US" sz="2000" b="1" dirty="0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868511" y="1791889"/>
              <a:ext cx="2422034" cy="3130625"/>
              <a:chOff x="4207561" y="1810843"/>
              <a:chExt cx="2422034" cy="3130625"/>
            </a:xfrm>
            <a:grpFill/>
          </p:grpSpPr>
          <p:sp>
            <p:nvSpPr>
              <p:cNvPr id="8" name="文本框 7"/>
              <p:cNvSpPr txBox="1"/>
              <p:nvPr/>
            </p:nvSpPr>
            <p:spPr>
              <a:xfrm>
                <a:off x="4207561" y="1810843"/>
                <a:ext cx="2422034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/>
                  <a:t>大学物理综合实验</a:t>
                </a:r>
                <a:endParaRPr lang="zh-CN" altLang="en-US" sz="2000" b="1" dirty="0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207561" y="2248739"/>
                <a:ext cx="2422034" cy="269272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/>
                  <a:t>偏振光的研究</a:t>
                </a:r>
                <a:endParaRPr lang="en-US" altLang="zh-CN" sz="2000" b="1" dirty="0" smtClean="0"/>
              </a:p>
              <a:p>
                <a:endParaRPr lang="en-US" altLang="zh-CN" sz="2000" b="1" dirty="0"/>
              </a:p>
              <a:p>
                <a:r>
                  <a:rPr lang="zh-CN" altLang="en-US" sz="2000" b="1" dirty="0" smtClean="0"/>
                  <a:t>学生分光计操作基础</a:t>
                </a:r>
                <a:endParaRPr lang="en-US" altLang="zh-CN" sz="2000" b="1" dirty="0" smtClean="0"/>
              </a:p>
              <a:p>
                <a:r>
                  <a:rPr lang="zh-CN" altLang="en-US" sz="2000" b="1" dirty="0" smtClean="0"/>
                  <a:t>不同，教学需要复习</a:t>
                </a:r>
                <a:endParaRPr lang="en-US" altLang="zh-CN" sz="2000" b="1" dirty="0" smtClean="0"/>
              </a:p>
              <a:p>
                <a:r>
                  <a:rPr lang="zh-CN" altLang="en-US" sz="2000" b="1" dirty="0" smtClean="0"/>
                  <a:t>基础实验。</a:t>
                </a:r>
                <a:endParaRPr lang="en-US" altLang="zh-CN" sz="2000" b="1" dirty="0" smtClean="0"/>
              </a:p>
              <a:p>
                <a:endParaRPr lang="en-US" altLang="zh-CN" sz="2000" b="1" dirty="0"/>
              </a:p>
              <a:p>
                <a:r>
                  <a:rPr lang="zh-CN" altLang="en-US" sz="2000" b="1" dirty="0" smtClean="0"/>
                  <a:t>相当多时间被分光计</a:t>
                </a:r>
                <a:endParaRPr lang="en-US" altLang="zh-CN" sz="2000" b="1" dirty="0" smtClean="0"/>
              </a:p>
              <a:p>
                <a:r>
                  <a:rPr lang="zh-CN" altLang="en-US" sz="2000" b="1" dirty="0" smtClean="0"/>
                  <a:t>基础调整占用</a:t>
                </a:r>
                <a:r>
                  <a:rPr lang="zh-CN" altLang="en-US" sz="2000" b="1" dirty="0" smtClean="0"/>
                  <a:t>，偏振</a:t>
                </a:r>
                <a:endParaRPr lang="en-US" altLang="zh-CN" sz="2000" b="1" dirty="0" smtClean="0"/>
              </a:p>
              <a:p>
                <a:r>
                  <a:rPr lang="zh-CN" altLang="en-US" sz="2000" b="1" dirty="0" smtClean="0"/>
                  <a:t>光本身物理模型体会</a:t>
                </a:r>
                <a:endParaRPr lang="en-US" altLang="zh-CN" sz="2000" b="1" dirty="0" smtClean="0"/>
              </a:p>
              <a:p>
                <a:r>
                  <a:rPr lang="zh-CN" altLang="en-US" sz="2000" b="1" dirty="0" smtClean="0"/>
                  <a:t>不够。</a:t>
                </a:r>
                <a:endParaRPr lang="zh-CN" altLang="en-US" sz="2000" b="1" dirty="0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7095816" y="1791889"/>
              <a:ext cx="2765501" cy="3793527"/>
              <a:chOff x="8192988" y="1810843"/>
              <a:chExt cx="2765501" cy="3793527"/>
            </a:xfrm>
            <a:grpFill/>
          </p:grpSpPr>
          <p:sp>
            <p:nvSpPr>
              <p:cNvPr id="10" name="文本框 9"/>
              <p:cNvSpPr txBox="1"/>
              <p:nvPr/>
            </p:nvSpPr>
            <p:spPr>
              <a:xfrm>
                <a:off x="8192988" y="1810843"/>
                <a:ext cx="2765501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 smtClean="0"/>
                  <a:t>大学物理现代技术实验</a:t>
                </a:r>
                <a:endParaRPr lang="zh-CN" altLang="en-US" sz="2000" b="1" dirty="0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8346422" y="2388782"/>
                <a:ext cx="2495064" cy="32155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/>
                  <a:t>椭圆偏振法测量薄</a:t>
                </a:r>
                <a:endParaRPr lang="en-US" altLang="zh-CN" sz="2000" b="1" dirty="0" smtClean="0"/>
              </a:p>
              <a:p>
                <a:r>
                  <a:rPr lang="zh-CN" altLang="en-US" sz="2000" b="1" dirty="0" smtClean="0"/>
                  <a:t>膜材料厚度和折射</a:t>
                </a:r>
                <a:endParaRPr lang="en-US" altLang="zh-CN" sz="2000" b="1" dirty="0" smtClean="0"/>
              </a:p>
              <a:p>
                <a:r>
                  <a:rPr lang="zh-CN" altLang="en-US" sz="2000" b="1" dirty="0" smtClean="0"/>
                  <a:t>率实验</a:t>
                </a:r>
                <a:endParaRPr lang="en-US" altLang="zh-CN" sz="2000" b="1" dirty="0" smtClean="0"/>
              </a:p>
              <a:p>
                <a:endParaRPr lang="en-US" altLang="zh-CN" sz="2000" b="1" dirty="0"/>
              </a:p>
              <a:p>
                <a:endParaRPr lang="en-US" altLang="zh-CN" sz="2000" b="1" dirty="0" smtClean="0"/>
              </a:p>
              <a:p>
                <a:r>
                  <a:rPr lang="zh-CN" altLang="en-US" sz="2000" b="1" dirty="0" smtClean="0"/>
                  <a:t>学生分光计基础不足，进行综合实验方案设</a:t>
                </a:r>
                <a:endParaRPr lang="en-US" altLang="zh-CN" sz="2000" b="1" dirty="0" smtClean="0"/>
              </a:p>
              <a:p>
                <a:r>
                  <a:rPr lang="zh-CN" altLang="en-US" sz="2000" b="1" dirty="0" smtClean="0"/>
                  <a:t>计或</a:t>
                </a:r>
                <a:r>
                  <a:rPr lang="zh-CN" altLang="en-US" sz="2000" b="1" dirty="0"/>
                  <a:t>拓展</a:t>
                </a:r>
                <a:r>
                  <a:rPr lang="zh-CN" altLang="en-US" sz="2000" b="1" dirty="0" smtClean="0"/>
                  <a:t>实验时常遇</a:t>
                </a:r>
                <a:endParaRPr lang="en-US" altLang="zh-CN" sz="2000" b="1" dirty="0" smtClean="0"/>
              </a:p>
              <a:p>
                <a:r>
                  <a:rPr lang="zh-CN" altLang="en-US" sz="2000" b="1" dirty="0" smtClean="0"/>
                  <a:t>到困难。</a:t>
                </a:r>
                <a:endParaRPr lang="en-US" altLang="zh-CN" sz="2000" b="1" dirty="0" smtClean="0"/>
              </a:p>
              <a:p>
                <a:endParaRPr lang="en-US" altLang="zh-CN" sz="2000" b="1" dirty="0"/>
              </a:p>
              <a:p>
                <a:endParaRPr lang="en-US" altLang="zh-CN" sz="2000" b="1" dirty="0" smtClean="0"/>
              </a:p>
              <a:p>
                <a:endParaRPr lang="en-US" altLang="zh-CN" sz="2000" b="1" dirty="0"/>
              </a:p>
            </p:txBody>
          </p:sp>
        </p:grpSp>
        <p:sp>
          <p:nvSpPr>
            <p:cNvPr id="13" name="右箭头 12"/>
            <p:cNvSpPr/>
            <p:nvPr/>
          </p:nvSpPr>
          <p:spPr>
            <a:xfrm>
              <a:off x="3051111" y="3627660"/>
              <a:ext cx="671804" cy="419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6395156" y="3627660"/>
              <a:ext cx="671804" cy="4198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</a:endParaRPr>
            </a:p>
          </p:txBody>
        </p:sp>
      </p:grpSp>
      <p:sp>
        <p:nvSpPr>
          <p:cNvPr id="17" name="圆角矩形 16"/>
          <p:cNvSpPr/>
          <p:nvPr/>
        </p:nvSpPr>
        <p:spPr>
          <a:xfrm>
            <a:off x="576275" y="2091573"/>
            <a:ext cx="2494990" cy="3839167"/>
          </a:xfrm>
          <a:prstGeom prst="roundRect">
            <a:avLst/>
          </a:prstGeom>
          <a:noFill/>
          <a:ln w="31750">
            <a:solidFill>
              <a:srgbClr val="68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300934" y="2062138"/>
            <a:ext cx="2494990" cy="3868602"/>
          </a:xfrm>
          <a:prstGeom prst="roundRect">
            <a:avLst/>
          </a:prstGeom>
          <a:noFill/>
          <a:ln w="31750">
            <a:solidFill>
              <a:srgbClr val="0086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8200873" y="2062138"/>
            <a:ext cx="2574917" cy="3868602"/>
          </a:xfrm>
          <a:prstGeom prst="roundRect">
            <a:avLst/>
          </a:prstGeom>
          <a:noFill/>
          <a:ln w="31750">
            <a:solidFill>
              <a:srgbClr val="0056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6" y="989748"/>
            <a:ext cx="12008497" cy="58682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976" y="821094"/>
            <a:ext cx="9078686" cy="839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02228" y="297874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分光计的分级调整方向</a:t>
            </a:r>
            <a:endParaRPr lang="zh-CN" altLang="en-US" sz="2800" dirty="0"/>
          </a:p>
        </p:txBody>
      </p:sp>
      <p:grpSp>
        <p:nvGrpSpPr>
          <p:cNvPr id="9" name="组合 8"/>
          <p:cNvGrpSpPr/>
          <p:nvPr/>
        </p:nvGrpSpPr>
        <p:grpSpPr>
          <a:xfrm>
            <a:off x="415309" y="1624232"/>
            <a:ext cx="3077120" cy="5048638"/>
            <a:chOff x="449851" y="1428289"/>
            <a:chExt cx="3077120" cy="5048638"/>
          </a:xfrm>
          <a:solidFill>
            <a:srgbClr val="005695"/>
          </a:solidFill>
        </p:grpSpPr>
        <p:sp>
          <p:nvSpPr>
            <p:cNvPr id="5" name="文本框 4"/>
            <p:cNvSpPr txBox="1"/>
            <p:nvPr/>
          </p:nvSpPr>
          <p:spPr>
            <a:xfrm>
              <a:off x="449851" y="1428289"/>
              <a:ext cx="307712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</a:rPr>
                <a:t>分光计</a:t>
              </a:r>
              <a:r>
                <a:rPr lang="zh-CN" altLang="en-US" sz="2400" b="1" dirty="0" smtClean="0">
                  <a:solidFill>
                    <a:schemeClr val="bg1"/>
                  </a:solidFill>
                </a:rPr>
                <a:t>基础实验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49851" y="1952612"/>
              <a:ext cx="3077120" cy="45243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</a:rPr>
                <a:t>所有学生都需至少作一次分光计基础实验。</a:t>
              </a:r>
              <a:endParaRPr lang="en-US" altLang="zh-CN" sz="2400" b="1" dirty="0">
                <a:solidFill>
                  <a:schemeClr val="bg1"/>
                </a:solidFill>
              </a:endParaRPr>
            </a:p>
            <a:p>
              <a:endParaRPr lang="en-US" altLang="zh-CN" sz="2400" b="1" dirty="0">
                <a:solidFill>
                  <a:schemeClr val="bg1"/>
                </a:solidFill>
              </a:endParaRPr>
            </a:p>
            <a:p>
              <a:r>
                <a:rPr lang="zh-CN" altLang="en-US" sz="2400" b="1" dirty="0" smtClean="0">
                  <a:solidFill>
                    <a:schemeClr val="bg1"/>
                  </a:solidFill>
                </a:rPr>
                <a:t>增加多项基础实验选作内容。</a:t>
              </a:r>
              <a:endParaRPr lang="en-US" altLang="zh-CN" sz="2400" b="1" dirty="0" smtClean="0">
                <a:solidFill>
                  <a:schemeClr val="bg1"/>
                </a:solidFill>
              </a:endParaRPr>
            </a:p>
            <a:p>
              <a:endParaRPr lang="en-US" altLang="zh-CN" sz="2400" b="1" dirty="0">
                <a:solidFill>
                  <a:schemeClr val="bg1"/>
                </a:solidFill>
              </a:endParaRPr>
            </a:p>
            <a:p>
              <a:r>
                <a:rPr lang="zh-CN" altLang="en-US" sz="2400" b="1" dirty="0" smtClean="0">
                  <a:solidFill>
                    <a:schemeClr val="bg1"/>
                  </a:solidFill>
                </a:rPr>
                <a:t>鼓励学生</a:t>
              </a:r>
              <a:r>
                <a:rPr lang="zh-CN" altLang="en-US" sz="2400" b="1" dirty="0">
                  <a:solidFill>
                    <a:schemeClr val="bg1"/>
                  </a:solidFill>
                </a:rPr>
                <a:t>参加</a:t>
              </a:r>
              <a:r>
                <a:rPr lang="zh-CN" altLang="en-US" sz="2400" b="1" dirty="0" smtClean="0">
                  <a:solidFill>
                    <a:schemeClr val="bg1"/>
                  </a:solidFill>
                </a:rPr>
                <a:t>分光计本身及基础内容的教学改进探索。</a:t>
              </a:r>
              <a:endParaRPr lang="en-US" altLang="zh-CN" sz="2400" b="1" dirty="0" smtClean="0">
                <a:solidFill>
                  <a:schemeClr val="bg1"/>
                </a:solidFill>
              </a:endParaRPr>
            </a:p>
            <a:p>
              <a:endParaRPr lang="en-US" altLang="zh-CN" sz="2400" b="1" dirty="0">
                <a:solidFill>
                  <a:schemeClr val="bg1"/>
                </a:solidFill>
              </a:endParaRPr>
            </a:p>
            <a:p>
              <a:r>
                <a:rPr lang="zh-CN" altLang="en-US" sz="2400" b="1" dirty="0" smtClean="0">
                  <a:solidFill>
                    <a:schemeClr val="bg1"/>
                  </a:solidFill>
                </a:rPr>
                <a:t>明确基础实验教学目标和考核重点。</a:t>
              </a:r>
              <a:endParaRPr lang="en-US" altLang="zh-CN" sz="24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164287" y="1624232"/>
            <a:ext cx="3041780" cy="4985959"/>
            <a:chOff x="7249886" y="1428289"/>
            <a:chExt cx="3041780" cy="4629909"/>
          </a:xfrm>
        </p:grpSpPr>
        <p:sp>
          <p:nvSpPr>
            <p:cNvPr id="7" name="文本框 6"/>
            <p:cNvSpPr txBox="1"/>
            <p:nvPr/>
          </p:nvSpPr>
          <p:spPr>
            <a:xfrm>
              <a:off x="7249886" y="1428289"/>
              <a:ext cx="3041780" cy="428697"/>
            </a:xfrm>
            <a:prstGeom prst="rect">
              <a:avLst/>
            </a:prstGeom>
            <a:solidFill>
              <a:srgbClr val="68217A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</a:rPr>
                <a:t>分光计拓展实验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249886" y="1914126"/>
              <a:ext cx="3041779" cy="4144072"/>
            </a:xfrm>
            <a:prstGeom prst="rect">
              <a:avLst/>
            </a:prstGeom>
            <a:solidFill>
              <a:srgbClr val="68217A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</a:rPr>
                <a:t>丰富分光计平台上拓展实验项目：光学中多种分支内容在分光计上的</a:t>
              </a:r>
              <a:r>
                <a:rPr lang="zh-CN" altLang="en-US" sz="2400" b="1" dirty="0">
                  <a:solidFill>
                    <a:schemeClr val="bg1"/>
                  </a:solidFill>
                </a:rPr>
                <a:t>实现</a:t>
              </a:r>
              <a:r>
                <a:rPr lang="zh-CN" altLang="en-US" sz="2400" b="1" dirty="0" smtClean="0">
                  <a:solidFill>
                    <a:schemeClr val="bg1"/>
                  </a:solidFill>
                </a:rPr>
                <a:t>，各类材料物理性质测量，和其他仪器搭配的综合实验。</a:t>
              </a:r>
              <a:endParaRPr lang="en-US" altLang="zh-CN" sz="2400" b="1" dirty="0" smtClean="0">
                <a:solidFill>
                  <a:schemeClr val="bg1"/>
                </a:solidFill>
              </a:endParaRPr>
            </a:p>
            <a:p>
              <a:endParaRPr lang="en-US" altLang="zh-CN" sz="2400" b="1" dirty="0" smtClean="0">
                <a:solidFill>
                  <a:schemeClr val="bg1"/>
                </a:solidFill>
              </a:endParaRPr>
            </a:p>
            <a:p>
              <a:r>
                <a:rPr lang="zh-CN" altLang="en-US" sz="2400" b="1" dirty="0" smtClean="0">
                  <a:solidFill>
                    <a:schemeClr val="bg1"/>
                  </a:solidFill>
                </a:rPr>
                <a:t>鼓励学生在分光计平台上自主</a:t>
              </a:r>
              <a:r>
                <a:rPr lang="zh-CN" altLang="en-US" sz="2400" b="1" dirty="0" smtClean="0">
                  <a:solidFill>
                    <a:schemeClr val="bg1"/>
                  </a:solidFill>
                </a:rPr>
                <a:t>设计综合研究型</a:t>
              </a:r>
              <a:r>
                <a:rPr lang="zh-CN" altLang="en-US" sz="2400" b="1" dirty="0" smtClean="0">
                  <a:solidFill>
                    <a:schemeClr val="bg1"/>
                  </a:solidFill>
                </a:rPr>
                <a:t>实验。</a:t>
              </a:r>
              <a:endParaRPr lang="en-US" altLang="zh-CN" sz="2400" b="1" dirty="0" smtClean="0">
                <a:solidFill>
                  <a:schemeClr val="bg1"/>
                </a:solidFill>
              </a:endParaRPr>
            </a:p>
            <a:p>
              <a:endParaRPr lang="en-US" altLang="zh-CN" sz="2000" b="1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8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1818" y="253999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分光计</a:t>
            </a:r>
            <a:r>
              <a:rPr lang="zh-CN" altLang="en-US" sz="2800" dirty="0" smtClean="0"/>
              <a:t>基础</a:t>
            </a:r>
            <a:r>
              <a:rPr lang="zh-CN" altLang="en-US" sz="2800" dirty="0"/>
              <a:t>实验</a:t>
            </a:r>
          </a:p>
        </p:txBody>
      </p:sp>
      <p:sp>
        <p:nvSpPr>
          <p:cNvPr id="3" name="矩形 2"/>
          <p:cNvSpPr/>
          <p:nvPr/>
        </p:nvSpPr>
        <p:spPr>
          <a:xfrm>
            <a:off x="224020" y="763429"/>
            <a:ext cx="9078686" cy="839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578236"/>
              </p:ext>
            </p:extLst>
          </p:nvPr>
        </p:nvGraphicFramePr>
        <p:xfrm>
          <a:off x="4649651" y="953867"/>
          <a:ext cx="7256106" cy="2156325"/>
        </p:xfrm>
        <a:graphic>
          <a:graphicData uri="http://schemas.openxmlformats.org/drawingml/2006/table">
            <a:tbl>
              <a:tblPr firstRow="1" firstCol="1" bandRow="1"/>
              <a:tblGrid>
                <a:gridCol w="3628053"/>
                <a:gridCol w="3628053"/>
              </a:tblGrid>
              <a:tr h="43126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几何光学类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21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波动光学和光谱类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217A"/>
                    </a:solidFill>
                  </a:tcPr>
                </a:tc>
              </a:tr>
              <a:tr h="4312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>
                          <a:solidFill>
                            <a:schemeClr val="bg1"/>
                          </a:solidFill>
                        </a:rPr>
                        <a:t>最小偏向角法测量三棱镜折射率</a:t>
                      </a:r>
                      <a:endParaRPr lang="zh-CN" alt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86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测量衍射光栅的基本参数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866F"/>
                    </a:solidFill>
                  </a:tcPr>
                </a:tc>
              </a:tr>
              <a:tr h="43126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测量菲涅尔双棱镜楔角和折射率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氢原子光谱的测量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6F"/>
                    </a:solidFill>
                  </a:tcPr>
                </a:tc>
              </a:tr>
              <a:tr h="43126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掠入射法测量三棱镜的折射率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分光计</a:t>
                      </a:r>
                      <a:r>
                        <a:rPr lang="zh-CN" altLang="en-US" sz="1800" b="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观察双棱镜的干涉现象</a:t>
                      </a:r>
                      <a:endParaRPr lang="zh-CN" sz="1800" b="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6F"/>
                    </a:solidFill>
                  </a:tcPr>
                </a:tc>
              </a:tr>
              <a:tr h="43126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利用分光计测量玻璃砖的折射率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zh-CN" sz="1800" b="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6F"/>
                    </a:solidFill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606763" y="2887985"/>
            <a:ext cx="2873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分光计基础</a:t>
            </a:r>
            <a:r>
              <a:rPr lang="zh-CN" altLang="en-US" b="1" dirty="0" smtClean="0"/>
              <a:t>实验教学重点</a:t>
            </a:r>
            <a:endParaRPr lang="en-US" altLang="zh-CN" b="1" dirty="0" smtClean="0"/>
          </a:p>
          <a:p>
            <a:r>
              <a:rPr lang="zh-CN" altLang="en-US" b="1" dirty="0"/>
              <a:t>也</a:t>
            </a:r>
            <a:r>
              <a:rPr lang="zh-CN" altLang="en-US" b="1" dirty="0" smtClean="0"/>
              <a:t>是考核要点</a:t>
            </a:r>
            <a:endParaRPr lang="zh-CN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573787" y="3540756"/>
            <a:ext cx="35176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分光计</a:t>
            </a:r>
            <a:r>
              <a:rPr lang="zh-CN" altLang="zh-CN" b="1" dirty="0">
                <a:latin typeface="Calibri" panose="020F0502020204030204" pitchFamily="34" charset="0"/>
                <a:cs typeface="Times New Roman" panose="02020603050405020304" pitchFamily="18" charset="0"/>
              </a:rPr>
              <a:t>的基本</a:t>
            </a:r>
            <a:r>
              <a:rPr lang="zh-CN" altLang="zh-CN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结构</a:t>
            </a:r>
            <a:endParaRPr lang="en-US" altLang="zh-CN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CN" altLang="zh-CN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基本</a:t>
            </a:r>
            <a:r>
              <a:rPr lang="zh-CN" altLang="zh-CN" b="1" dirty="0">
                <a:latin typeface="Calibri" panose="020F0502020204030204" pitchFamily="34" charset="0"/>
                <a:cs typeface="Times New Roman" panose="02020603050405020304" pitchFamily="18" charset="0"/>
              </a:rPr>
              <a:t>调整</a:t>
            </a:r>
            <a:r>
              <a:rPr lang="zh-CN" altLang="zh-CN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方法</a:t>
            </a:r>
            <a:r>
              <a:rPr lang="zh-CN" alt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和目标</a:t>
            </a:r>
            <a:endParaRPr lang="en-US" altLang="zh-CN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CN" altLang="zh-CN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基本</a:t>
            </a:r>
            <a:r>
              <a:rPr lang="zh-CN" alt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测角</a:t>
            </a:r>
            <a:r>
              <a:rPr lang="zh-CN" altLang="zh-CN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功能</a:t>
            </a:r>
            <a:r>
              <a:rPr lang="zh-CN" altLang="zh-CN" b="1" dirty="0">
                <a:latin typeface="Calibri" panose="020F0502020204030204" pitchFamily="34" charset="0"/>
                <a:cs typeface="Times New Roman" panose="02020603050405020304" pitchFamily="18" charset="0"/>
              </a:rPr>
              <a:t>的</a:t>
            </a:r>
            <a:r>
              <a:rPr lang="zh-CN" altLang="zh-CN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实现</a:t>
            </a:r>
            <a:r>
              <a:rPr lang="en-US" altLang="zh-CN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zh-CN" alt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物理模型</a:t>
            </a:r>
            <a:endParaRPr lang="en-US" altLang="zh-CN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zh-CN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0275" y="4526287"/>
            <a:ext cx="2873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 smtClean="0"/>
          </a:p>
          <a:p>
            <a:r>
              <a:rPr lang="zh-CN" altLang="en-US" b="1" dirty="0" smtClean="0"/>
              <a:t>光路平面和测量读数</a:t>
            </a:r>
            <a:endParaRPr lang="en-US" altLang="zh-CN" b="1" dirty="0" smtClean="0"/>
          </a:p>
          <a:p>
            <a:r>
              <a:rPr lang="zh-CN" altLang="en-US" b="1" dirty="0" smtClean="0"/>
              <a:t>平面平行</a:t>
            </a:r>
            <a:r>
              <a:rPr lang="zh-CN" altLang="en-US" b="1" dirty="0" smtClean="0"/>
              <a:t>共转轴</a:t>
            </a:r>
            <a:endParaRPr lang="en-US" altLang="zh-CN" b="1" dirty="0" smtClean="0"/>
          </a:p>
          <a:p>
            <a:endParaRPr lang="en-US" altLang="zh-CN" b="1" dirty="0"/>
          </a:p>
          <a:p>
            <a:r>
              <a:rPr lang="zh-CN" altLang="en-US" b="1" dirty="0"/>
              <a:t>平行光</a:t>
            </a:r>
            <a:endParaRPr lang="en-US" altLang="zh-CN" b="1" dirty="0" smtClean="0"/>
          </a:p>
          <a:p>
            <a:endParaRPr lang="zh-CN" altLang="en-US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2807170" y="4798009"/>
            <a:ext cx="13468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总结三步</a:t>
            </a:r>
            <a:endParaRPr lang="en-US" altLang="zh-CN" b="1" dirty="0" smtClean="0"/>
          </a:p>
          <a:p>
            <a:r>
              <a:rPr lang="zh-CN" altLang="en-US" b="1" dirty="0" smtClean="0"/>
              <a:t>聚焦的调整</a:t>
            </a:r>
            <a:endParaRPr lang="en-US" altLang="zh-CN" b="1" dirty="0" smtClean="0"/>
          </a:p>
          <a:p>
            <a:endParaRPr lang="en-US" altLang="zh-CN" b="1" dirty="0"/>
          </a:p>
          <a:p>
            <a:r>
              <a:rPr lang="zh-CN" altLang="en-US" b="1" dirty="0" smtClean="0"/>
              <a:t>节点考查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zh-CN" altLang="en-US" b="1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277" y="3110192"/>
            <a:ext cx="7027858" cy="37164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73787" y="937350"/>
            <a:ext cx="3517641" cy="1795278"/>
            <a:chOff x="1371600" y="919576"/>
            <a:chExt cx="3517641" cy="1795278"/>
          </a:xfrm>
        </p:grpSpPr>
        <p:sp>
          <p:nvSpPr>
            <p:cNvPr id="8" name="文本框 7"/>
            <p:cNvSpPr txBox="1"/>
            <p:nvPr/>
          </p:nvSpPr>
          <p:spPr>
            <a:xfrm>
              <a:off x="1613078" y="1094271"/>
              <a:ext cx="287382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方便高中到大学过度</a:t>
              </a:r>
              <a:r>
                <a:rPr lang="zh-CN" altLang="en-US" b="1" dirty="0" smtClean="0"/>
                <a:t>，配理论</a:t>
              </a:r>
              <a:r>
                <a:rPr lang="zh-CN" altLang="en-US" b="1" dirty="0" smtClean="0"/>
                <a:t>课</a:t>
              </a:r>
              <a:r>
                <a:rPr lang="zh-CN" altLang="en-US" b="1" dirty="0" smtClean="0"/>
                <a:t>进度。</a:t>
              </a:r>
              <a:endParaRPr lang="en-US" altLang="zh-CN" b="1" dirty="0" smtClean="0"/>
            </a:p>
            <a:p>
              <a:endParaRPr lang="en-US" altLang="zh-CN" b="1" dirty="0" smtClean="0"/>
            </a:p>
            <a:p>
              <a:r>
                <a:rPr lang="zh-CN" altLang="en-US" b="1" dirty="0" smtClean="0"/>
                <a:t>为拓展实验笃实分光计</a:t>
              </a:r>
              <a:r>
                <a:rPr lang="zh-CN" altLang="en-US" b="1" dirty="0" smtClean="0"/>
                <a:t>基础。</a:t>
              </a:r>
              <a:endParaRPr lang="zh-CN" altLang="en-US" b="1" dirty="0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371600" y="919576"/>
              <a:ext cx="3517641" cy="1795278"/>
            </a:xfrm>
            <a:prstGeom prst="roundRect">
              <a:avLst/>
            </a:prstGeom>
            <a:noFill/>
            <a:ln w="25400">
              <a:solidFill>
                <a:srgbClr val="6821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圆角矩形 6"/>
          <p:cNvSpPr/>
          <p:nvPr/>
        </p:nvSpPr>
        <p:spPr>
          <a:xfrm>
            <a:off x="542493" y="2805258"/>
            <a:ext cx="3580227" cy="1812966"/>
          </a:xfrm>
          <a:prstGeom prst="roundRect">
            <a:avLst/>
          </a:prstGeom>
          <a:noFill/>
          <a:ln w="25400">
            <a:solidFill>
              <a:srgbClr val="0086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542493" y="4703712"/>
            <a:ext cx="3580227" cy="1812966"/>
          </a:xfrm>
          <a:prstGeom prst="roundRect">
            <a:avLst/>
          </a:prstGeom>
          <a:noFill/>
          <a:ln w="25400">
            <a:solidFill>
              <a:srgbClr val="0056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0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1818" y="253999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分光计</a:t>
            </a:r>
            <a:r>
              <a:rPr lang="zh-CN" altLang="en-US" sz="2800" dirty="0"/>
              <a:t>拓展</a:t>
            </a:r>
            <a:r>
              <a:rPr lang="zh-CN" altLang="en-US" sz="2800" dirty="0" smtClean="0"/>
              <a:t>实验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224020" y="763429"/>
            <a:ext cx="9078686" cy="839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187074"/>
              </p:ext>
            </p:extLst>
          </p:nvPr>
        </p:nvGraphicFramePr>
        <p:xfrm>
          <a:off x="5456463" y="1716833"/>
          <a:ext cx="6113495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6113495"/>
              </a:tblGrid>
              <a:tr h="28994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分光计扩展实验项目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偏振光的</a:t>
                      </a:r>
                      <a:r>
                        <a:rPr lang="zh-CN" sz="18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研究实验</a:t>
                      </a:r>
                      <a:endParaRPr lang="en-US" altLang="zh-CN" sz="180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双光栅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Lau</a:t>
                      </a:r>
                      <a:r>
                        <a:rPr lang="zh-CN" sz="18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效应</a:t>
                      </a:r>
                      <a:r>
                        <a:rPr lang="zh-CN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</a:t>
                      </a:r>
                      <a:endParaRPr lang="en-US" altLang="zh-CN" sz="180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椭圆偏振法测量薄膜材料的厚度和</a:t>
                      </a:r>
                      <a:r>
                        <a:rPr lang="zh-CN" sz="18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折射率</a:t>
                      </a:r>
                      <a:endParaRPr lang="en-US" altLang="zh-CN" sz="180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表面等离激元共振法测量液体折射率</a:t>
                      </a:r>
                      <a:r>
                        <a:rPr lang="zh-CN" sz="18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</a:t>
                      </a:r>
                      <a:endParaRPr lang="en-US" altLang="zh-CN" sz="180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迈克尔逊干涉法中使用分光计测量激光相位</a:t>
                      </a:r>
                      <a:r>
                        <a:rPr lang="zh-CN" sz="18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延迟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单轴晶体双折射和偏光棱镜研究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758227" y="1646648"/>
            <a:ext cx="3421887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68217A"/>
            </a:solidFill>
          </a:ln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        光学现象的综合研究，材料物理性质测量，新材料和物理现象的引入，分光计和其他实验仪器的综合实验。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758223" y="2917162"/>
            <a:ext cx="3421891" cy="1754326"/>
          </a:xfrm>
          <a:prstGeom prst="rect">
            <a:avLst/>
          </a:prstGeom>
          <a:solidFill>
            <a:schemeClr val="bg1"/>
          </a:solidFill>
          <a:ln w="25400">
            <a:solidFill>
              <a:srgbClr val="005695"/>
            </a:solidFill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  教学中</a:t>
            </a:r>
            <a:r>
              <a:rPr lang="zh-CN" alt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突出</a:t>
            </a:r>
            <a:r>
              <a:rPr lang="zh-CN" alt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实验原理与分光计的有机结合，分光计各组件的灵活应用。分光计和其他实验仪器搭配</a:t>
            </a:r>
            <a:r>
              <a:rPr lang="zh-CN" alt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实现物理模型</a:t>
            </a:r>
            <a:r>
              <a:rPr lang="zh-CN" alt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。鼓励学生确定实验目标后自主设计实验方案。</a:t>
            </a:r>
            <a:endParaRPr lang="zh-CN" altLang="en-US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758222" y="4741673"/>
            <a:ext cx="3421892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00866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/>
              <a:t> </a:t>
            </a:r>
            <a:r>
              <a:rPr lang="en-US" altLang="zh-CN" b="1" dirty="0" smtClean="0"/>
              <a:t>       </a:t>
            </a:r>
            <a:r>
              <a:rPr lang="zh-CN" altLang="en-US" b="1" dirty="0" smtClean="0"/>
              <a:t>具有分光计原理和操作</a:t>
            </a:r>
            <a:r>
              <a:rPr lang="zh-CN" altLang="en-US" b="1" dirty="0" smtClean="0"/>
              <a:t>基础，学生能更专注与拓展实验本身内容及综合实验能力的锻炼。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1125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624" y="282196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偏振光的</a:t>
            </a:r>
            <a:r>
              <a:rPr lang="zh-CN" altLang="en-US" sz="2800" dirty="0" smtClean="0"/>
              <a:t>研究实验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224020" y="763429"/>
            <a:ext cx="9078686" cy="839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776" y="1328637"/>
            <a:ext cx="8801100" cy="51911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20090" y="2331332"/>
            <a:ext cx="2478564" cy="2113445"/>
            <a:chOff x="420090" y="1473065"/>
            <a:chExt cx="2478564" cy="2113445"/>
          </a:xfrm>
          <a:solidFill>
            <a:schemeClr val="bg1"/>
          </a:solidFill>
        </p:grpSpPr>
        <p:sp>
          <p:nvSpPr>
            <p:cNvPr id="4" name="文本框 3"/>
            <p:cNvSpPr txBox="1"/>
            <p:nvPr/>
          </p:nvSpPr>
          <p:spPr>
            <a:xfrm>
              <a:off x="420090" y="1473065"/>
              <a:ext cx="180049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/>
                <a:t>入射激光偏振度</a:t>
              </a:r>
              <a:endParaRPr lang="zh-CN" altLang="en-US" b="1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0090" y="1832183"/>
              <a:ext cx="133882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/>
                <a:t>马吕斯定律</a:t>
              </a:r>
              <a:endParaRPr lang="zh-CN" altLang="en-US" b="1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0090" y="2201515"/>
              <a:ext cx="156966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/>
                <a:t>布儒斯特定律</a:t>
              </a:r>
              <a:endParaRPr lang="zh-CN" altLang="en-US" b="1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20090" y="2570847"/>
              <a:ext cx="2478564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1/2</a:t>
              </a:r>
              <a:r>
                <a:rPr lang="zh-CN" altLang="en-US" b="1" dirty="0" smtClean="0"/>
                <a:t>、</a:t>
              </a:r>
              <a:r>
                <a:rPr lang="en-US" altLang="zh-CN" b="1" dirty="0" smtClean="0"/>
                <a:t>1/4</a:t>
              </a:r>
              <a:r>
                <a:rPr lang="zh-CN" altLang="en-US" b="1" dirty="0" smtClean="0"/>
                <a:t>波片偏振特性</a:t>
              </a:r>
              <a:endParaRPr lang="zh-CN" altLang="en-US" b="1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20090" y="2940179"/>
              <a:ext cx="2031325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/>
                <a:t>线偏振、圆偏振和</a:t>
              </a:r>
              <a:endParaRPr lang="en-US" altLang="zh-CN" b="1" dirty="0" smtClean="0"/>
            </a:p>
            <a:p>
              <a:r>
                <a:rPr lang="zh-CN" altLang="en-US" b="1" dirty="0" smtClean="0"/>
                <a:t>椭圆偏振光的研究</a:t>
              </a:r>
              <a:endParaRPr lang="zh-CN" altLang="en-US" b="1" dirty="0"/>
            </a:p>
          </p:txBody>
        </p:sp>
      </p:grpSp>
      <p:sp>
        <p:nvSpPr>
          <p:cNvPr id="9" name="矩形 8"/>
          <p:cNvSpPr/>
          <p:nvPr/>
        </p:nvSpPr>
        <p:spPr>
          <a:xfrm>
            <a:off x="3138281" y="5041936"/>
            <a:ext cx="325016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b="1" dirty="0"/>
              <a:t>光路平面和测量</a:t>
            </a:r>
            <a:r>
              <a:rPr lang="zh-CN" altLang="en-US" b="1" dirty="0" smtClean="0"/>
              <a:t>读数平面平行</a:t>
            </a:r>
            <a:endParaRPr lang="en-US" altLang="zh-CN" b="1" dirty="0" smtClean="0"/>
          </a:p>
          <a:p>
            <a:r>
              <a:rPr lang="zh-CN" altLang="en-US" b="1" dirty="0"/>
              <a:t>共</a:t>
            </a:r>
            <a:r>
              <a:rPr lang="zh-CN" altLang="en-US" b="1" dirty="0" smtClean="0"/>
              <a:t>转轴，望远镜和平行光管的共轴调整。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2475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4020" y="240209"/>
            <a:ext cx="3209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双光栅</a:t>
            </a:r>
            <a:r>
              <a:rPr lang="en-US" altLang="zh-CN" sz="2800" dirty="0"/>
              <a:t>Lau</a:t>
            </a:r>
            <a:r>
              <a:rPr lang="zh-CN" altLang="en-US" sz="2800" dirty="0" smtClean="0"/>
              <a:t>效应实验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224020" y="763429"/>
            <a:ext cx="9078686" cy="839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8" name="图片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12" y="1959431"/>
            <a:ext cx="5489510" cy="3368350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20" y="1742261"/>
            <a:ext cx="6210992" cy="281960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63893" y="4857496"/>
            <a:ext cx="2262158" cy="1104626"/>
            <a:chOff x="951722" y="5159829"/>
            <a:chExt cx="2262158" cy="1104626"/>
          </a:xfrm>
          <a:solidFill>
            <a:schemeClr val="bg1"/>
          </a:solidFill>
        </p:grpSpPr>
        <p:sp>
          <p:nvSpPr>
            <p:cNvPr id="2" name="文本框 1"/>
            <p:cNvSpPr txBox="1"/>
            <p:nvPr/>
          </p:nvSpPr>
          <p:spPr>
            <a:xfrm>
              <a:off x="951722" y="5159829"/>
              <a:ext cx="226215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/>
                <a:t>测量平板玻璃折射率</a:t>
              </a:r>
              <a:endParaRPr lang="en-US" altLang="zh-CN" b="1" dirty="0" smtClean="0"/>
            </a:p>
          </p:txBody>
        </p:sp>
        <p:sp>
          <p:nvSpPr>
            <p:cNvPr id="5" name="矩形 4"/>
            <p:cNvSpPr/>
            <p:nvPr/>
          </p:nvSpPr>
          <p:spPr>
            <a:xfrm>
              <a:off x="951722" y="5527476"/>
              <a:ext cx="1800493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b="1" dirty="0"/>
                <a:t>测量液体折射率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951722" y="5895123"/>
              <a:ext cx="15696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b="1" dirty="0"/>
                <a:t>测量透镜焦距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249524" y="4868750"/>
            <a:ext cx="2492990" cy="738664"/>
            <a:chOff x="3028542" y="5591105"/>
            <a:chExt cx="2492990" cy="738664"/>
          </a:xfrm>
          <a:solidFill>
            <a:schemeClr val="bg1"/>
          </a:solidFill>
        </p:grpSpPr>
        <p:sp>
          <p:nvSpPr>
            <p:cNvPr id="7" name="文本框 6"/>
            <p:cNvSpPr txBox="1"/>
            <p:nvPr/>
          </p:nvSpPr>
          <p:spPr>
            <a:xfrm>
              <a:off x="3028542" y="5591105"/>
              <a:ext cx="249299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/>
                <a:t>完整的分光计基础调整</a:t>
              </a:r>
              <a:endParaRPr lang="zh-CN" altLang="en-US" b="1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028542" y="5960437"/>
              <a:ext cx="203132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/>
                <a:t>万向节和测微目镜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3705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1074</Words>
  <Application>Microsoft Office PowerPoint</Application>
  <PresentationFormat>宽屏</PresentationFormat>
  <Paragraphs>177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黑体</vt:lpstr>
      <vt:lpstr>华文楷体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wei zhao</dc:creator>
  <cp:lastModifiedBy>wei zhao</cp:lastModifiedBy>
  <cp:revision>116</cp:revision>
  <dcterms:created xsi:type="dcterms:W3CDTF">2016-07-10T06:27:19Z</dcterms:created>
  <dcterms:modified xsi:type="dcterms:W3CDTF">2016-07-18T23:16:51Z</dcterms:modified>
</cp:coreProperties>
</file>