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91" r:id="rId3"/>
    <p:sldMasterId id="2147483725" r:id="rId4"/>
    <p:sldMasterId id="2147483762" r:id="rId5"/>
    <p:sldMasterId id="2147483774" r:id="rId6"/>
    <p:sldMasterId id="2147483788" r:id="rId7"/>
    <p:sldMasterId id="2147483810" r:id="rId8"/>
  </p:sldMasterIdLst>
  <p:notesMasterIdLst>
    <p:notesMasterId r:id="rId47"/>
  </p:notesMasterIdLst>
  <p:sldIdLst>
    <p:sldId id="256" r:id="rId9"/>
    <p:sldId id="702" r:id="rId10"/>
    <p:sldId id="703" r:id="rId11"/>
    <p:sldId id="461" r:id="rId12"/>
    <p:sldId id="704" r:id="rId13"/>
    <p:sldId id="588" r:id="rId14"/>
    <p:sldId id="589" r:id="rId15"/>
    <p:sldId id="705" r:id="rId16"/>
    <p:sldId id="680" r:id="rId17"/>
    <p:sldId id="706" r:id="rId18"/>
    <p:sldId id="707" r:id="rId19"/>
    <p:sldId id="708" r:id="rId20"/>
    <p:sldId id="679" r:id="rId21"/>
    <p:sldId id="700" r:id="rId22"/>
    <p:sldId id="701" r:id="rId23"/>
    <p:sldId id="681" r:id="rId24"/>
    <p:sldId id="682" r:id="rId25"/>
    <p:sldId id="683" r:id="rId26"/>
    <p:sldId id="684" r:id="rId27"/>
    <p:sldId id="685" r:id="rId28"/>
    <p:sldId id="686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8" r:id="rId37"/>
    <p:sldId id="600" r:id="rId38"/>
    <p:sldId id="709" r:id="rId39"/>
    <p:sldId id="710" r:id="rId40"/>
    <p:sldId id="520" r:id="rId41"/>
    <p:sldId id="602" r:id="rId42"/>
    <p:sldId id="521" r:id="rId43"/>
    <p:sldId id="603" r:id="rId44"/>
    <p:sldId id="522" r:id="rId45"/>
    <p:sldId id="57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6F6"/>
    <a:srgbClr val="FFD961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14" autoAdjust="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1570A-A68E-4078-BD3D-AA663638A5A7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A0C8-0BBA-4B33-A9ED-C6968AFB7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7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4F7F-B377-4064-AB37-DBE94B1C02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5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我们先来看看实验现象。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当一束激光垂直打在毛细管上，如果在毛细管后方远处放置一平面屏，会看到明暗相间的条纹。分析这些条纹条纹需用波动光学，物理图像比较复杂。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如果将屏移至靠近毛细管处，并用圆屏代替平面屏。我们会发现，条纹分布变成连续分布。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从中我们发现了三个光强阶跃点。背向的阶跃点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、前向的阶跃点</a:t>
            </a:r>
            <a:r>
              <a:rPr lang="en-US" altLang="zh-CN" dirty="0" smtClean="0"/>
              <a:t>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3.</a:t>
            </a:r>
          </a:p>
          <a:p>
            <a:pPr>
              <a:spcBef>
                <a:spcPct val="0"/>
              </a:spcBef>
            </a:pPr>
            <a:r>
              <a:rPr lang="zh-CN" altLang="en-US" dirty="0" smtClean="0"/>
              <a:t>产生这些阶跃点的物理机制是什么？它们与管及管中液体哪些性质有关呢？</a:t>
            </a: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C0037405-6C85-4835-BA12-6AE90CA55FD2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7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我们分别在毛细管中装入水、乙醇、硅油、甘油，测量出三个阶跃点所在角，如图中所示。根据这些角度，得出管及液体折射率如下表所示。</a:t>
            </a: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92643C4F-936B-4354-B3C8-EBEE5C249894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我们发现，测量的三个物理量：管内外径比、管壁及液体折射率，误差率都是很低的，在千分之几。</a:t>
            </a: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E67623CE-6FC8-4BE1-8C6E-2CF09AD3E6E9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64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我们还测量了生活中常用的液体：白醋、二锅头、甘油的折射率。其误差率也在千分之几。可见，用这种方法测量液体折射率或管的有关参数，其测量精度是很高的。本实验产生误差的原因，主要有以下几种：一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毛细管本身不均匀，会照成一定误差。二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阶跃点取点不准确造成的误差</a:t>
            </a:r>
            <a:r>
              <a:rPr lang="zh-CN" altLang="en-US" baseline="0" dirty="0" smtClean="0"/>
              <a:t>。三</a:t>
            </a:r>
            <a:r>
              <a:rPr lang="en-US" altLang="zh-CN" dirty="0" smtClean="0"/>
              <a:t>.</a:t>
            </a:r>
            <a:r>
              <a:rPr lang="zh-CN" altLang="en-US" dirty="0" smtClean="0"/>
              <a:t> 分光计本身精度有限造成的误差。如果从定量上分析这些误差，并引入一个误差修正，我想，此法测量的精度会得到进一步提升。</a:t>
            </a: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CB0DB702-B30A-43A4-8A0B-EE30E52CFB82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9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我们的测量方法具有以下优点：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第一，所建立的物理图像、测量方法都是比较新颖的。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第二，简单。我们的设备只是用分光计改造而成，实验上只需测量三个阶跃点所在角，操作是非常简单的。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第三，微量。所需液体极少，且可测量有毒、腐蚀性等危险液体，这些用阿贝折射仪、法布里</a:t>
            </a:r>
            <a:r>
              <a:rPr lang="en-US" altLang="zh-CN" dirty="0" smtClean="0"/>
              <a:t>-</a:t>
            </a:r>
            <a:r>
              <a:rPr lang="zh-CN" altLang="en-US" dirty="0" smtClean="0"/>
              <a:t>泊罗干涉仪是做不到的。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第四，精确。测量物理量的误差率都在千分之几，精度是较高的。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第五，为非接触式测量。</a:t>
            </a: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FD600C64-434B-4D13-B55B-9B684966CCB6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6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实验现象令我们惊艳！</a:t>
            </a:r>
            <a:endParaRPr lang="en-US" altLang="zh-CN" smtClean="0"/>
          </a:p>
          <a:p>
            <a:r>
              <a:rPr lang="zh-CN" altLang="en-US" smtClean="0"/>
              <a:t>可以看到：激光入射到装有苯乙醇溶液的毛细管上，在近处可以观测到：散射光对称分布在入射光两侧。图中有亮度相差较大的亮带及暗带。而当光屏拉远到</a:t>
            </a:r>
            <a:r>
              <a:rPr lang="en-US" altLang="zh-CN" smtClean="0"/>
              <a:t>2m</a:t>
            </a:r>
            <a:r>
              <a:rPr lang="zh-CN" altLang="en-US" smtClean="0"/>
              <a:t>之外。可以观察到丰富的干涉图样！</a:t>
            </a:r>
            <a:endParaRPr lang="en-US" altLang="zh-CN" smtClean="0"/>
          </a:p>
          <a:p>
            <a:r>
              <a:rPr lang="zh-CN" altLang="en-US" smtClean="0"/>
              <a:t>特点：</a:t>
            </a:r>
            <a:r>
              <a:rPr lang="en-US" altLang="zh-CN" smtClean="0"/>
              <a:t>1</a:t>
            </a:r>
            <a:r>
              <a:rPr lang="zh-CN" altLang="en-US" smtClean="0"/>
              <a:t>、有的区域的干涉条纹呈现明显的</a:t>
            </a:r>
            <a:r>
              <a:rPr lang="zh-CN" altLang="en-US" b="1" u="sng" smtClean="0"/>
              <a:t>双光束</a:t>
            </a:r>
            <a:r>
              <a:rPr lang="zh-CN" altLang="en-US" smtClean="0"/>
              <a:t>干涉。</a:t>
            </a:r>
            <a:r>
              <a:rPr lang="en-US" altLang="zh-CN" smtClean="0"/>
              <a:t>2</a:t>
            </a:r>
            <a:r>
              <a:rPr lang="zh-CN" altLang="en-US" smtClean="0"/>
              <a:t>、有的区域有明显的</a:t>
            </a:r>
            <a:r>
              <a:rPr lang="zh-CN" altLang="en-US" b="1" u="sng" smtClean="0"/>
              <a:t>周期性包络现象</a:t>
            </a:r>
            <a:r>
              <a:rPr lang="zh-CN" altLang="en-US" smtClean="0"/>
              <a:t>，且包络内部有清晰的</a:t>
            </a:r>
            <a:r>
              <a:rPr lang="zh-CN" altLang="en-US" b="1" u="sng" smtClean="0"/>
              <a:t>精细条纹</a:t>
            </a:r>
            <a:r>
              <a:rPr lang="zh-CN" altLang="en-US" smtClean="0"/>
              <a:t>。</a:t>
            </a:r>
            <a:r>
              <a:rPr lang="en-US" altLang="zh-CN" smtClean="0"/>
              <a:t>3</a:t>
            </a:r>
            <a:r>
              <a:rPr lang="zh-CN" altLang="en-US" smtClean="0"/>
              <a:t>、有的区域的条纹杂乱无章，涉及到了</a:t>
            </a:r>
            <a:r>
              <a:rPr lang="zh-CN" altLang="en-US" b="1" u="sng" smtClean="0"/>
              <a:t>多光束的干涉</a:t>
            </a:r>
            <a:r>
              <a:rPr lang="zh-CN" altLang="en-US" smtClean="0"/>
              <a:t>。接下来，将对有清晰规则条纹的区域进行讨论。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8F01BC-B0AB-4E2A-87D1-B5B39B871F47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毛细管有外壁和内壁两个界面，每个界面存在反射和透射两种情况，考虑的玻璃的反射率很低，约为</a:t>
            </a:r>
            <a:r>
              <a:rPr lang="en-US" altLang="zh-CN" smtClean="0"/>
              <a:t>8%</a:t>
            </a:r>
            <a:r>
              <a:rPr lang="zh-CN" altLang="en-US" smtClean="0"/>
              <a:t>，所以我们将经过毛细管的激光分为</a:t>
            </a:r>
            <a:r>
              <a:rPr lang="en-US" altLang="zh-CN" smtClean="0"/>
              <a:t>7</a:t>
            </a:r>
            <a:r>
              <a:rPr lang="zh-CN" altLang="en-US" smtClean="0"/>
              <a:t>部分，如图所示，并计算其散射角。</a:t>
            </a:r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EA9CED-3A46-4361-924E-50E6671F58C3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8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D320DE-74B0-4BD2-BCD5-5EF565F96F2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3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通过观察光强大小，我们按照光线出现与否，将</a:t>
            </a:r>
            <a:r>
              <a:rPr lang="en-US" altLang="zh-CN" smtClean="0"/>
              <a:t>180</a:t>
            </a:r>
            <a:r>
              <a:rPr lang="zh-CN" altLang="en-US" smtClean="0"/>
              <a:t>度区域分为</a:t>
            </a:r>
            <a:r>
              <a:rPr lang="en-US" altLang="zh-CN" smtClean="0"/>
              <a:t>A-E5</a:t>
            </a:r>
            <a:r>
              <a:rPr lang="zh-CN" altLang="en-US" smtClean="0"/>
              <a:t>个区域，特别的可以看到，在全角度光线</a:t>
            </a:r>
            <a:r>
              <a:rPr lang="en-US" altLang="zh-CN" smtClean="0"/>
              <a:t>2</a:t>
            </a:r>
            <a:r>
              <a:rPr lang="zh-CN" altLang="en-US" smtClean="0"/>
              <a:t>的光强值极低，所以忽略光线</a:t>
            </a:r>
            <a:r>
              <a:rPr lang="en-US" altLang="zh-CN" smtClean="0"/>
              <a:t>2 </a:t>
            </a:r>
            <a:r>
              <a:rPr lang="zh-CN" altLang="en-US" smtClean="0"/>
              <a:t>的相干性。</a:t>
            </a:r>
          </a:p>
          <a:p>
            <a:r>
              <a:rPr lang="zh-CN" altLang="en-US" smtClean="0"/>
              <a:t>又因为</a:t>
            </a:r>
            <a:r>
              <a:rPr lang="en-US" altLang="zh-CN" smtClean="0"/>
              <a:t>ABC</a:t>
            </a:r>
            <a:r>
              <a:rPr lang="zh-CN" altLang="en-US" smtClean="0"/>
              <a:t>区域条纹规则清晰，所以着重分析，对其建模。比如</a:t>
            </a:r>
            <a:r>
              <a:rPr lang="en-US" altLang="zh-CN" smtClean="0"/>
              <a:t>B</a:t>
            </a:r>
            <a:r>
              <a:rPr lang="zh-CN" altLang="en-US" smtClean="0"/>
              <a:t>区出现的到达的光线为</a:t>
            </a:r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6</a:t>
            </a:r>
            <a:r>
              <a:rPr lang="zh-CN" altLang="en-US" smtClean="0"/>
              <a:t>、</a:t>
            </a:r>
            <a:r>
              <a:rPr lang="en-US" altLang="zh-CN" smtClean="0"/>
              <a:t>7</a:t>
            </a:r>
            <a:r>
              <a:rPr lang="zh-CN" altLang="en-US" smtClean="0"/>
              <a:t>，所以顺理建立</a:t>
            </a:r>
            <a:r>
              <a:rPr lang="en-US" altLang="zh-CN" smtClean="0"/>
              <a:t>B</a:t>
            </a:r>
            <a:r>
              <a:rPr lang="zh-CN" altLang="en-US" smtClean="0"/>
              <a:t>区的三光束干涉模型。</a:t>
            </a:r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FFF7D5-9BF7-4209-9CF2-37425C1F9072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7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我们采用三光束模型进行仿真并与实验对比，可以看到无论是包络的个数、宽度，已经内部精细条纹的数量和宽度都吻合得非常好！</a:t>
            </a: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84DBD3-FBF7-4D82-AEC6-94611E19A38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2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4F7F-B377-4064-AB37-DBE94B1C02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174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紧接着我们分析了</a:t>
            </a:r>
            <a:r>
              <a:rPr lang="en-US" altLang="zh-CN" smtClean="0"/>
              <a:t>B</a:t>
            </a:r>
            <a:r>
              <a:rPr lang="zh-CN" altLang="en-US" smtClean="0"/>
              <a:t>区的光程差与散射角的关系，深入挖掘了包络的物理机制，得到：精细条纹是由光线</a:t>
            </a:r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7</a:t>
            </a:r>
            <a:r>
              <a:rPr lang="zh-CN" altLang="en-US" smtClean="0"/>
              <a:t>或</a:t>
            </a:r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6</a:t>
            </a:r>
            <a:r>
              <a:rPr lang="zh-CN" altLang="en-US" smtClean="0"/>
              <a:t>决定的，而大包络的调制为光线</a:t>
            </a:r>
            <a:r>
              <a:rPr lang="en-US" altLang="zh-CN" smtClean="0"/>
              <a:t>6</a:t>
            </a:r>
            <a:r>
              <a:rPr lang="zh-CN" altLang="en-US" smtClean="0"/>
              <a:t>、</a:t>
            </a:r>
            <a:r>
              <a:rPr lang="en-US" altLang="zh-CN" smtClean="0"/>
              <a:t>7</a:t>
            </a:r>
            <a:r>
              <a:rPr lang="zh-CN" altLang="en-US" smtClean="0"/>
              <a:t>决定的。</a:t>
            </a:r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E381E8-8A89-4642-9914-C23391923E1B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8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同理对</a:t>
            </a:r>
            <a:r>
              <a:rPr lang="en-US" altLang="zh-CN" smtClean="0"/>
              <a:t>A</a:t>
            </a:r>
            <a:r>
              <a:rPr lang="zh-CN" altLang="en-US" smtClean="0"/>
              <a:t>、</a:t>
            </a:r>
            <a:r>
              <a:rPr lang="en-US" altLang="zh-CN" smtClean="0"/>
              <a:t>C</a:t>
            </a:r>
            <a:r>
              <a:rPr lang="zh-CN" altLang="en-US" smtClean="0"/>
              <a:t>区建立双光束模型，仿真与实验吻合得非常好。</a:t>
            </a:r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706D86-1E3F-4604-98E2-EE550A208BCB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5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FF0BD1-3219-4B69-8610-9630AE0F88CE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48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92BB53-B9C3-4C17-9A5E-68E630A75B35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2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既然分析了激光正入射毛细管时的情况，我们自然想知道当毛细管是倾斜的时候，会有什么现象。我们发现光线斜入射毛细管时干涉条纹同样有趣，通过把理论分析从二维扩展到三维，成功的分析出干涉形成机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4F7F-B377-4064-AB37-DBE94B1C02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03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外，在连续改变毛细管倾角的时候，我们发现顶部条纹会发生类似迈克逊干涉仪的吞吐现象，并仿照迈克尔逊干涉仪，设计了计算“吞吐”，测量数据的实验。此时我们的实验只需要把之前的仪器竖直放置就可以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4F7F-B377-4064-AB37-DBE94B1C021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8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A0C8-0BBA-4B33-A9ED-C6968AFB7A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1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秘密花园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A0C8-0BBA-4B33-A9ED-C6968AFB7A1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首先，我们找到了一种理想的实验材料。玻璃毛细管，中空的圆柱形结构。毛细管在实验和生活中很常见，比如生物中的毛细管电泳，医学中的采血管，甚至自然界中植物输水的导管等等。在实验中，将毛细管准放置，当一束激光垂直入射，毛细管外壁，经过毛细管后的光强是如何分布的？会产生何种干涉图样呢？</a:t>
            </a:r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ED4389-FD0A-492C-8C7F-445CFDB4225A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为了解决这些疑问，我们首先设计了一个观察毛细管干涉条纹分布的实验装置。</a:t>
            </a:r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20011A-3589-4764-AA02-EBA3C6BC96E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我们先来看看实验现象。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当一束激光垂直打在毛细管上，如果在毛细管后方远处放置一平面屏，会看到明暗相间的条纹。分析这些条纹条纹需用波动光学，物理图像比较复杂。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如果将屏移至靠近毛细管处，并用圆屏代替平面屏。我们会发现，条纹分布变成连续分布。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从中我们发现了三个光强阶跃点。背向的阶跃点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、前向的阶跃点</a:t>
            </a:r>
            <a:r>
              <a:rPr lang="en-US" altLang="zh-CN" dirty="0" smtClean="0"/>
              <a:t>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3.</a:t>
            </a:r>
          </a:p>
          <a:p>
            <a:pPr>
              <a:spcBef>
                <a:spcPct val="0"/>
              </a:spcBef>
            </a:pPr>
            <a:r>
              <a:rPr lang="zh-CN" altLang="en-US" dirty="0" smtClean="0"/>
              <a:t>产生这些阶跃点的物理机制是什么？它们与管及管中液体哪些性质有关呢？</a:t>
            </a: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C0037405-6C85-4835-BA12-6AE90CA55FD2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8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D10E474-8947-48CD-AD08-50985CA0F87D}" type="slidenum">
              <a:rPr lang="zh-CN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1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EE90B7B-234F-4FB3-9616-4806F13C4211}" type="slidenum">
              <a:rPr lang="zh-CN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72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我们先来看看实验现象。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当一束激光垂直打在毛细管上，如果在毛细管后方远处放置一平面屏，会看到明暗相间的条纹。分析这些条纹条纹需用波动光学，物理图像比较复杂。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如果将屏移至靠近毛细管处，并用圆屏代替平面屏。我们会发现，条纹分布变成连续分布。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从中我们发现了三个光强阶跃点。背向的阶跃点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、前向的阶跃点</a:t>
            </a:r>
            <a:r>
              <a:rPr lang="en-US" altLang="zh-CN" dirty="0" smtClean="0"/>
              <a:t>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3.</a:t>
            </a:r>
          </a:p>
          <a:p>
            <a:pPr>
              <a:spcBef>
                <a:spcPct val="0"/>
              </a:spcBef>
            </a:pPr>
            <a:r>
              <a:rPr lang="zh-CN" altLang="en-US" dirty="0" smtClean="0"/>
              <a:t>产生这些阶跃点的物理机制是什么？它们与管及管中液体哪些性质有关呢？</a:t>
            </a: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C0037405-6C85-4835-BA12-6AE90CA55FD2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3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我们先来看看实验现象。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当一束激光垂直打在毛细管上，如果在毛细管后方远处放置一平面屏，会看到明暗相间的条纹。分析这些条纹条纹需用波动光学，物理图像比较复杂。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如果将屏移至靠近毛细管处，并用圆屏代替平面屏。我们会发现，条纹分布变成连续分布。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从中我们发现了三个光强阶跃点。背向的阶跃点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、前向的阶跃点</a:t>
            </a:r>
            <a:r>
              <a:rPr lang="en-US" altLang="zh-CN" dirty="0" smtClean="0"/>
              <a:t>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3.</a:t>
            </a:r>
          </a:p>
          <a:p>
            <a:pPr>
              <a:spcBef>
                <a:spcPct val="0"/>
              </a:spcBef>
            </a:pPr>
            <a:r>
              <a:rPr lang="zh-CN" altLang="en-US" dirty="0" smtClean="0"/>
              <a:t>产生这些阶跃点的物理机制是什么？它们与管及管中液体哪些性质有关呢？</a:t>
            </a: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C0037405-6C85-4835-BA12-6AE90CA55FD2}" type="slidenum">
              <a:rPr lang="zh-CN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6FCC-AD09-4F17-BBC8-51EFAB1A78A1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3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4C6C-CCC2-410F-AABA-E0C3BC23BA67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81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7881-BC94-473C-88E5-82E5F3A8EA58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92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F629-372C-4088-B278-93FF2A68B67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3238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 algn="ctr">
              <a:buNone/>
              <a:defRPr/>
            </a:lvl1pPr>
            <a:lvl2pPr marL="457090" indent="0" algn="ctr">
              <a:buNone/>
              <a:defRPr/>
            </a:lvl2pPr>
            <a:lvl3pPr marL="914180" indent="0" algn="ctr">
              <a:buNone/>
              <a:defRPr/>
            </a:lvl3pPr>
            <a:lvl4pPr marL="1371270" indent="0" algn="ctr">
              <a:buNone/>
              <a:defRPr/>
            </a:lvl4pPr>
            <a:lvl5pPr marL="1828361" indent="0" algn="ctr">
              <a:buNone/>
              <a:defRPr/>
            </a:lvl5pPr>
            <a:lvl6pPr marL="2285451" indent="0" algn="ctr">
              <a:buNone/>
              <a:defRPr/>
            </a:lvl6pPr>
            <a:lvl7pPr marL="2742542" indent="0" algn="ctr">
              <a:buNone/>
              <a:defRPr/>
            </a:lvl7pPr>
            <a:lvl8pPr marL="3199632" indent="0" algn="ctr">
              <a:buNone/>
              <a:defRPr/>
            </a:lvl8pPr>
            <a:lvl9pPr marL="365672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54925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32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18" tIns="45710" rIns="91418" bIns="45710"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4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48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5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714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8" tIns="45710" rIns="91418" bIns="45710"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18" tIns="45710" rIns="91418" bIns="45710"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7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6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3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64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94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5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14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D23A-BB31-4D8C-9C65-AABA3B57D55B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3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5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67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36475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08316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30372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97075310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537017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宋体" pitchFamily="2" charset="-122"/>
                <a:ea typeface="宋体" pitchFamily="2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11CD6-62C2-4E52-90A1-8DFCC3503C36}" type="datetimeFigureOut">
              <a:rPr kumimoji="1" lang="zh-CN" alt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2016/7/19</a:t>
            </a:fld>
            <a:endParaRPr kumimoji="1" lang="zh-CN" altLang="en-US" sz="20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宋体" pitchFamily="2" charset="-122"/>
                <a:ea typeface="宋体" pitchFamily="2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0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itchFamily="2" charset="-122"/>
                <a:ea typeface="宋体" pitchFamily="2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B89EC-949D-43DD-AAAD-EA8E418ED6EE}" type="slidenum">
              <a:rPr kumimoji="1" lang="zh-CN" alt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805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48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173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87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94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90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98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75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433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 algn="ctr">
              <a:buNone/>
              <a:defRPr/>
            </a:lvl1pPr>
            <a:lvl2pPr marL="457090" indent="0" algn="ctr">
              <a:buNone/>
              <a:defRPr/>
            </a:lvl2pPr>
            <a:lvl3pPr marL="914180" indent="0" algn="ctr">
              <a:buNone/>
              <a:defRPr/>
            </a:lvl3pPr>
            <a:lvl4pPr marL="1371270" indent="0" algn="ctr">
              <a:buNone/>
              <a:defRPr/>
            </a:lvl4pPr>
            <a:lvl5pPr marL="1828361" indent="0" algn="ctr">
              <a:buNone/>
              <a:defRPr/>
            </a:lvl5pPr>
            <a:lvl6pPr marL="2285451" indent="0" algn="ctr">
              <a:buNone/>
              <a:defRPr/>
            </a:lvl6pPr>
            <a:lvl7pPr marL="2742542" indent="0" algn="ctr">
              <a:buNone/>
              <a:defRPr/>
            </a:lvl7pPr>
            <a:lvl8pPr marL="3199632" indent="0" algn="ctr">
              <a:buNone/>
              <a:defRPr/>
            </a:lvl8pPr>
            <a:lvl9pPr marL="365672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5038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1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18" tIns="45710" rIns="91418" bIns="45710"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4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66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5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02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8" tIns="45710" rIns="91418" bIns="45710"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18" tIns="45710" rIns="91418" bIns="45710"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7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45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C565-E962-42EB-861B-497EC7346EDE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3381" y="2906"/>
            <a:ext cx="9144000" cy="7496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7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3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07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22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5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32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5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72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63955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870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6186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0970345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69940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宋体" pitchFamily="2" charset="-122"/>
                <a:ea typeface="宋体" pitchFamily="2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11CD6-62C2-4E52-90A1-8DFCC3503C36}" type="datetimeFigureOut">
              <a:rPr kumimoji="1" lang="zh-CN" alt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2016/7/19</a:t>
            </a:fld>
            <a:endParaRPr kumimoji="1" lang="zh-CN" altLang="en-US" sz="20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宋体" pitchFamily="2" charset="-122"/>
                <a:ea typeface="宋体" pitchFamily="2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0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itchFamily="2" charset="-122"/>
                <a:ea typeface="宋体" pitchFamily="2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B89EC-949D-43DD-AAAD-EA8E418ED6EE}" type="slidenum">
              <a:rPr kumimoji="1" lang="zh-CN" alt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9E7D-3AFF-4B5E-9822-508A9093D390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1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8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00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5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82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9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E21C565-E962-42EB-861B-497EC7346ED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7/19/2016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D4A29E4F-AB9B-4F11-975E-D6C1AFCC3E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381" y="2906"/>
            <a:ext cx="9144000" cy="7496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47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7C37-E1A7-4331-BF5F-90E356BA6977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CD0D-74A8-4D6F-82C5-1F149D83B7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6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BCD2-B7CD-46CE-8D81-FDD3391B62F8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BBE-660D-4FAA-8287-726F20CC771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5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0A99-931F-449E-A295-8FADA079EBE9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152D-8BC4-4E6B-A9C7-B52761B10A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99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4604-EEB9-4B6A-806D-5380AA52042E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A62F-2C44-4831-A54A-3C3D5121EDA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AA06-A2F9-4519-9F97-2C448965715C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9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7198-3C4B-4849-BDC1-9F6944F897E7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15CF-8531-48F3-8FAD-EFAF21DD50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56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743E-F78F-4F30-97F3-AD00FABBABBB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4557-68AE-4BB4-9825-D31EBE8260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30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8750-E294-4D44-B73F-E431E1B24CB2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68DF-A2F2-48EE-81A2-5AAF19AAE61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0EDB-79BE-4E93-9227-0873B1FC5D5D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4FFC-B0DA-4C2D-B4B7-2D5B6F1C17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11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7476-88BB-4731-8AAA-6A40A72D6338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19DAC-FF47-46FD-BE03-1C4D5BD845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8B1B-F8EA-4DEB-B247-169D76627C16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65A7-4D4B-42D7-B895-38D8FF6C693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42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9762-E035-4BB1-BFE6-33EAD23C2089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2648-8A16-4171-9B8A-D049FC05A7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27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172200" cy="839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40166125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34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58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27B9-8784-496F-92C3-0CC4BF6BF994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4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12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7C37-E1A7-4331-BF5F-90E356BA6977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CD0D-74A8-4D6F-82C5-1F149D83B7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55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BCD2-B7CD-46CE-8D81-FDD3391B62F8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BBE-660D-4FAA-8287-726F20CC771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79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0A99-931F-449E-A295-8FADA079EBE9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152D-8BC4-4E6B-A9C7-B52761B10A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1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4604-EEB9-4B6A-806D-5380AA52042E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A62F-2C44-4831-A54A-3C3D5121EDA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69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7198-3C4B-4849-BDC1-9F6944F897E7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15CF-8531-48F3-8FAD-EFAF21DD50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91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743E-F78F-4F30-97F3-AD00FABBABBB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4557-68AE-4BB4-9825-D31EBE8260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22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8750-E294-4D44-B73F-E431E1B24CB2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68DF-A2F2-48EE-81A2-5AAF19AAE61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8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0EDB-79BE-4E93-9227-0873B1FC5D5D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4FFC-B0DA-4C2D-B4B7-2D5B6F1C17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7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7476-88BB-4731-8AAA-6A40A72D6338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19DAC-FF47-46FD-BE03-1C4D5BD845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8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4346-5F18-41D4-AE4E-D2897081FA69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25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8B1B-F8EA-4DEB-B247-169D76627C16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65A7-4D4B-42D7-B895-38D8FF6C693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8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9762-E035-4BB1-BFE6-33EAD23C2089}" type="datetime1">
              <a:rPr lang="zh-CN" altLang="en-US"/>
              <a:pPr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2648-8A16-4171-9B8A-D049FC05A7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85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27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94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10242" name="Picture 2" descr="C:\Users\luye\Desktop\院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2" b="94686" l="4332" r="95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29"/>
            <a:ext cx="1270754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80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BD8-B2DE-4E56-84F2-5E1539C2636D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48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1A2B-13F7-433D-ADA7-B2DD5BD2DA33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84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776A-028F-4C0F-92DE-367CE89A3C93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98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AF65-755A-4D2F-8AA5-BD4E19E8EBEC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133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B1A6-454C-4D5A-B9F8-CADAF1D0A49B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0DA6-7BB2-4FE7-AF63-0AFD8F70D91C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3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146A-0215-4154-AF73-43213DEDDD0A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66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5FCF-1AB8-4F6B-9DC9-53CD4EFF5003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81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6BC2-3CD5-4133-8FC5-BCF3A7CE1AFA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0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08CC-842A-492E-8ED8-CED2E9ACA211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98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D75F-D12D-439D-8DAB-203390C8A38A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90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22C2-0F9F-48E2-94BD-BE4E0D585DAD}" type="slidenum">
              <a:rPr lang="zh-CN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046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3"/>
          <p:cNvSpPr>
            <a:spLocks noChangeArrowheads="1"/>
          </p:cNvSpPr>
          <p:nvPr/>
        </p:nvSpPr>
        <p:spPr bwMode="auto">
          <a:xfrm>
            <a:off x="0" y="0"/>
            <a:ext cx="9144000" cy="295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520"/>
          <p:cNvSpPr>
            <a:spLocks noChangeArrowheads="1"/>
          </p:cNvSpPr>
          <p:nvPr/>
        </p:nvSpPr>
        <p:spPr bwMode="auto">
          <a:xfrm>
            <a:off x="0" y="2770188"/>
            <a:ext cx="9144000" cy="11303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black">
          <a:xfrm>
            <a:off x="152400" y="119063"/>
            <a:ext cx="6705600" cy="338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mtClean="0">
                <a:solidFill>
                  <a:srgbClr val="7FAAFF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Add Your Company Slogan</a:t>
            </a:r>
          </a:p>
        </p:txBody>
      </p:sp>
      <p:sp>
        <p:nvSpPr>
          <p:cNvPr id="6" name="Text Box 102"/>
          <p:cNvSpPr txBox="1">
            <a:spLocks noChangeArrowheads="1"/>
          </p:cNvSpPr>
          <p:nvPr/>
        </p:nvSpPr>
        <p:spPr bwMode="black">
          <a:xfrm>
            <a:off x="2743200" y="2330450"/>
            <a:ext cx="3657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smtClean="0">
                <a:solidFill>
                  <a:srgbClr val="7FAAFF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PowerPoint</a:t>
            </a:r>
            <a:endParaRPr lang="ko-KR" altLang="en-US" sz="1600" b="1" smtClean="0">
              <a:solidFill>
                <a:srgbClr val="7FAAFF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black">
          <a:xfrm>
            <a:off x="76200" y="6324600"/>
            <a:ext cx="89916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smtClean="0">
                <a:solidFill>
                  <a:srgbClr val="FFFFFF"/>
                </a:solidFill>
                <a:latin typeface="Lucida Sans Unicode" panose="020B0602030504020204" pitchFamily="34" charset="0"/>
                <a:ea typeface="굴림" panose="020B0600000101010101" pitchFamily="34" charset="-127"/>
              </a:rPr>
              <a:t>Company Logo</a:t>
            </a:r>
          </a:p>
        </p:txBody>
      </p:sp>
      <p:sp>
        <p:nvSpPr>
          <p:cNvPr id="8" name="Rectangle 521"/>
          <p:cNvSpPr>
            <a:spLocks noChangeArrowheads="1"/>
          </p:cNvSpPr>
          <p:nvPr/>
        </p:nvSpPr>
        <p:spPr bwMode="invGray">
          <a:xfrm>
            <a:off x="0" y="3794125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522"/>
          <p:cNvSpPr>
            <a:spLocks noChangeArrowheads="1"/>
          </p:cNvSpPr>
          <p:nvPr/>
        </p:nvSpPr>
        <p:spPr bwMode="invGray">
          <a:xfrm>
            <a:off x="0" y="2651125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0" y="2667000"/>
            <a:ext cx="9144000" cy="1096963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ko-KR"/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1B294F70-F0F2-44E8-B93E-C63524B7DADD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553200"/>
            <a:ext cx="2895600" cy="15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0350" y="6553200"/>
            <a:ext cx="2133600" cy="1524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621286-BEA1-4484-8ED7-315F6EB11B5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3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31AD-C36E-4E1A-A306-6708FD75CFB0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C5EC-9157-453C-B658-6DFE76B3C07D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487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6913-051F-45FC-A976-9D4D48838BCB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60B2-F1ED-450B-B8D4-BE8AD77363C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58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BE27-D29B-4426-BBB8-2249B9C3A76B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DB3B-4F5C-42A4-83AD-03978803F7E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C31-E1AA-4272-888F-F916B7F5373E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2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CA31-7975-46E7-A1C5-98F97315FE89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89CD-B523-484E-973C-57704A4EA5E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07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9701-E024-4834-9D02-400A85813E8A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6CF8-3B06-47DC-A105-43E6D2B9F514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330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A163-C1C0-4B75-AFD4-D5530516C55F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DCCA-992C-4878-B332-6F188F2EAC9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0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FF88-47F7-401A-9898-7D496ABAE721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8076-F206-46AA-A794-9A512290959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8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1D90-27C1-44FE-B9C4-FFEF07F7AED6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2D03-0F13-408A-8534-DA571A5FF58C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6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E2AB-2902-4D1F-8650-5B4B09DA2460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2906A-1174-43FA-8D07-12B0AFFE50C5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01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CF09D-85A3-4035-8DCD-571A701FDF3F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CF6E-55E1-4916-B135-6F8E10115FD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830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7881-BC94-473C-88E5-82E5F3A8EA58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5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F629-372C-4088-B278-93FF2A68B67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91492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3"/>
          <p:cNvSpPr>
            <a:spLocks noChangeArrowheads="1"/>
          </p:cNvSpPr>
          <p:nvPr/>
        </p:nvSpPr>
        <p:spPr bwMode="auto">
          <a:xfrm>
            <a:off x="0" y="0"/>
            <a:ext cx="9144000" cy="2957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520"/>
          <p:cNvSpPr>
            <a:spLocks noChangeArrowheads="1"/>
          </p:cNvSpPr>
          <p:nvPr/>
        </p:nvSpPr>
        <p:spPr bwMode="auto">
          <a:xfrm>
            <a:off x="0" y="2770188"/>
            <a:ext cx="9144000" cy="11303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black">
          <a:xfrm>
            <a:off x="152400" y="119063"/>
            <a:ext cx="6705600" cy="338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mtClean="0">
                <a:solidFill>
                  <a:srgbClr val="7FAAFF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Add Your Company Slogan</a:t>
            </a:r>
          </a:p>
        </p:txBody>
      </p:sp>
      <p:sp>
        <p:nvSpPr>
          <p:cNvPr id="6" name="Text Box 102"/>
          <p:cNvSpPr txBox="1">
            <a:spLocks noChangeArrowheads="1"/>
          </p:cNvSpPr>
          <p:nvPr/>
        </p:nvSpPr>
        <p:spPr bwMode="black">
          <a:xfrm>
            <a:off x="2743200" y="2330450"/>
            <a:ext cx="3657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smtClean="0">
                <a:solidFill>
                  <a:srgbClr val="7FAAFF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PowerPoint</a:t>
            </a:r>
            <a:endParaRPr lang="ko-KR" altLang="en-US" sz="1600" b="1" smtClean="0">
              <a:solidFill>
                <a:srgbClr val="7FAAFF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black">
          <a:xfrm>
            <a:off x="76200" y="6324600"/>
            <a:ext cx="89916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smtClean="0">
                <a:solidFill>
                  <a:srgbClr val="FFFFFF"/>
                </a:solidFill>
                <a:latin typeface="Lucida Sans Unicode" panose="020B0602030504020204" pitchFamily="34" charset="0"/>
                <a:ea typeface="굴림" panose="020B0600000101010101" pitchFamily="34" charset="-127"/>
              </a:rPr>
              <a:t>Company Logo</a:t>
            </a:r>
          </a:p>
        </p:txBody>
      </p:sp>
      <p:sp>
        <p:nvSpPr>
          <p:cNvPr id="8" name="Rectangle 521"/>
          <p:cNvSpPr>
            <a:spLocks noChangeArrowheads="1"/>
          </p:cNvSpPr>
          <p:nvPr/>
        </p:nvSpPr>
        <p:spPr bwMode="invGray">
          <a:xfrm>
            <a:off x="0" y="3794125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Rectangle 522"/>
          <p:cNvSpPr>
            <a:spLocks noChangeArrowheads="1"/>
          </p:cNvSpPr>
          <p:nvPr/>
        </p:nvSpPr>
        <p:spPr bwMode="invGray">
          <a:xfrm>
            <a:off x="0" y="2651125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0" y="2667000"/>
            <a:ext cx="9144000" cy="1096963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ko-KR"/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1B294F70-F0F2-44E8-B93E-C63524B7DADD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553200"/>
            <a:ext cx="2895600" cy="15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0350" y="6553200"/>
            <a:ext cx="2133600" cy="1524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621286-BEA1-4484-8ED7-315F6EB11B5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4DF7-6197-4151-BB68-98882B541F79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69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31AD-C36E-4E1A-A306-6708FD75CFB0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C5EC-9157-453C-B658-6DFE76B3C07D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97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6913-051F-45FC-A976-9D4D48838BCB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60B2-F1ED-450B-B8D4-BE8AD77363C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81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BE27-D29B-4426-BBB8-2249B9C3A76B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DB3B-4F5C-42A4-83AD-03978803F7E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519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CA31-7975-46E7-A1C5-98F97315FE89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89CD-B523-484E-973C-57704A4EA5E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49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9701-E024-4834-9D02-400A85813E8A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6CF8-3B06-47DC-A105-43E6D2B9F514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77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A163-C1C0-4B75-AFD4-D5530516C55F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DCCA-992C-4878-B332-6F188F2EAC9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FF88-47F7-401A-9898-7D496ABAE721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8076-F206-46AA-A794-9A512290959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13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1D90-27C1-44FE-B9C4-FFEF07F7AED6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2D03-0F13-408A-8534-DA571A5FF58C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15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E2AB-2902-4D1F-8650-5B4B09DA2460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2906A-1174-43FA-8D07-12B0AFFE50C5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972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CF09D-85A3-4035-8DCD-571A701FDF3F}" type="datetimeFigureOut">
              <a:rPr lang="zh-CN" altLang="en-US">
                <a:solidFill>
                  <a:srgbClr val="FFFFFF"/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CF6E-55E1-4916-B135-6F8E10115FD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2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A732-EEA3-4DED-A055-9EA47A223A82}" type="datetime1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9E4F-AB9B-4F11-975E-D6C1AFCC3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7" r:id="rId12"/>
    <p:sldLayoutId id="2147483808" r:id="rId13"/>
    <p:sldLayoutId id="2147483809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white">
          <a:xfrm>
            <a:off x="0" y="1295400"/>
            <a:ext cx="9144000" cy="55626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lIns="46789" tIns="10798" rIns="46789" bIns="46789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/>
            </a:pPr>
            <a:endParaRPr kumimoji="1" lang="zh-CN" altLang="en-US" sz="24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gray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lIns="46789" tIns="46789" rIns="46789" bIns="467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0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8786813" y="6537325"/>
            <a:ext cx="357187" cy="439738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10" rIns="91418" bIns="45710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/>
            </a:pPr>
            <a:fld id="{75B54389-5130-469B-AE44-7BF9F63F4A02}" type="slidenum">
              <a:rPr lang="zh-CN" altLang="en-US" sz="1100" smtClean="0">
                <a:solidFill>
                  <a:srgbClr val="000000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0066"/>
                </a:buClr>
                <a:buFont typeface="Wingdings" pitchFamily="2" charset="2"/>
                <a:buNone/>
                <a:defRPr/>
              </a:pPr>
              <a:t>‹#›</a:t>
            </a:fld>
            <a:endParaRPr lang="zh-CN" altLang="en-US" sz="1100" smtClean="0">
              <a:solidFill>
                <a:srgbClr val="000000"/>
              </a:solidFill>
            </a:endParaRPr>
          </a:p>
        </p:txBody>
      </p:sp>
      <p:sp>
        <p:nvSpPr>
          <p:cNvPr id="2053" name="Title1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white">
          <a:xfrm>
            <a:off x="2209800" y="228600"/>
            <a:ext cx="6172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68592" bIns="0" numCol="1" anchor="b" anchorCtr="1" compatLnSpc="1">
            <a:prstTxWarp prst="textNoShape">
              <a:avLst/>
            </a:prstTxWarp>
          </a:bodyPr>
          <a:lstStyle/>
          <a:p>
            <a:pPr lvl="0"/>
            <a:endParaRPr lang="zh-CN" altLang="zh-CN" noProof="1" smtClean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" y="6477000"/>
            <a:ext cx="2057400" cy="2159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/>
        </p:spPr>
        <p:txBody>
          <a:bodyPr lIns="0" tIns="0" rIns="0" bIns="0">
            <a:spAutoFit/>
          </a:bodyPr>
          <a:lstStyle>
            <a:lvl1pPr marL="358775" indent="-358775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zh-CN" altLang="en-US" sz="1400" smtClean="0">
                <a:solidFill>
                  <a:srgbClr val="FFE393"/>
                </a:solidFill>
                <a:latin typeface="华文隶书" pitchFamily="2" charset="-122"/>
                <a:ea typeface="华文隶书" pitchFamily="2" charset="-122"/>
              </a:rPr>
              <a:t>理学院</a:t>
            </a:r>
            <a:r>
              <a:rPr lang="en-US" altLang="zh-CN" sz="1400" smtClean="0">
                <a:solidFill>
                  <a:srgbClr val="FFE393"/>
                </a:solidFill>
                <a:latin typeface="华文隶书" pitchFamily="2" charset="-122"/>
                <a:ea typeface="华文隶书" pitchFamily="2" charset="-122"/>
              </a:rPr>
              <a:t>School of Science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213"/>
            <a:ext cx="10556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4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742" r:id="rId2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楷体_GB2312"/>
        </a:defRPr>
      </a:lvl1pPr>
      <a:lvl2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2pPr>
      <a:lvl3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3pPr>
      <a:lvl4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4pPr>
      <a:lvl5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5pPr>
      <a:lvl6pPr marL="457090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6pPr>
      <a:lvl7pPr marL="914180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7pPr>
      <a:lvl8pPr marL="1371270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8pPr>
      <a:lvl9pPr marL="1828361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9pPr>
    </p:titleStyle>
    <p:bodyStyle>
      <a:lvl1pPr marL="282575" indent="-282575" algn="l" defTabSz="855663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ea typeface="+mn-ea"/>
          <a:cs typeface="仿宋_GB2312"/>
        </a:defRPr>
      </a:lvl1pPr>
      <a:lvl2pPr marL="569913" indent="-169863" algn="l" defTabSz="8556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2000" b="1">
          <a:solidFill>
            <a:schemeClr val="tx1"/>
          </a:solidFill>
          <a:latin typeface="+mn-lt"/>
          <a:ea typeface="+mn-ea"/>
          <a:cs typeface="仿宋_GB2312"/>
        </a:defRPr>
      </a:lvl2pPr>
      <a:lvl3pPr marL="969963" indent="-284163" algn="l" defTabSz="855663" rtl="0" eaLnBrk="0" fontAlgn="base" hangingPunct="0">
        <a:spcBef>
          <a:spcPct val="5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2000" b="1">
          <a:solidFill>
            <a:schemeClr val="tx1"/>
          </a:solidFill>
          <a:latin typeface="+mn-lt"/>
          <a:ea typeface="+mn-ea"/>
          <a:cs typeface="仿宋_GB2312"/>
        </a:defRPr>
      </a:lvl3pPr>
      <a:lvl4pPr marL="1255713" indent="-171450" algn="l" defTabSz="855663" rtl="0" eaLnBrk="0" fontAlgn="base" hangingPunct="0">
        <a:spcBef>
          <a:spcPct val="5000"/>
        </a:spcBef>
        <a:spcAft>
          <a:spcPct val="0"/>
        </a:spcAft>
        <a:buClr>
          <a:schemeClr val="tx1"/>
        </a:buClr>
        <a:buChar char="-"/>
        <a:defRPr sz="2000" b="1">
          <a:solidFill>
            <a:schemeClr val="tx1"/>
          </a:solidFill>
          <a:latin typeface="+mn-lt"/>
          <a:ea typeface="+mn-ea"/>
          <a:cs typeface="仿宋_GB2312"/>
        </a:defRPr>
      </a:lvl4pPr>
      <a:lvl5pPr marL="1654175" indent="-282575" algn="l" defTabSz="855663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  <a:cs typeface="仿宋_GB2312"/>
        </a:defRPr>
      </a:lvl5pPr>
      <a:lvl6pPr marL="2112456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6pPr>
      <a:lvl7pPr marL="2569546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7pPr>
      <a:lvl8pPr marL="3026637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8pPr>
      <a:lvl9pPr marL="3483727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9pPr>
    </p:bodyStyle>
    <p:otherStyle>
      <a:defPPr>
        <a:defRPr lang="zh-CN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DF4B8-8489-44E8-9B48-06ED61DB0D12}" type="datetime1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ACCC5-65A4-496D-A6D7-C28B2B6695D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DF4B8-8489-44E8-9B48-06ED61DB0D12}" type="datetime1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2016/7/19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ACCC5-65A4-496D-A6D7-C28B2B6695D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9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40" r:id="rId13"/>
    <p:sldLayoutId id="2147483741" r:id="rId14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DEFF2D-AA8A-4080-B25F-9C10D72C9D40}" type="slidenum">
              <a:rPr lang="zh-CN" altLang="zh-CN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1"/>
          <p:cNvSpPr>
            <a:spLocks noChangeArrowheads="1"/>
          </p:cNvSpPr>
          <p:nvPr/>
        </p:nvSpPr>
        <p:spPr bwMode="gray"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520" name="Rectangle 232"/>
          <p:cNvSpPr>
            <a:spLocks noChangeArrowheads="1"/>
          </p:cNvSpPr>
          <p:nvPr/>
        </p:nvSpPr>
        <p:spPr bwMode="ltGray">
          <a:xfrm>
            <a:off x="0" y="762000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521" name="Rectangle 233"/>
          <p:cNvSpPr>
            <a:spLocks noChangeArrowheads="1"/>
          </p:cNvSpPr>
          <p:nvPr/>
        </p:nvSpPr>
        <p:spPr bwMode="ltGray">
          <a:xfrm>
            <a:off x="0" y="6324600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10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304800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30E41-27F3-41F3-8812-05EF53590FAA}" type="datetimeFigureOut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8077200" y="649287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657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20F85-4FB1-4AD3-905D-E209F8541993}" type="slidenum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5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1413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1"/>
          <p:cNvSpPr>
            <a:spLocks noChangeArrowheads="1"/>
          </p:cNvSpPr>
          <p:nvPr/>
        </p:nvSpPr>
        <p:spPr bwMode="gray"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520" name="Rectangle 232"/>
          <p:cNvSpPr>
            <a:spLocks noChangeArrowheads="1"/>
          </p:cNvSpPr>
          <p:nvPr/>
        </p:nvSpPr>
        <p:spPr bwMode="ltGray">
          <a:xfrm>
            <a:off x="0" y="762000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2521" name="Rectangle 233"/>
          <p:cNvSpPr>
            <a:spLocks noChangeArrowheads="1"/>
          </p:cNvSpPr>
          <p:nvPr/>
        </p:nvSpPr>
        <p:spPr bwMode="ltGray">
          <a:xfrm>
            <a:off x="0" y="6324600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10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304800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30E41-27F3-41F3-8812-05EF53590FAA}" type="datetimeFigureOut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2016/7/19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8077200" y="649287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657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20F85-4FB1-4AD3-905D-E209F8541993}" type="slidenum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5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494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white">
          <a:xfrm>
            <a:off x="0" y="1295400"/>
            <a:ext cx="9144000" cy="55626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lIns="46789" tIns="10798" rIns="46789" bIns="46789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/>
            </a:pPr>
            <a:endParaRPr kumimoji="1" lang="zh-CN" altLang="en-US" sz="24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gray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/>
          </a:ln>
        </p:spPr>
        <p:txBody>
          <a:bodyPr lIns="46789" tIns="46789" rIns="46789" bIns="467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0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8786813" y="6537325"/>
            <a:ext cx="357187" cy="439738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10" rIns="91418" bIns="45710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/>
            </a:pPr>
            <a:fld id="{75B54389-5130-469B-AE44-7BF9F63F4A02}" type="slidenum">
              <a:rPr lang="zh-CN" altLang="en-US" sz="1100" smtClean="0">
                <a:solidFill>
                  <a:srgbClr val="000000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0066"/>
                </a:buClr>
                <a:buFont typeface="Wingdings" pitchFamily="2" charset="2"/>
                <a:buNone/>
                <a:defRPr/>
              </a:pPr>
              <a:t>‹#›</a:t>
            </a:fld>
            <a:endParaRPr lang="zh-CN" altLang="en-US" sz="1100" smtClean="0">
              <a:solidFill>
                <a:srgbClr val="000000"/>
              </a:solidFill>
            </a:endParaRPr>
          </a:p>
        </p:txBody>
      </p:sp>
      <p:sp>
        <p:nvSpPr>
          <p:cNvPr id="2053" name="Title1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white">
          <a:xfrm>
            <a:off x="2209800" y="228600"/>
            <a:ext cx="6172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68592" bIns="0" numCol="1" anchor="b" anchorCtr="1" compatLnSpc="1">
            <a:prstTxWarp prst="textNoShape">
              <a:avLst/>
            </a:prstTxWarp>
          </a:bodyPr>
          <a:lstStyle/>
          <a:p>
            <a:pPr lvl="0"/>
            <a:endParaRPr lang="zh-CN" altLang="zh-CN" noProof="1" smtClean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" y="6477000"/>
            <a:ext cx="2057400" cy="2159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/>
        </p:spPr>
        <p:txBody>
          <a:bodyPr lIns="0" tIns="0" rIns="0" bIns="0">
            <a:spAutoFit/>
          </a:bodyPr>
          <a:lstStyle>
            <a:lvl1pPr marL="358775" indent="-358775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defTabSz="957263" eaLnBrk="0" hangingPunct="0"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zh-CN" altLang="en-US" sz="1400" smtClean="0">
                <a:solidFill>
                  <a:srgbClr val="FFE393"/>
                </a:solidFill>
                <a:latin typeface="华文隶书" pitchFamily="2" charset="-122"/>
                <a:ea typeface="华文隶书" pitchFamily="2" charset="-122"/>
              </a:rPr>
              <a:t>理学院</a:t>
            </a:r>
            <a:r>
              <a:rPr lang="en-US" altLang="zh-CN" sz="1400" smtClean="0">
                <a:solidFill>
                  <a:srgbClr val="FFE393"/>
                </a:solidFill>
                <a:latin typeface="华文隶书" pitchFamily="2" charset="-122"/>
                <a:ea typeface="华文隶书" pitchFamily="2" charset="-122"/>
              </a:rPr>
              <a:t>School of Science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213"/>
            <a:ext cx="10556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楷体_GB2312"/>
        </a:defRPr>
      </a:lvl1pPr>
      <a:lvl2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2pPr>
      <a:lvl3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3pPr>
      <a:lvl4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4pPr>
      <a:lvl5pPr algn="l" defTabSz="8556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  <a:cs typeface="楷体_GB2312"/>
        </a:defRPr>
      </a:lvl5pPr>
      <a:lvl6pPr marL="457090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6pPr>
      <a:lvl7pPr marL="914180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7pPr>
      <a:lvl8pPr marL="1371270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8pPr>
      <a:lvl9pPr marL="1828361" algn="l" defTabSz="857044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Verdana" pitchFamily="34" charset="0"/>
          <a:ea typeface="楷体_GB2312" pitchFamily="49" charset="-122"/>
        </a:defRPr>
      </a:lvl9pPr>
    </p:titleStyle>
    <p:bodyStyle>
      <a:lvl1pPr marL="282575" indent="-282575" algn="l" defTabSz="855663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ea typeface="+mn-ea"/>
          <a:cs typeface="仿宋_GB2312"/>
        </a:defRPr>
      </a:lvl1pPr>
      <a:lvl2pPr marL="569913" indent="-169863" algn="l" defTabSz="8556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2000" b="1">
          <a:solidFill>
            <a:schemeClr val="tx1"/>
          </a:solidFill>
          <a:latin typeface="+mn-lt"/>
          <a:ea typeface="+mn-ea"/>
          <a:cs typeface="仿宋_GB2312"/>
        </a:defRPr>
      </a:lvl2pPr>
      <a:lvl3pPr marL="969963" indent="-284163" algn="l" defTabSz="855663" rtl="0" eaLnBrk="0" fontAlgn="base" hangingPunct="0">
        <a:spcBef>
          <a:spcPct val="5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2000" b="1">
          <a:solidFill>
            <a:schemeClr val="tx1"/>
          </a:solidFill>
          <a:latin typeface="+mn-lt"/>
          <a:ea typeface="+mn-ea"/>
          <a:cs typeface="仿宋_GB2312"/>
        </a:defRPr>
      </a:lvl3pPr>
      <a:lvl4pPr marL="1255713" indent="-171450" algn="l" defTabSz="855663" rtl="0" eaLnBrk="0" fontAlgn="base" hangingPunct="0">
        <a:spcBef>
          <a:spcPct val="5000"/>
        </a:spcBef>
        <a:spcAft>
          <a:spcPct val="0"/>
        </a:spcAft>
        <a:buClr>
          <a:schemeClr val="tx1"/>
        </a:buClr>
        <a:buChar char="-"/>
        <a:defRPr sz="2000" b="1">
          <a:solidFill>
            <a:schemeClr val="tx1"/>
          </a:solidFill>
          <a:latin typeface="+mn-lt"/>
          <a:ea typeface="+mn-ea"/>
          <a:cs typeface="仿宋_GB2312"/>
        </a:defRPr>
      </a:lvl4pPr>
      <a:lvl5pPr marL="1654175" indent="-282575" algn="l" defTabSz="855663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  <a:cs typeface="仿宋_GB2312"/>
        </a:defRPr>
      </a:lvl5pPr>
      <a:lvl6pPr marL="2112456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6pPr>
      <a:lvl7pPr marL="2569546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7pPr>
      <a:lvl8pPr marL="3026637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8pPr>
      <a:lvl9pPr marL="3483727" indent="-284095" algn="l" defTabSz="857044" rtl="0" eaLnBrk="0" fontAlgn="base" hangingPunct="0">
        <a:spcBef>
          <a:spcPct val="500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100">
          <a:solidFill>
            <a:schemeClr val="bg1"/>
          </a:solidFill>
          <a:latin typeface="MS Gothic" pitchFamily="49" charset="-128"/>
          <a:ea typeface="PMingLiU" pitchFamily="18" charset="-120"/>
        </a:defRPr>
      </a:lvl9pPr>
    </p:bodyStyle>
    <p:otherStyle>
      <a:defPPr>
        <a:defRPr lang="zh-CN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wmf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2.wmf"/><Relationship Id="rId7" Type="http://schemas.openxmlformats.org/officeDocument/2006/relationships/image" Target="../media/image51.jpe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0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11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jpeg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49.jpeg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41.wmf"/><Relationship Id="rId31" Type="http://schemas.openxmlformats.org/officeDocument/2006/relationships/image" Target="../media/image47.wmf"/><Relationship Id="rId4" Type="http://schemas.openxmlformats.org/officeDocument/2006/relationships/image" Target="../media/image48.jpe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4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png"/><Relationship Id="rId11" Type="http://schemas.openxmlformats.org/officeDocument/2006/relationships/image" Target="../media/image64.wmf"/><Relationship Id="rId5" Type="http://schemas.openxmlformats.org/officeDocument/2006/relationships/image" Target="../media/image66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65.png"/><Relationship Id="rId9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39030;&#37096;&#26465;&#32441;&#21464;&#21270;&#24405;&#20687;.gi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3407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044">
              <a:defRPr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毛细管的光学</a:t>
            </a:r>
            <a:endParaRPr lang="en-US" altLang="zh-CN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9E4F-AB9B-4F11-975E-D6C1AFCC3E5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5496" y="4246106"/>
            <a:ext cx="9043912" cy="1631166"/>
            <a:chOff x="76044" y="2924944"/>
            <a:chExt cx="9043912" cy="1631166"/>
          </a:xfrm>
        </p:grpSpPr>
        <p:sp>
          <p:nvSpPr>
            <p:cNvPr id="4" name="矩形 3"/>
            <p:cNvSpPr/>
            <p:nvPr/>
          </p:nvSpPr>
          <p:spPr>
            <a:xfrm>
              <a:off x="76044" y="2924944"/>
              <a:ext cx="9043912" cy="16311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27584" y="3068960"/>
              <a:ext cx="7862848" cy="1386195"/>
              <a:chOff x="971600" y="3050917"/>
              <a:chExt cx="7862848" cy="138619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307180" y="3913892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理学院</a:t>
                </a:r>
                <a:endParaRPr lang="en-US" altLang="zh-CN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" name="Picture 9" descr="C:\Users\Loowee\Desktop\index_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9" t="25703"/>
              <a:stretch>
                <a:fillRect/>
              </a:stretch>
            </p:blipFill>
            <p:spPr bwMode="auto">
              <a:xfrm>
                <a:off x="5292080" y="3078551"/>
                <a:ext cx="3542368" cy="6619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71600" y="3050917"/>
                <a:ext cx="36004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dirty="0" smtClean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肖井华</a:t>
                </a:r>
                <a:endParaRPr lang="en-US" altLang="zh-CN" sz="4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</a:rPr>
                  <a:t>jhxiao@bupt.edu.cn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4"/>
          <p:cNvSpPr>
            <a:spLocks noGrp="1"/>
          </p:cNvSpPr>
          <p:nvPr>
            <p:ph idx="4294967295"/>
          </p:nvPr>
        </p:nvSpPr>
        <p:spPr>
          <a:xfrm>
            <a:off x="39806" y="950344"/>
            <a:ext cx="5508104" cy="5159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800" b="1" dirty="0" smtClean="0"/>
              <a:t>Classic interference models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CN" sz="2800" b="1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zh-CN" sz="2800" b="1" dirty="0" smtClean="0"/>
          </a:p>
          <a:p>
            <a:pPr lvl="1" eaLnBrk="1" hangingPunct="1"/>
            <a:endParaRPr lang="en-US" altLang="zh-CN" b="1" dirty="0" smtClean="0"/>
          </a:p>
          <a:p>
            <a:pPr eaLnBrk="1" hangingPunct="1">
              <a:buFont typeface="Wingdings 2" pitchFamily="18" charset="2"/>
              <a:buNone/>
            </a:pPr>
            <a:endParaRPr lang="zh-CN" altLang="en-US" sz="2800" dirty="0" smtClean="0"/>
          </a:p>
        </p:txBody>
      </p:sp>
      <p:pic>
        <p:nvPicPr>
          <p:cNvPr id="11268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01280"/>
            <a:ext cx="2409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8880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482480"/>
            <a:ext cx="2352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58680"/>
            <a:ext cx="2343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:\Users\ustc quantum optics\AppData\Roaming\Tencent\Users\326190281\QQ\WinTemp\RichOle\05_C_UZLKLQ8}~YGAPZN}X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419225"/>
            <a:ext cx="594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11" descr="data:image/jpeg;base64,/9j/4AAQSkZJRgABAQAAAQABAAD/2wCEAAkGBhQSEBQUEhQUFRQUFRYYGBgYFRQXFBsaFRgWFhQcFhUYHCYeGBkjGhcXIC8gIycpLSwsFh8xNjAqNSYrLCkBCQoKDgwOGg8PGiwgHBwtMikqNSw1KikpNC0yNSkpLzAsKSwsKSwxNS0sKSk2LCwpKSwpKSksLDUqLCksLCkpKf/AABEIAI0A4wMBIgACEQEDEQH/xAAbAAABBQEBAAAAAAAAAAAAAAAAAQMEBQYCB//EAEkQAAEDAgMEBgYGBgcJAQAAAAEAAgMEERIhMQUGQVEHEyJhcYEyNXKRobIUI0JSsdEWVHPB0+E0YnSSk5TwJENTY4Kis8LxFf/EABkBAQEBAQEBAAAAAAAAAAAAAAABAgQDBf/EACMRAQACAQMFAAMBAAAAAAAAAAABAhEDITEEEjNxsRMiQRT/2gAMAwEAAhEDEQA/APcUIQgEIQgEIQgEIQgEIQgEIQgEIQgEIQgE2+paCAXAE6AkAnwTiampmvFnNa4WIzAOuqBy6VVzo3QZtxOjtm0AucLnIt4lovpnYAWU5kgIuMxzGiAliDhYi6jh5jPaN2nIHiCT9ru71LXL23FjogW6VRonlri12n2TnpxB7wudp1JjglkFiWRvcAdLtaSL92SCWhZ7cLb767Z8FTI1jXygkhlw3JxGVyTw5q22rVmKCWQC5jje+3A4Gl1vggloUbZtT1kMbyLF7GOI9poP71EotqF9VUQ2AEIhIPE9a1zjfwwoLRCEKZAhCFQIQhAIQhAIQhAIQhAIQoW2dqNpoJJpL4ImFzrZmw5BWImZxHMiahQ9k7SbUQxzMvgkaHNuLGx0uFMSYmJxIamc4EYQDzvcHhp5XTYrbWxgt+LeH2h4qSkLVAgculEdH1ebBdvFt9Bzb+S7NYLAi5BF7gXHmgfIVY+MwuNjaN7gLBtyxzsr+yT3ZE8lYxyBwuDcc0SwhwIcAQQQQdCDqgZ+kFvpjL7w04ajhxzUhrrqDs6V2bJPTYbXy7TTfA45cbHLmCnHRmPNty3i2+ne2/4IHKqLEMtRmPEf6t5qFtibFRzkf8GXyIY4Ee/JWTXXF1UbcygqRwdBI4a/ccHZX8PegpOh31LSey753LR7xMLqSoA1MEoHiWOAWc6HfUtJ7LvnctRth4FPMSbARSEnuDTdSZxAz2yN+qJlPC11Q0ObFGCLPyIYARonN169k9ZWyxOD43fRgHC9iWsfiGfK4XlcG6VW5jS2mlILQQQ0WIIuCM1vuiukfCKmOVpY8PjJa7UBzDhv42PuXDo9Rq3v22riGpiMN8hCF24hkqEIWgIQhAIQhAJLpVRb3bzihijkcwv6yeOGwIFusNr+SC9SOdbVKq/b7InU8kc7sMco6okGx+uPVgA8CS4Ad5QLR7ep5bdVNE/ES0YXtdctF3AWOZAzKqukP1VWfsH/AIKPsxkP029R1YrIY2wteMLWyMmu9hYDmH2jddoOWdrghSOkP1VWfsH/AIL36bzU9x9SeDu4Xqyk/YM/BX6z24xtsuksLnqGZacOavYZsQvYjmDqO4jgU6jzX9z9I4JNPhIuDY8eA8U6m5WAgg2IIsQdCDwTVMS3sHO2h5t0+Gi8FSCokYLHkfZfmO48RpkDqpij1sd2Hm3tDxGeX4eaBJILXcwC/EaNOdzpx196dinDhcHTI9xGoPJLGbgHnmmJ24CXjuxC+VhxA5hAzWu6t7JDp6DvBxFj/eA96npisixxuHMZeOo+Nl1SS4mNPMDu8UDXoPzPZectLA8h4qFvPlSyu5Ryf9zHBWk8WIEXtf39yqduvx0NSD6QhlBHeGE8Dyz80FL0O+paT2XfO5aTeCIupJ2jV0Mo97HBZvoc9S0nsu+dy0+2pA2mmcdBFIT5MJKk8DGbM6UaWOCJhZNdsbGmzRa7WgG3a7lY7m7VbVVNZPGHBjvo7QHAB12Mfe45ZhYOl6Nax8bHtEVnNa4Xkzs4Ai4t3rZdG2zH0zqqCW3WNdE42NxZ7DhsfIrg0NTXtfF42bnDcIQhd2JYKhCFoCEhVLVNr8burdSYL9nEycut3kPAv4ILtCz+DaX36H/DqP4iMG0vv0P+HUfxEGgWC6Y/6HT/ANupvmKn7Zj2t1LupfSdZlhwxy3vca45MNud/is90hCq/wDzaX6Z1Jm+nU1+pDsHpf19T4ZIPTlC2vsSGqa1k7BIxrg8NN8OIAgXA1tfQ8bclKkJt2bX5c/PmiKQOGX8x4oMjtrYAhMBgg6w/SoJJJDI0y2jxC75JXXdkbDPmFYdIDCdl1YAJJgfYAEk5cAFfyxhwIOhVJvDtl9LRVEoAc+BhIvexsOyT++y9dDP5K9vOYSeEXo7rQ/Z8DCC18UTGva4WcLi7TbkRmCr+obhOMcMnDLMfmFlt09puqqiOosBjoo+tDT2Q978TAeN8IJz4FbCXQ30sU1s/ktnnMkcOXxhwsQCFCq6TDhexxbhdne7m4Tkbi/fceCl0h+rb4BcV3oHy58xyXkoFXY2eMJOh+yb30PPI5J8pHsBFiMio8Li1wYTcEdk+HA55lB3QH6sDlce4kJ+yj0Hon23/MVJQQ6bsks5Zt9m+nkcr5ahc7GbaFg5A8uZ5AfgnK12EY/u66aHXXJcbHP1LNNOFrankSEE1U23xhhqOT4Jf7zY3X94+VXKqN6jaknd92KQ+WBwPwQUXQ76lpPZd87lptuw46Wdv3opB72OH71mehz1LSey753LTbclw007tcMUh9zHFSeNh51s/pZMcUbPo18DGNv1tr4WgaYctFoNw9r/AEuarqMODGYG4b4rdWx2d7DW6zdD0UPkijeKhgD2Mdbq3ZYmg64u9aPcDZBpJaunc4PLDC7EAQD1jHcO7CuHR/0d/wC/DU4bNCELuZKm6iTC0usThBNhqbC6cVZvHXSw0z3wRGabIMYLZucQBiJIs0XuTfIKin2dvNUSPpv9nYY6m7g9sjj1cbW4iJQW5Si4FhlfFnktUCs1sR0jquRzIpIad0YLmvGG9Rjs8tYTe2HVwGFxzBOqm1O59JI9z3wMc9xuSb3JOpOaC5QqH9BaH9Wj9x/NH6C0P6tH7j+aC4qatkbcUjmtbkLuIAzyFyVkek/ZU1VRwtpW9Y4VUEmRFsLXElxN/RHcpu0ejihmjLDAxoda5aM7Xzte9vFUW9OxKHZlLCW0bJA6eKHtPfcCQ2uXEm9rINrsraXXMJIwva4sew6tc3Ud4sQQeIIKelbhcHDQkB3nkCslu9uZRydfKaePq5ZiYrg+g1jWAjPRzmuI7iFZ1O5NEG5U0dzYDI6lBogsn0lMts6qcOMD2nw9IX8CD71PG41D+rR+4/ms10hbpUkez53RwRte2N7gRe4sNRn3hdHS+enuPqW4lc9GlI1my6bCLF8Yc48STqSeP5LQzuLiGAa+keAHK/MrF7kbnUkuzKZ7oGF74QS6xvc8dVcQbk0N8Jpo8QGtj2u8Z5qdT5r+5+leF7OS2xGYF7ttmR/V7+5cv7ZZbTJx8tB8fgqWTc6hBwimjLsvvZd5N8tE1BuTRscGPp4iXXI1AvxAF72/JeCtSmatl2nmMx4jPkfDzVP+gtD+rR+4/mmavcqiDezTR4iQBk7j/K58kF1s114mE6kXPnmeKlLNUu49FZwNNH2XEcfEfin/ANBaH9Wj9x/NBa7RfaJ/snnxFhp3pNnH6pnsgeYFiqGt3NommMNpo7ueBodNXfAJyk3KonMBNNHc9zufeg0irN5G3o6gc4ZfkKifoLQ/q0fuP5qt3k3No2UdQ5tPGHCKTDrrhNraoG+hz1LSey753LT7bjDqaZp0MUgPmwgrMdDnqWk9l3zuWk2/KW0s7hq2GU+5jipPGw8po+k+rjjYxohsxjWi7HXs1oAv29clrujjaj6l9VPJhxudC0hoIbZjCBkSTfMqFs3orp5IYnmWYF8bHEAstdzQTbs96tdy9ktpaisgYXOaz6O4F1sV3sfe9suAXBoaevF83nZuZhr0qRC78MFSEJUKhA1VNfvTBBIY5HPDhbSGd4z07TGEH3q3Qgz/AOnVL96X/LVf8JH6dUv3pf8ALVf8JaBCDNVXSBSsY5w652EE4RTVQJtnkTHb3rGb/b1U+0dnQPgxOb9Opmua9jmEXcQQb5HyJXqs0LXNLXAOaRYg5gjvCwfS/GG0VMGgACupbACw9I8EG8DQ0cAAPAAD8AmI7vdiI7LfR0zJ+13dykOYCLEAjkdEj3BoubAAanIAcUHSy+/dM6XZ1Zga5zuoe1gAJJyBOEC9ydPJTKbeOnqSGRzMIfiaBe0jsIu7Cwi9sN87KZtraTaWllmLSWwxl2EWBs0XsOAW9ObReJrznYlQdHVQ9lLBSztwyMp43t1BMbsu0Dm17T2SFqKuLLEPSbmD+PvWf3brPpk4rGgtiNO2Nt9XFxEjyDxDTZt+JutJM+zSeQKak2m893OdyCxWIuOOfvTFaOzf7pB48D3J2mbZjQdbBN1/oW5kD4juP4LAkFR7YpM9GD4n+V11PMRYAEucfcOJPcuoYsIt/ok6lA3S+lJ7f/q1SVHovRJ+85x+Nh8AE7JIGgkmwAufAaoIDziqL/ZiZe+fpP7yLZNB48VKoW2jb7KhwDDE95FjIS46A9rJoOQzAt+ZVjE2wA5AD3IO1Tb0G9NK3/lyO8mscfxsFcqm24bwVTuDYJGjxwEu8fs+4oKTod9S0nsu+dy1G2GA08wOYMUgI7i03WX6HPUtJ7LvnctJvDIW0lQRqIZSPEMcQpPA8Vg3zrGsa1tRIA1oAAw5AAAcFvei2sfMKmWVxfI58YLja5DWHCMhwuVM2TuBRPp4XOgu50UZJxyZktBOjrap/dbZ8dPWVsMTcMbfoxDbk2LmPxZkk8AuDQ0NWt+69tm5mGpuhCF37sFQhCoEIQgEIQgFkukjYM1XTQsgaHOZVQSEYg3ssddxue5a1CBFXbwmH6O9lS4NiltE7Mi/XERgAjQkuAvwVkoe09jw1DWtnjbI1rsQa4XbiAIuW6HInVBQ0M0TKmV9SYxPSRNjM5Ia0xTEuZiH2X3jNxpyyNg/v3IHbJrC0gg00hBBuCC3Igruu2KKencKOnifKS0gPdq4Gwe+R+Jzi0E2uTyyVVtmhdDu/NG9uFzKSQOaHY7GxJ7Vhde3T+WnuPqTwudzABs6k4DqIvD0QrEfWOBHoA8vSI08h8VA3N9XUn9ni+UK5AU1/Lb3JHAuoLo3vfcObgaTbI4sWnHI2zUh+JxsBYcTfM+Hwz8U5DCGtDRkB/rUryVzDAG8yeJJufekq5LMJGugyJzOQyAKdKjSHE8N4NzPifRH78kDtOzC0DkAFDr343CEfazf3MHkRnpbLinqqtDLDV7r4WgEk27hw70tHR4ASTd7jdzs8z3X0A4BAtQM2NHF1/JuakKNHnKTwaMI8Tm79ykkoGqqfA0n3DiScgFU7xx4aCdvEwyC+uZabnj8VZDtvv8AZZp3u/koG8wvBK3lDK4/9LDb4n4IKToc9S0nsu+dy1O1h9RL+zf8pWW6HfUtJ7LvnctHvDf6JUW16mW1tb4HWspO8DwKPaMgaPrZNB/vH8vFel9EchdHUucS4mRmZJJyZlmTmrvY8VD9HhxClxdVHe4ivfA2978UbtiMVtaIcHV2prYLYL9W/FbDlfRfP0OntS/dNstzLToQhd+GCoQhaAhCEAhCEAhCEAhCEAqPfSkfLs+qjjaXPfBI1oGpJbkB3q8SFapeaWi0fyckqrdWmdHRUzHgteyGNrgdQQ0XBVskCVL277Taf6BCEzPUhuuZ4AZuPgFkFRNhbfU5ADmeCbbTHAQHFrjmXAC9+ORy7ksDCTidqbWbl2f596koI1NQtZmLlx1cTdxyAzPkMtE7JJhaTwATiiyOxvw8G2LtNeA/eg7posLc9TcnTUpuSTrLsacvtEXyvwBHFdvjc42Js3u1P5J5jABYAABAjGgCw0Cqdr501U/h1MjR4NY6/wAT8FY1kpa3L0nZDxPHyFz5KJtqPDRTjlBJ8hQZ7od9S0nsu+dy1O1j9RL+zf8AKVluh31LSey753LRby/0Kp/YTf8AjcpMZjA8BZRPsPq36D7DuXhmvTeiFmGOoBBB6xhsRY5sNsvJbTYX9Fg/Yx/I1VuyPWNd7NL8ki4dHo/xX7s5am2zQXQhC7cSyVCELQEIQgEIQgEIQgEIQgEIQgEIQgFx1YuTYXPHjlou0IBF0LiWIOFiLjkgZkqLnCwXPE/ZHHXjwyHNOxRYRYf/AHxXTWW0XSAXMjwASTYDU8F0osvafhOgAce+5Ise7JAsLS52M6Ws0dx1PmuNrUzn08rG+k+N7RnldzSB8VLASoM10dbDlo9m08E4AkjDsQBDhm5x1HcVbbehL6WdjRdzoZWtA1JLHAAeanpCgibHiLaeFrhZzYmAjkQ0Aj3qBsyje2urJHNIZIKcNPA4GPDreBIV0EWQKhCEH//Z"/>
          <p:cNvSpPr>
            <a:spLocks noChangeAspect="1" noChangeArrowheads="1"/>
          </p:cNvSpPr>
          <p:nvPr/>
        </p:nvSpPr>
        <p:spPr bwMode="auto">
          <a:xfrm>
            <a:off x="155575" y="-639763"/>
            <a:ext cx="216217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274" name="AutoShape 13" descr="data:image/jpeg;base64,/9j/4AAQSkZJRgABAQAAAQABAAD/2wCEAAkGBhQSEBQUEhQUFRQUFRYYGBgYFRQXFBsaFRgWFhQcFhUYHCYeGBkjGhcXIC8gIycpLSwsFh8xNjAqNSYrLCkBCQoKDgwOGg8PGiwgHBwtMikqNSw1KikpNC0yNSkpLzAsKSwsKSwxNS0sKSk2LCwpKSwpKSksLDUqLCksLCkpKf/AABEIAI0A4wMBIgACEQEDEQH/xAAbAAABBQEBAAAAAAAAAAAAAAAAAQMEBQYCB//EAEkQAAEDAgMEBgYGBgcJAQAAAAEAAgMEERIhMQUGQVEHEyJhcYEyNXKRobIUI0JSsdEWVHPB0+E0YnSSk5TwJENTY4Kis8LxFf/EABkBAQEBAQEBAAAAAAAAAAAAAAABAgQDBf/EACMRAQACAQMFAAMBAAAAAAAAAAABAhEDITEEEjNxsRMiQRT/2gAMAwEAAhEDEQA/APcUIQgEIQgEIQgEIQgEIQgEIQgEIQgEIQgE2+paCAXAE6AkAnwTiampmvFnNa4WIzAOuqBy6VVzo3QZtxOjtm0AucLnIt4lovpnYAWU5kgIuMxzGiAliDhYi6jh5jPaN2nIHiCT9ru71LXL23FjogW6VRonlri12n2TnpxB7wudp1JjglkFiWRvcAdLtaSL92SCWhZ7cLb767Z8FTI1jXygkhlw3JxGVyTw5q22rVmKCWQC5jje+3A4Gl1vggloUbZtT1kMbyLF7GOI9poP71EotqF9VUQ2AEIhIPE9a1zjfwwoLRCEKZAhCFQIQhAIQhAIQhAIQhAIQoW2dqNpoJJpL4ImFzrZmw5BWImZxHMiahQ9k7SbUQxzMvgkaHNuLGx0uFMSYmJxIamc4EYQDzvcHhp5XTYrbWxgt+LeH2h4qSkLVAgculEdH1ebBdvFt9Bzb+S7NYLAi5BF7gXHmgfIVY+MwuNjaN7gLBtyxzsr+yT3ZE8lYxyBwuDcc0SwhwIcAQQQQdCDqgZ+kFvpjL7w04ajhxzUhrrqDs6V2bJPTYbXy7TTfA45cbHLmCnHRmPNty3i2+ne2/4IHKqLEMtRmPEf6t5qFtibFRzkf8GXyIY4Ee/JWTXXF1UbcygqRwdBI4a/ccHZX8PegpOh31LSey753LR7xMLqSoA1MEoHiWOAWc6HfUtJ7LvnctRth4FPMSbARSEnuDTdSZxAz2yN+qJlPC11Q0ObFGCLPyIYARonN169k9ZWyxOD43fRgHC9iWsfiGfK4XlcG6VW5jS2mlILQQQ0WIIuCM1vuiukfCKmOVpY8PjJa7UBzDhv42PuXDo9Rq3v22riGpiMN8hCF24hkqEIWgIQhAIQhAJLpVRb3bzihijkcwv6yeOGwIFusNr+SC9SOdbVKq/b7InU8kc7sMco6okGx+uPVgA8CS4Ad5QLR7ep5bdVNE/ES0YXtdctF3AWOZAzKqukP1VWfsH/AIKPsxkP029R1YrIY2wteMLWyMmu9hYDmH2jddoOWdrghSOkP1VWfsH/AIL36bzU9x9SeDu4Xqyk/YM/BX6z24xtsuksLnqGZacOavYZsQvYjmDqO4jgU6jzX9z9I4JNPhIuDY8eA8U6m5WAgg2IIsQdCDwTVMS3sHO2h5t0+Gi8FSCokYLHkfZfmO48RpkDqpij1sd2Hm3tDxGeX4eaBJILXcwC/EaNOdzpx196dinDhcHTI9xGoPJLGbgHnmmJ24CXjuxC+VhxA5hAzWu6t7JDp6DvBxFj/eA96npisixxuHMZeOo+Nl1SS4mNPMDu8UDXoPzPZectLA8h4qFvPlSyu5Ryf9zHBWk8WIEXtf39yqduvx0NSD6QhlBHeGE8Dyz80FL0O+paT2XfO5aTeCIupJ2jV0Mo97HBZvoc9S0nsu+dy0+2pA2mmcdBFIT5MJKk8DGbM6UaWOCJhZNdsbGmzRa7WgG3a7lY7m7VbVVNZPGHBjvo7QHAB12Mfe45ZhYOl6Nax8bHtEVnNa4Xkzs4Ai4t3rZdG2zH0zqqCW3WNdE42NxZ7DhsfIrg0NTXtfF42bnDcIQhd2JYKhCFoCEhVLVNr8burdSYL9nEycut3kPAv4ILtCz+DaX36H/DqP4iMG0vv0P+HUfxEGgWC6Y/6HT/ANupvmKn7Zj2t1LupfSdZlhwxy3vca45MNud/is90hCq/wDzaX6Z1Jm+nU1+pDsHpf19T4ZIPTlC2vsSGqa1k7BIxrg8NN8OIAgXA1tfQ8bclKkJt2bX5c/PmiKQOGX8x4oMjtrYAhMBgg6w/SoJJJDI0y2jxC75JXXdkbDPmFYdIDCdl1YAJJgfYAEk5cAFfyxhwIOhVJvDtl9LRVEoAc+BhIvexsOyT++y9dDP5K9vOYSeEXo7rQ/Z8DCC18UTGva4WcLi7TbkRmCr+obhOMcMnDLMfmFlt09puqqiOosBjoo+tDT2Q978TAeN8IJz4FbCXQ30sU1s/ktnnMkcOXxhwsQCFCq6TDhexxbhdne7m4Tkbi/fceCl0h+rb4BcV3oHy58xyXkoFXY2eMJOh+yb30PPI5J8pHsBFiMio8Li1wYTcEdk+HA55lB3QH6sDlce4kJ+yj0Hon23/MVJQQ6bsks5Zt9m+nkcr5ahc7GbaFg5A8uZ5AfgnK12EY/u66aHXXJcbHP1LNNOFrankSEE1U23xhhqOT4Jf7zY3X94+VXKqN6jaknd92KQ+WBwPwQUXQ76lpPZd87lptuw46Wdv3opB72OH71mehz1LSey753LTbclw007tcMUh9zHFSeNh51s/pZMcUbPo18DGNv1tr4WgaYctFoNw9r/AEuarqMODGYG4b4rdWx2d7DW6zdD0UPkijeKhgD2Mdbq3ZYmg64u9aPcDZBpJaunc4PLDC7EAQD1jHcO7CuHR/0d/wC/DU4bNCELuZKm6iTC0usThBNhqbC6cVZvHXSw0z3wRGabIMYLZucQBiJIs0XuTfIKin2dvNUSPpv9nYY6m7g9sjj1cbW4iJQW5Si4FhlfFnktUCs1sR0jquRzIpIad0YLmvGG9Rjs8tYTe2HVwGFxzBOqm1O59JI9z3wMc9xuSb3JOpOaC5QqH9BaH9Wj9x/NH6C0P6tH7j+aC4qatkbcUjmtbkLuIAzyFyVkek/ZU1VRwtpW9Y4VUEmRFsLXElxN/RHcpu0ejihmjLDAxoda5aM7Xzte9vFUW9OxKHZlLCW0bJA6eKHtPfcCQ2uXEm9rINrsraXXMJIwva4sew6tc3Ud4sQQeIIKelbhcHDQkB3nkCslu9uZRydfKaePq5ZiYrg+g1jWAjPRzmuI7iFZ1O5NEG5U0dzYDI6lBogsn0lMts6qcOMD2nw9IX8CD71PG41D+rR+4/ms10hbpUkez53RwRte2N7gRe4sNRn3hdHS+enuPqW4lc9GlI1my6bCLF8Yc48STqSeP5LQzuLiGAa+keAHK/MrF7kbnUkuzKZ7oGF74QS6xvc8dVcQbk0N8Jpo8QGtj2u8Z5qdT5r+5+leF7OS2xGYF7ttmR/V7+5cv7ZZbTJx8tB8fgqWTc6hBwimjLsvvZd5N8tE1BuTRscGPp4iXXI1AvxAF72/JeCtSmatl2nmMx4jPkfDzVP+gtD+rR+4/mmavcqiDezTR4iQBk7j/K58kF1s114mE6kXPnmeKlLNUu49FZwNNH2XEcfEfin/ANBaH9Wj9x/NBa7RfaJ/snnxFhp3pNnH6pnsgeYFiqGt3NommMNpo7ueBodNXfAJyk3KonMBNNHc9zufeg0irN5G3o6gc4ZfkKifoLQ/q0fuP5qt3k3No2UdQ5tPGHCKTDrrhNraoG+hz1LSey753LT7bjDqaZp0MUgPmwgrMdDnqWk9l3zuWk2/KW0s7hq2GU+5jipPGw8po+k+rjjYxohsxjWi7HXs1oAv29clrujjaj6l9VPJhxudC0hoIbZjCBkSTfMqFs3orp5IYnmWYF8bHEAstdzQTbs96tdy9ktpaisgYXOaz6O4F1sV3sfe9suAXBoaevF83nZuZhr0qRC78MFSEJUKhA1VNfvTBBIY5HPDhbSGd4z07TGEH3q3Qgz/AOnVL96X/LVf8JH6dUv3pf8ALVf8JaBCDNVXSBSsY5w652EE4RTVQJtnkTHb3rGb/b1U+0dnQPgxOb9Opmua9jmEXcQQb5HyJXqs0LXNLXAOaRYg5gjvCwfS/GG0VMGgACupbACw9I8EG8DQ0cAAPAAD8AmI7vdiI7LfR0zJ+13dykOYCLEAjkdEj3BoubAAanIAcUHSy+/dM6XZ1Zga5zuoe1gAJJyBOEC9ydPJTKbeOnqSGRzMIfiaBe0jsIu7Cwi9sN87KZtraTaWllmLSWwxl2EWBs0XsOAW9ObReJrznYlQdHVQ9lLBSztwyMp43t1BMbsu0Dm17T2SFqKuLLEPSbmD+PvWf3brPpk4rGgtiNO2Nt9XFxEjyDxDTZt+JutJM+zSeQKak2m893OdyCxWIuOOfvTFaOzf7pB48D3J2mbZjQdbBN1/oW5kD4juP4LAkFR7YpM9GD4n+V11PMRYAEucfcOJPcuoYsIt/ok6lA3S+lJ7f/q1SVHovRJ+85x+Nh8AE7JIGgkmwAufAaoIDziqL/ZiZe+fpP7yLZNB48VKoW2jb7KhwDDE95FjIS46A9rJoOQzAt+ZVjE2wA5AD3IO1Tb0G9NK3/lyO8mscfxsFcqm24bwVTuDYJGjxwEu8fs+4oKTod9S0nsu+dy1G2GA08wOYMUgI7i03WX6HPUtJ7LvnctJvDIW0lQRqIZSPEMcQpPA8Vg3zrGsa1tRIA1oAAw5AAAcFvei2sfMKmWVxfI58YLja5DWHCMhwuVM2TuBRPp4XOgu50UZJxyZktBOjrap/dbZ8dPWVsMTcMbfoxDbk2LmPxZkk8AuDQ0NWt+69tm5mGpuhCF37sFQhCoEIQgEIQgFkukjYM1XTQsgaHOZVQSEYg3ssddxue5a1CBFXbwmH6O9lS4NiltE7Mi/XERgAjQkuAvwVkoe09jw1DWtnjbI1rsQa4XbiAIuW6HInVBQ0M0TKmV9SYxPSRNjM5Ia0xTEuZiH2X3jNxpyyNg/v3IHbJrC0gg00hBBuCC3Igruu2KKencKOnifKS0gPdq4Gwe+R+Jzi0E2uTyyVVtmhdDu/NG9uFzKSQOaHY7GxJ7Vhde3T+WnuPqTwudzABs6k4DqIvD0QrEfWOBHoA8vSI08h8VA3N9XUn9ni+UK5AU1/Lb3JHAuoLo3vfcObgaTbI4sWnHI2zUh+JxsBYcTfM+Hwz8U5DCGtDRkB/rUryVzDAG8yeJJufekq5LMJGugyJzOQyAKdKjSHE8N4NzPifRH78kDtOzC0DkAFDr343CEfazf3MHkRnpbLinqqtDLDV7r4WgEk27hw70tHR4ASTd7jdzs8z3X0A4BAtQM2NHF1/JuakKNHnKTwaMI8Tm79ykkoGqqfA0n3DiScgFU7xx4aCdvEwyC+uZabnj8VZDtvv8AZZp3u/koG8wvBK3lDK4/9LDb4n4IKToc9S0nsu+dy1O1h9RL+zf8pWW6HfUtJ7LvnctHvDf6JUW16mW1tb4HWspO8DwKPaMgaPrZNB/vH8vFel9EchdHUucS4mRmZJJyZlmTmrvY8VD9HhxClxdVHe4ivfA2978UbtiMVtaIcHV2prYLYL9W/FbDlfRfP0OntS/dNstzLToQhd+GCoQhaAhCEAhCEAhCEAhCEAqPfSkfLs+qjjaXPfBI1oGpJbkB3q8SFapeaWi0fyckqrdWmdHRUzHgteyGNrgdQQ0XBVskCVL277Taf6BCEzPUhuuZ4AZuPgFkFRNhbfU5ADmeCbbTHAQHFrjmXAC9+ORy7ksDCTidqbWbl2f596koI1NQtZmLlx1cTdxyAzPkMtE7JJhaTwATiiyOxvw8G2LtNeA/eg7posLc9TcnTUpuSTrLsacvtEXyvwBHFdvjc42Js3u1P5J5jABYAABAjGgCw0Cqdr501U/h1MjR4NY6/wAT8FY1kpa3L0nZDxPHyFz5KJtqPDRTjlBJ8hQZ7od9S0nsu+dy1O1j9RL+zf8AKVluh31LSey753LRby/0Kp/YTf8AjcpMZjA8BZRPsPq36D7DuXhmvTeiFmGOoBBB6xhsRY5sNsvJbTYX9Fg/Yx/I1VuyPWNd7NL8ki4dHo/xX7s5am2zQXQhC7cSyVCELQEIQgEIQgEIQgEIQgEIQgEIQgFx1YuTYXPHjlou0IBF0LiWIOFiLjkgZkqLnCwXPE/ZHHXjwyHNOxRYRYf/AHxXTWW0XSAXMjwASTYDU8F0osvafhOgAce+5Ise7JAsLS52M6Ws0dx1PmuNrUzn08rG+k+N7RnldzSB8VLASoM10dbDlo9m08E4AkjDsQBDhm5x1HcVbbehL6WdjRdzoZWtA1JLHAAeanpCgibHiLaeFrhZzYmAjkQ0Aj3qBsyje2urJHNIZIKcNPA4GPDreBIV0EWQKhCEH//Z"/>
          <p:cNvSpPr>
            <a:spLocks noChangeAspect="1" noChangeArrowheads="1"/>
          </p:cNvSpPr>
          <p:nvPr/>
        </p:nvSpPr>
        <p:spPr bwMode="auto">
          <a:xfrm>
            <a:off x="155575" y="-639763"/>
            <a:ext cx="216217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275" name="AutoShape 15" descr="data:image/jpeg;base64,/9j/4AAQSkZJRgABAQAAAQABAAD/2wCEAAkGBhQSEBQUEhQUFRQUFRYYGBgYFRQXFBsaFRgWFhQcFhUYHCYeGBkjGhcXIC8gIycpLSwsFh8xNjAqNSYrLCkBCQoKDgwOGg8PGiwgHBwtMikqNSw1KikpNC0yNSkpLzAsKSwsKSwxNS0sKSk2LCwpKSwpKSksLDUqLCksLCkpKf/AABEIAI0A4wMBIgACEQEDEQH/xAAbAAABBQEBAAAAAAAAAAAAAAAAAQMEBQYCB//EAEkQAAEDAgMEBgYGBgcJAQAAAAEAAgMEERIhMQUGQVEHEyJhcYEyNXKRobIUI0JSsdEWVHPB0+E0YnSSk5TwJENTY4Kis8LxFf/EABkBAQEBAQEBAAAAAAAAAAAAAAABAgQDBf/EACMRAQACAQMFAAMBAAAAAAAAAAABAhEDITEEEjNxsRMiQRT/2gAMAwEAAhEDEQA/APcUIQgEIQgEIQgEIQgEIQgEIQgEIQgEIQgE2+paCAXAE6AkAnwTiampmvFnNa4WIzAOuqBy6VVzo3QZtxOjtm0AucLnIt4lovpnYAWU5kgIuMxzGiAliDhYi6jh5jPaN2nIHiCT9ru71LXL23FjogW6VRonlri12n2TnpxB7wudp1JjglkFiWRvcAdLtaSL92SCWhZ7cLb767Z8FTI1jXygkhlw3JxGVyTw5q22rVmKCWQC5jje+3A4Gl1vggloUbZtT1kMbyLF7GOI9poP71EotqF9VUQ2AEIhIPE9a1zjfwwoLRCEKZAhCFQIQhAIQhAIQhAIQhAIQoW2dqNpoJJpL4ImFzrZmw5BWImZxHMiahQ9k7SbUQxzMvgkaHNuLGx0uFMSYmJxIamc4EYQDzvcHhp5XTYrbWxgt+LeH2h4qSkLVAgculEdH1ebBdvFt9Bzb+S7NYLAi5BF7gXHmgfIVY+MwuNjaN7gLBtyxzsr+yT3ZE8lYxyBwuDcc0SwhwIcAQQQQdCDqgZ+kFvpjL7w04ajhxzUhrrqDs6V2bJPTYbXy7TTfA45cbHLmCnHRmPNty3i2+ne2/4IHKqLEMtRmPEf6t5qFtibFRzkf8GXyIY4Ee/JWTXXF1UbcygqRwdBI4a/ccHZX8PegpOh31LSey753LR7xMLqSoA1MEoHiWOAWc6HfUtJ7LvnctRth4FPMSbARSEnuDTdSZxAz2yN+qJlPC11Q0ObFGCLPyIYARonN169k9ZWyxOD43fRgHC9iWsfiGfK4XlcG6VW5jS2mlILQQQ0WIIuCM1vuiukfCKmOVpY8PjJa7UBzDhv42PuXDo9Rq3v22riGpiMN8hCF24hkqEIWgIQhAIQhAJLpVRb3bzihijkcwv6yeOGwIFusNr+SC9SOdbVKq/b7InU8kc7sMco6okGx+uPVgA8CS4Ad5QLR7ep5bdVNE/ES0YXtdctF3AWOZAzKqukP1VWfsH/AIKPsxkP029R1YrIY2wteMLWyMmu9hYDmH2jddoOWdrghSOkP1VWfsH/AIL36bzU9x9SeDu4Xqyk/YM/BX6z24xtsuksLnqGZacOavYZsQvYjmDqO4jgU6jzX9z9I4JNPhIuDY8eA8U6m5WAgg2IIsQdCDwTVMS3sHO2h5t0+Gi8FSCokYLHkfZfmO48RpkDqpij1sd2Hm3tDxGeX4eaBJILXcwC/EaNOdzpx196dinDhcHTI9xGoPJLGbgHnmmJ24CXjuxC+VhxA5hAzWu6t7JDp6DvBxFj/eA96npisixxuHMZeOo+Nl1SS4mNPMDu8UDXoPzPZectLA8h4qFvPlSyu5Ryf9zHBWk8WIEXtf39yqduvx0NSD6QhlBHeGE8Dyz80FL0O+paT2XfO5aTeCIupJ2jV0Mo97HBZvoc9S0nsu+dy0+2pA2mmcdBFIT5MJKk8DGbM6UaWOCJhZNdsbGmzRa7WgG3a7lY7m7VbVVNZPGHBjvo7QHAB12Mfe45ZhYOl6Nax8bHtEVnNa4Xkzs4Ai4t3rZdG2zH0zqqCW3WNdE42NxZ7DhsfIrg0NTXtfF42bnDcIQhd2JYKhCFoCEhVLVNr8burdSYL9nEycut3kPAv4ILtCz+DaX36H/DqP4iMG0vv0P+HUfxEGgWC6Y/6HT/ANupvmKn7Zj2t1LupfSdZlhwxy3vca45MNud/is90hCq/wDzaX6Z1Jm+nU1+pDsHpf19T4ZIPTlC2vsSGqa1k7BIxrg8NN8OIAgXA1tfQ8bclKkJt2bX5c/PmiKQOGX8x4oMjtrYAhMBgg6w/SoJJJDI0y2jxC75JXXdkbDPmFYdIDCdl1YAJJgfYAEk5cAFfyxhwIOhVJvDtl9LRVEoAc+BhIvexsOyT++y9dDP5K9vOYSeEXo7rQ/Z8DCC18UTGva4WcLi7TbkRmCr+obhOMcMnDLMfmFlt09puqqiOosBjoo+tDT2Q978TAeN8IJz4FbCXQ30sU1s/ktnnMkcOXxhwsQCFCq6TDhexxbhdne7m4Tkbi/fceCl0h+rb4BcV3oHy58xyXkoFXY2eMJOh+yb30PPI5J8pHsBFiMio8Li1wYTcEdk+HA55lB3QH6sDlce4kJ+yj0Hon23/MVJQQ6bsks5Zt9m+nkcr5ahc7GbaFg5A8uZ5AfgnK12EY/u66aHXXJcbHP1LNNOFrankSEE1U23xhhqOT4Jf7zY3X94+VXKqN6jaknd92KQ+WBwPwQUXQ76lpPZd87lptuw46Wdv3opB72OH71mehz1LSey753LTbclw007tcMUh9zHFSeNh51s/pZMcUbPo18DGNv1tr4WgaYctFoNw9r/AEuarqMODGYG4b4rdWx2d7DW6zdD0UPkijeKhgD2Mdbq3ZYmg64u9aPcDZBpJaunc4PLDC7EAQD1jHcO7CuHR/0d/wC/DU4bNCELuZKm6iTC0usThBNhqbC6cVZvHXSw0z3wRGabIMYLZucQBiJIs0XuTfIKin2dvNUSPpv9nYY6m7g9sjj1cbW4iJQW5Si4FhlfFnktUCs1sR0jquRzIpIad0YLmvGG9Rjs8tYTe2HVwGFxzBOqm1O59JI9z3wMc9xuSb3JOpOaC5QqH9BaH9Wj9x/NH6C0P6tH7j+aC4qatkbcUjmtbkLuIAzyFyVkek/ZU1VRwtpW9Y4VUEmRFsLXElxN/RHcpu0ejihmjLDAxoda5aM7Xzte9vFUW9OxKHZlLCW0bJA6eKHtPfcCQ2uXEm9rINrsraXXMJIwva4sew6tc3Ud4sQQeIIKelbhcHDQkB3nkCslu9uZRydfKaePq5ZiYrg+g1jWAjPRzmuI7iFZ1O5NEG5U0dzYDI6lBogsn0lMts6qcOMD2nw9IX8CD71PG41D+rR+4/ms10hbpUkez53RwRte2N7gRe4sNRn3hdHS+enuPqW4lc9GlI1my6bCLF8Yc48STqSeP5LQzuLiGAa+keAHK/MrF7kbnUkuzKZ7oGF74QS6xvc8dVcQbk0N8Jpo8QGtj2u8Z5qdT5r+5+leF7OS2xGYF7ttmR/V7+5cv7ZZbTJx8tB8fgqWTc6hBwimjLsvvZd5N8tE1BuTRscGPp4iXXI1AvxAF72/JeCtSmatl2nmMx4jPkfDzVP+gtD+rR+4/mmavcqiDezTR4iQBk7j/K58kF1s114mE6kXPnmeKlLNUu49FZwNNH2XEcfEfin/ANBaH9Wj9x/NBa7RfaJ/snnxFhp3pNnH6pnsgeYFiqGt3NommMNpo7ueBodNXfAJyk3KonMBNNHc9zufeg0irN5G3o6gc4ZfkKifoLQ/q0fuP5qt3k3No2UdQ5tPGHCKTDrrhNraoG+hz1LSey753LT7bjDqaZp0MUgPmwgrMdDnqWk9l3zuWk2/KW0s7hq2GU+5jipPGw8po+k+rjjYxohsxjWi7HXs1oAv29clrujjaj6l9VPJhxudC0hoIbZjCBkSTfMqFs3orp5IYnmWYF8bHEAstdzQTbs96tdy9ktpaisgYXOaz6O4F1sV3sfe9suAXBoaevF83nZuZhr0qRC78MFSEJUKhA1VNfvTBBIY5HPDhbSGd4z07TGEH3q3Qgz/AOnVL96X/LVf8JH6dUv3pf8ALVf8JaBCDNVXSBSsY5w652EE4RTVQJtnkTHb3rGb/b1U+0dnQPgxOb9Opmua9jmEXcQQb5HyJXqs0LXNLXAOaRYg5gjvCwfS/GG0VMGgACupbACw9I8EG8DQ0cAAPAAD8AmI7vdiI7LfR0zJ+13dykOYCLEAjkdEj3BoubAAanIAcUHSy+/dM6XZ1Zga5zuoe1gAJJyBOEC9ydPJTKbeOnqSGRzMIfiaBe0jsIu7Cwi9sN87KZtraTaWllmLSWwxl2EWBs0XsOAW9ObReJrznYlQdHVQ9lLBSztwyMp43t1BMbsu0Dm17T2SFqKuLLEPSbmD+PvWf3brPpk4rGgtiNO2Nt9XFxEjyDxDTZt+JutJM+zSeQKak2m893OdyCxWIuOOfvTFaOzf7pB48D3J2mbZjQdbBN1/oW5kD4juP4LAkFR7YpM9GD4n+V11PMRYAEucfcOJPcuoYsIt/ok6lA3S+lJ7f/q1SVHovRJ+85x+Nh8AE7JIGgkmwAufAaoIDziqL/ZiZe+fpP7yLZNB48VKoW2jb7KhwDDE95FjIS46A9rJoOQzAt+ZVjE2wA5AD3IO1Tb0G9NK3/lyO8mscfxsFcqm24bwVTuDYJGjxwEu8fs+4oKTod9S0nsu+dy1G2GA08wOYMUgI7i03WX6HPUtJ7LvnctJvDIW0lQRqIZSPEMcQpPA8Vg3zrGsa1tRIA1oAAw5AAAcFvei2sfMKmWVxfI58YLja5DWHCMhwuVM2TuBRPp4XOgu50UZJxyZktBOjrap/dbZ8dPWVsMTcMbfoxDbk2LmPxZkk8AuDQ0NWt+69tm5mGpuhCF37sFQhCoEIQgEIQgFkukjYM1XTQsgaHOZVQSEYg3ssddxue5a1CBFXbwmH6O9lS4NiltE7Mi/XERgAjQkuAvwVkoe09jw1DWtnjbI1rsQa4XbiAIuW6HInVBQ0M0TKmV9SYxPSRNjM5Ia0xTEuZiH2X3jNxpyyNg/v3IHbJrC0gg00hBBuCC3Igruu2KKencKOnifKS0gPdq4Gwe+R+Jzi0E2uTyyVVtmhdDu/NG9uFzKSQOaHY7GxJ7Vhde3T+WnuPqTwudzABs6k4DqIvD0QrEfWOBHoA8vSI08h8VA3N9XUn9ni+UK5AU1/Lb3JHAuoLo3vfcObgaTbI4sWnHI2zUh+JxsBYcTfM+Hwz8U5DCGtDRkB/rUryVzDAG8yeJJufekq5LMJGugyJzOQyAKdKjSHE8N4NzPifRH78kDtOzC0DkAFDr343CEfazf3MHkRnpbLinqqtDLDV7r4WgEk27hw70tHR4ASTd7jdzs8z3X0A4BAtQM2NHF1/JuakKNHnKTwaMI8Tm79ykkoGqqfA0n3DiScgFU7xx4aCdvEwyC+uZabnj8VZDtvv8AZZp3u/koG8wvBK3lDK4/9LDb4n4IKToc9S0nsu+dy1O1h9RL+zf8pWW6HfUtJ7LvnctHvDf6JUW16mW1tb4HWspO8DwKPaMgaPrZNB/vH8vFel9EchdHUucS4mRmZJJyZlmTmrvY8VD9HhxClxdVHe4ivfA2978UbtiMVtaIcHV2prYLYL9W/FbDlfRfP0OntS/dNstzLToQhd+GCoQhaAhCEAhCEAhCEAhCEAqPfSkfLs+qjjaXPfBI1oGpJbkB3q8SFapeaWi0fyckqrdWmdHRUzHgteyGNrgdQQ0XBVskCVL277Taf6BCEzPUhuuZ4AZuPgFkFRNhbfU5ADmeCbbTHAQHFrjmXAC9+ORy7ksDCTidqbWbl2f596koI1NQtZmLlx1cTdxyAzPkMtE7JJhaTwATiiyOxvw8G2LtNeA/eg7posLc9TcnTUpuSTrLsacvtEXyvwBHFdvjc42Js3u1P5J5jABYAABAjGgCw0Cqdr501U/h1MjR4NY6/wAT8FY1kpa3L0nZDxPHyFz5KJtqPDRTjlBJ8hQZ7od9S0nsu+dy1O1j9RL+zf8AKVluh31LSey753LRby/0Kp/YTf8AjcpMZjA8BZRPsPq36D7DuXhmvTeiFmGOoBBB6xhsRY5sNsvJbTYX9Fg/Yx/I1VuyPWNd7NL8ki4dHo/xX7s5am2zQXQhC7cSyVCELQEIQgEIQgEIQgEIQgEIQgEIQgFx1YuTYXPHjlou0IBF0LiWIOFiLjkgZkqLnCwXPE/ZHHXjwyHNOxRYRYf/AHxXTWW0XSAXMjwASTYDU8F0osvafhOgAce+5Ise7JAsLS52M6Ws0dx1PmuNrUzn08rG+k+N7RnldzSB8VLASoM10dbDlo9m08E4AkjDsQBDhm5x1HcVbbehL6WdjRdzoZWtA1JLHAAeanpCgibHiLaeFrhZzYmAjkQ0Aj3qBsyje2urJHNIZIKcNPA4GPDreBIV0EWQKhCEH//Z"/>
          <p:cNvSpPr>
            <a:spLocks noChangeAspect="1" noChangeArrowheads="1"/>
          </p:cNvSpPr>
          <p:nvPr/>
        </p:nvSpPr>
        <p:spPr bwMode="auto">
          <a:xfrm>
            <a:off x="155575" y="-639763"/>
            <a:ext cx="216217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2060848"/>
            <a:ext cx="3595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a typeface="宋体" pitchFamily="2" charset="-122"/>
              </a:rPr>
              <a:t>Double beam interference fringes</a:t>
            </a:r>
            <a:endParaRPr kumimoji="1" lang="zh-CN" altLang="en-US" sz="20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3872880"/>
            <a:ext cx="18907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000000"/>
                </a:solidFill>
                <a:ea typeface="宋体" pitchFamily="2" charset="-122"/>
              </a:rPr>
              <a:t>Young’s Dual-slit</a:t>
            </a:r>
            <a:endParaRPr kumimoji="1" lang="zh-CN" altLang="en-US" sz="20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949080"/>
            <a:ext cx="2540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000000"/>
                </a:solidFill>
                <a:ea typeface="宋体" pitchFamily="2" charset="-122"/>
              </a:rPr>
              <a:t>Fresnel’s double mirror</a:t>
            </a:r>
            <a:endParaRPr kumimoji="1" lang="zh-CN" altLang="en-US" sz="20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84300" y="6082680"/>
            <a:ext cx="23987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000000"/>
                </a:solidFill>
                <a:ea typeface="宋体" pitchFamily="2" charset="-122"/>
              </a:rPr>
              <a:t>Fresnel’s double prism</a:t>
            </a:r>
            <a:endParaRPr kumimoji="1" lang="zh-CN" altLang="en-US" sz="20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40325" y="6082680"/>
            <a:ext cx="1565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000000"/>
                </a:solidFill>
                <a:ea typeface="宋体" pitchFamily="2" charset="-122"/>
              </a:rPr>
              <a:t>Lloyd’s mirror</a:t>
            </a:r>
            <a:endParaRPr kumimoji="1" lang="zh-CN" altLang="en-US" sz="20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267744" y="762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复杂</a:t>
            </a:r>
            <a:r>
              <a:rPr kumimoji="1"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现象深入浅出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endParaRPr kumimoji="1"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" descr="C:\Users\ustc quantum optics\Desktop\capillary\ejp_capillary\revised\figures\figure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95425"/>
            <a:ext cx="4991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标注 48"/>
          <p:cNvSpPr/>
          <p:nvPr/>
        </p:nvSpPr>
        <p:spPr>
          <a:xfrm>
            <a:off x="1143000" y="1295400"/>
            <a:ext cx="1676400" cy="1000125"/>
          </a:xfrm>
          <a:prstGeom prst="wedgeRectCallout">
            <a:avLst>
              <a:gd name="adj1" fmla="val 66797"/>
              <a:gd name="adj2" fmla="val 25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000" b="1" dirty="0" smtClean="0">
                <a:solidFill>
                  <a:srgbClr val="000000"/>
                </a:solidFill>
              </a:rPr>
              <a:t>激光的半径为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1.8mm,</a:t>
            </a:r>
            <a:r>
              <a:rPr kumimoji="1" lang="zh-CN" altLang="en-US" sz="2000" b="1" dirty="0" smtClean="0">
                <a:solidFill>
                  <a:srgbClr val="000000"/>
                </a:solidFill>
              </a:rPr>
              <a:t>近似为平面波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48400" y="1295400"/>
            <a:ext cx="253523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000" b="1" i="1" dirty="0">
                <a:solidFill>
                  <a:srgbClr val="000000"/>
                </a:solidFill>
                <a:ea typeface="宋体" pitchFamily="2" charset="-122"/>
              </a:rPr>
              <a:t>r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= 0.320 ± 0.002</a:t>
            </a:r>
            <a:r>
              <a:rPr kumimoji="1" lang="en-US" altLang="zh-CN" sz="2000" b="1" dirty="0">
                <a:solidFill>
                  <a:srgbClr val="000000"/>
                </a:solidFill>
                <a:ea typeface="宋体" pitchFamily="2" charset="-122"/>
              </a:rPr>
              <a:t>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000" b="1" i="1" dirty="0">
                <a:solidFill>
                  <a:srgbClr val="000000"/>
                </a:solidFill>
                <a:ea typeface="宋体" pitchFamily="2" charset="-122"/>
              </a:rPr>
              <a:t>r</a:t>
            </a:r>
            <a:r>
              <a:rPr kumimoji="1" lang="en-US" altLang="zh-CN" sz="2000" b="1" baseline="-25000" dirty="0">
                <a:solidFill>
                  <a:srgbClr val="000000"/>
                </a:solidFill>
                <a:ea typeface="宋体" pitchFamily="2" charset="-122"/>
              </a:rPr>
              <a:t>0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= 0.081 ±0.002 </a:t>
            </a:r>
            <a:r>
              <a:rPr kumimoji="1" lang="en-US" altLang="zh-CN" sz="2000" b="1" dirty="0">
                <a:solidFill>
                  <a:srgbClr val="000000"/>
                </a:solidFill>
                <a:ea typeface="宋体" pitchFamily="2" charset="-122"/>
              </a:rPr>
              <a:t>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000" b="1" i="1" dirty="0">
                <a:solidFill>
                  <a:srgbClr val="000000"/>
                </a:solidFill>
                <a:ea typeface="宋体" pitchFamily="2" charset="-122"/>
              </a:rPr>
              <a:t>D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= 298.0 ± 0.3</a:t>
            </a:r>
            <a:r>
              <a:rPr kumimoji="1" lang="en-US" altLang="zh-CN" sz="2000" b="1" dirty="0">
                <a:solidFill>
                  <a:srgbClr val="000000"/>
                </a:solidFill>
                <a:ea typeface="宋体" pitchFamily="2" charset="-122"/>
              </a:rPr>
              <a:t>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000" b="1" i="1" dirty="0">
                <a:solidFill>
                  <a:srgbClr val="000000"/>
                </a:solidFill>
                <a:ea typeface="宋体" pitchFamily="2" charset="-122"/>
              </a:rPr>
              <a:t>n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= 1.475 ± 0.002</a:t>
            </a:r>
            <a:endParaRPr kumimoji="1" lang="zh-CN" altLang="en-US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5257800"/>
          <a:ext cx="5010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公式" r:id="rId5" imgW="3276600" imgH="203200" progId="Equation.3">
                  <p:embed/>
                </p:oleObj>
              </mc:Choice>
              <mc:Fallback>
                <p:oleObj name="公式" r:id="rId5" imgW="327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50101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3400" y="5562600"/>
          <a:ext cx="5010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公式" r:id="rId7" imgW="3378200" imgH="203200" progId="Equation.3">
                  <p:embed/>
                </p:oleObj>
              </mc:Choice>
              <mc:Fallback>
                <p:oleObj name="公式" r:id="rId7" imgW="3378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101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33400" y="5868988"/>
          <a:ext cx="3135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公式" r:id="rId9" imgW="2095500" imgH="228600" progId="Equation.3">
                  <p:embed/>
                </p:oleObj>
              </mc:Choice>
              <mc:Fallback>
                <p:oleObj name="公式" r:id="rId9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68988"/>
                        <a:ext cx="3135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33400" y="6173788"/>
          <a:ext cx="32718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公式" r:id="rId11" imgW="2159000" imgH="228600" progId="Equation.3">
                  <p:embed/>
                </p:oleObj>
              </mc:Choice>
              <mc:Fallback>
                <p:oleObj name="公式" r:id="rId11" imgW="215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173788"/>
                        <a:ext cx="327183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4230231"/>
            <a:ext cx="2590800" cy="2246769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通过中心涂黑的毛细管双光束干涉模型，可测测得毛细管的外径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 i="1" dirty="0" smtClean="0">
                <a:solidFill>
                  <a:srgbClr val="99CCFF">
                    <a:lumMod val="25000"/>
                  </a:srgb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Symbol" pitchFamily="18" charset="2"/>
                <a:ea typeface="宋体" pitchFamily="2" charset="-122"/>
              </a:rPr>
              <a:t>0.319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Times New Roman"/>
                <a:ea typeface="宋体" pitchFamily="2" charset="-122"/>
                <a:cs typeface="Times New Roman"/>
              </a:rPr>
              <a:t>±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Symbol" pitchFamily="18" charset="2"/>
                <a:ea typeface="宋体" pitchFamily="2" charset="-122"/>
              </a:rPr>
              <a:t>0.005 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宋体" pitchFamily="2" charset="-122"/>
                <a:ea typeface="宋体" pitchFamily="2" charset="-122"/>
              </a:rPr>
              <a:t>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 smtClean="0">
                <a:solidFill>
                  <a:srgbClr val="99CCFF">
                    <a:lumMod val="25000"/>
                  </a:srgbClr>
                </a:solidFill>
                <a:latin typeface="宋体" pitchFamily="2" charset="-122"/>
                <a:ea typeface="宋体" pitchFamily="2" charset="-122"/>
              </a:rPr>
              <a:t>读数显微镜测得</a:t>
            </a:r>
            <a:r>
              <a:rPr kumimoji="1" lang="zh-CN" altLang="en-US" sz="2000" b="1" i="1" dirty="0" smtClean="0">
                <a:solidFill>
                  <a:srgbClr val="99CCFF">
                    <a:lumMod val="25000"/>
                  </a:srgbClr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kumimoji="1" lang="en-US" altLang="zh-CN" sz="2000" b="1" i="1" dirty="0" smtClean="0">
                <a:solidFill>
                  <a:srgbClr val="99CCFF">
                    <a:lumMod val="25000"/>
                  </a:srgb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Symbol" pitchFamily="18" charset="2"/>
                <a:ea typeface="宋体" pitchFamily="2" charset="-122"/>
              </a:rPr>
              <a:t>=0.320 </a:t>
            </a:r>
            <a:r>
              <a:rPr kumimoji="1" lang="en-US" altLang="zh-CN" sz="2000" b="1" dirty="0" smtClean="0">
                <a:solidFill>
                  <a:srgbClr val="99CCFF">
                    <a:lumMod val="25000"/>
                  </a:srgbClr>
                </a:solidFill>
                <a:latin typeface="宋体" pitchFamily="2" charset="-122"/>
                <a:ea typeface="宋体" pitchFamily="2" charset="-122"/>
              </a:rPr>
              <a:t>mm</a:t>
            </a:r>
            <a:endParaRPr kumimoji="1" lang="zh-CN" altLang="en-US" sz="2000" b="1" dirty="0">
              <a:solidFill>
                <a:srgbClr val="99CCFF">
                  <a:lumMod val="25000"/>
                </a:srgb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678" y="2520950"/>
            <a:ext cx="553998" cy="2457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ea typeface="宋体" pitchFamily="2" charset="-122"/>
              </a:rPr>
              <a:t>双</a:t>
            </a:r>
            <a:r>
              <a:rPr lang="zh-CN" altLang="en-US" sz="2400" b="1" kern="0" dirty="0">
                <a:solidFill>
                  <a:srgbClr val="000000"/>
                </a:solidFill>
                <a:ea typeface="宋体" pitchFamily="2" charset="-122"/>
              </a:rPr>
              <a:t>虚点光源</a:t>
            </a:r>
            <a:r>
              <a:rPr lang="zh-CN" altLang="en-US" sz="2400" b="1" kern="0" dirty="0" smtClean="0">
                <a:solidFill>
                  <a:srgbClr val="000000"/>
                </a:solidFill>
                <a:ea typeface="宋体" pitchFamily="2" charset="-122"/>
              </a:rPr>
              <a:t>模型</a:t>
            </a:r>
            <a:endParaRPr kumimoji="1" lang="zh-CN" altLang="en-US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762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复杂</a:t>
            </a:r>
            <a:r>
              <a:rPr kumimoji="1"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现象深入浅出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endParaRPr kumimoji="1"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05238" y="1367408"/>
            <a:ext cx="622746" cy="621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87824" y="3465947"/>
            <a:ext cx="622746" cy="621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F17CF-EB49-4F5A-A065-5788C0D402D1}" type="slidenum">
              <a:rPr kumimoji="1" lang="en-US" altLang="zh-CN" sz="2000" b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zh-CN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4" name="标题 1"/>
          <p:cNvSpPr>
            <a:spLocks noGrp="1"/>
          </p:cNvSpPr>
          <p:nvPr>
            <p:ph type="title" idx="4294967295"/>
          </p:nvPr>
        </p:nvSpPr>
        <p:spPr>
          <a:xfrm>
            <a:off x="2971800" y="877888"/>
            <a:ext cx="6172200" cy="84137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黑体" pitchFamily="2" charset="-122"/>
              </a:rPr>
              <a:t>Referee’s comments</a:t>
            </a:r>
            <a:endParaRPr lang="zh-CN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ea typeface="黑体" pitchFamily="2" charset="-122"/>
            </a:endParaRPr>
          </a:p>
        </p:txBody>
      </p:sp>
      <p:sp>
        <p:nvSpPr>
          <p:cNvPr id="16386" name="内容占位符 40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8382000" cy="54102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ts val="4000"/>
              </a:lnSpc>
              <a:buFont typeface="Wingdings" pitchFamily="2" charset="2"/>
              <a:buChar char="u"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ts val="4000"/>
              </a:lnSpc>
              <a:buFont typeface="Wingdings" pitchFamily="2" charset="2"/>
              <a:buChar char="u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paper is interesting and of educational value.</a:t>
            </a:r>
          </a:p>
          <a:p>
            <a:pPr algn="just" eaLnBrk="1" hangingPunct="1">
              <a:lnSpc>
                <a:spcPts val="4000"/>
              </a:lnSpc>
              <a:buFont typeface="Wingdings" pitchFamily="2" charset="2"/>
              <a:buChar char="u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 think many teachers and students will be interested in knowing about the kind of interference discussed. It could be the basis for an advanced laboratory experiment.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u"/>
            </a:pP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paper is easy to read and interesting, and would probably </a:t>
            </a:r>
            <a:r>
              <a:rPr lang="en-US" altLang="zh-C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serve as a nice pedagogical example of how to reduce complex problems to their simplest essence</a:t>
            </a:r>
            <a:r>
              <a:rPr lang="en-US" altLang="zh-CN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recommend acceptance of the manuscript.</a:t>
            </a:r>
            <a:endParaRPr lang="zh-CN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5807005"/>
            <a:ext cx="864096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Hou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, ZB; Zhao, XH; Xiao, JH*: A simple double-source model for interference of capillaries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European Journal of Physics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: 33(1): 199-206, </a:t>
            </a:r>
            <a:r>
              <a:rPr lang="en-US" altLang="zh-CN" b="1" u="sng" dirty="0">
                <a:latin typeface="Times New Roman" pitchFamily="18" charset="0"/>
                <a:cs typeface="Times New Roman" pitchFamily="18" charset="0"/>
              </a:rPr>
              <a:t>2012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267744" y="762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复杂</a:t>
            </a:r>
            <a:r>
              <a:rPr kumimoji="1"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现象深入浅出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endParaRPr kumimoji="1"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2500298" y="6500834"/>
            <a:ext cx="5072062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7474" y="41743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光强阶跃点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近场的光线追踪法</a:t>
            </a:r>
            <a:endParaRPr kumimoji="1"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4791075" y="2692595"/>
            <a:ext cx="4352925" cy="3671888"/>
            <a:chOff x="703" y="164"/>
            <a:chExt cx="4508" cy="3810"/>
          </a:xfrm>
        </p:grpSpPr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03" y="164"/>
              <a:ext cx="4400" cy="3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32" name="Picture 7" descr="框架图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3" y="744"/>
              <a:ext cx="4400" cy="3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655" y="1016"/>
              <a:ext cx="2223" cy="217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699" y="2082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4033" y="689"/>
              <a:ext cx="1178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角度测量刻度盘</a:t>
              </a: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2673" y="210"/>
              <a:ext cx="136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 flipH="1">
              <a:off x="2744" y="754"/>
              <a:ext cx="635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3145" y="467"/>
              <a:ext cx="91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入射光</a:t>
              </a:r>
            </a:p>
          </p:txBody>
        </p:sp>
        <p:grpSp>
          <p:nvGrpSpPr>
            <p:cNvPr id="46" name="Group 14"/>
            <p:cNvGrpSpPr>
              <a:grpSpLocks/>
            </p:cNvGrpSpPr>
            <p:nvPr/>
          </p:nvGrpSpPr>
          <p:grpSpPr bwMode="auto">
            <a:xfrm>
              <a:off x="2751" y="754"/>
              <a:ext cx="46" cy="1315"/>
              <a:chOff x="2725" y="1162"/>
              <a:chExt cx="0" cy="998"/>
            </a:xfrm>
          </p:grpSpPr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>
                <a:off x="2725" y="1162"/>
                <a:ext cx="0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>
                <a:off x="2725" y="1162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V="1">
              <a:off x="2835" y="1842"/>
              <a:ext cx="113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3969" y="1615"/>
              <a:ext cx="988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装有待测液体毛细管</a:t>
              </a:r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 flipH="1">
              <a:off x="4059" y="2886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4329" y="2617"/>
              <a:ext cx="66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光屏</a:t>
              </a: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1221" y="764"/>
              <a:ext cx="104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载物平台</a:t>
              </a: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703" y="1357"/>
              <a:ext cx="115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读数游标</a:t>
              </a: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561" y="2750"/>
              <a:ext cx="539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Symbol" pitchFamily="18" charset="2"/>
                </a:rPr>
                <a:t>2</a:t>
              </a:r>
            </a:p>
          </p:txBody>
        </p:sp>
      </p:grpSp>
      <p:sp>
        <p:nvSpPr>
          <p:cNvPr id="56" name="矩形 27"/>
          <p:cNvSpPr>
            <a:spLocks noChangeArrowheads="1"/>
          </p:cNvSpPr>
          <p:nvPr/>
        </p:nvSpPr>
        <p:spPr bwMode="auto">
          <a:xfrm>
            <a:off x="4071938" y="6301750"/>
            <a:ext cx="146685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kumimoji="1" lang="zh-CN" alt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楷体_GB2312"/>
                <a:ea typeface="+mj-ea"/>
              </a:rPr>
              <a:t>测量装置图</a:t>
            </a:r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214313" y="980728"/>
            <a:ext cx="85725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FFFFFF"/>
                </a:solidFill>
                <a:latin typeface="楷体_GB2312"/>
                <a:ea typeface="+mj-ea"/>
              </a:rPr>
              <a:t>基于几何光学，我们发展出一种新颖的利用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楷体_GB2312"/>
                <a:ea typeface="+mj-ea"/>
              </a:rPr>
              <a:t>毛细管附近光强分布，测量</a:t>
            </a:r>
            <a:r>
              <a:rPr kumimoji="1" lang="zh-CN" altLang="en-US" sz="2400" b="1" dirty="0">
                <a:solidFill>
                  <a:srgbClr val="FFFFFF"/>
                </a:solidFill>
                <a:latin typeface="楷体_GB2312"/>
                <a:ea typeface="+mj-ea"/>
              </a:rPr>
              <a:t>液体折射率的简易方法。测量装置如下图所示：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678641" y="2000240"/>
            <a:ext cx="3643313" cy="4309106"/>
            <a:chOff x="678641" y="2000240"/>
            <a:chExt cx="3643313" cy="4309106"/>
          </a:xfrm>
        </p:grpSpPr>
        <p:pic>
          <p:nvPicPr>
            <p:cNvPr id="59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641" y="2113584"/>
              <a:ext cx="3643313" cy="419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60" name="矩形标注 26"/>
            <p:cNvSpPr>
              <a:spLocks noChangeArrowheads="1"/>
            </p:cNvSpPr>
            <p:nvPr/>
          </p:nvSpPr>
          <p:spPr bwMode="auto">
            <a:xfrm>
              <a:off x="1714480" y="2000240"/>
              <a:ext cx="785818" cy="357190"/>
            </a:xfrm>
            <a:prstGeom prst="wedgeRectCallout">
              <a:avLst>
                <a:gd name="adj1" fmla="val -111201"/>
                <a:gd name="adj2" fmla="val 111127"/>
              </a:avLst>
            </a:prstGeom>
            <a:solidFill>
              <a:schemeClr val="bg1"/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kumimoji="1" lang="zh-CN" altLang="en-US" sz="2000" b="1" dirty="0">
                  <a:solidFill>
                    <a:srgbClr val="000000"/>
                  </a:solidFill>
                </a:rPr>
                <a:t>光屏</a:t>
              </a:r>
            </a:p>
          </p:txBody>
        </p:sp>
        <p:sp>
          <p:nvSpPr>
            <p:cNvPr id="61" name="矩形标注 28"/>
            <p:cNvSpPr>
              <a:spLocks noChangeArrowheads="1"/>
            </p:cNvSpPr>
            <p:nvPr/>
          </p:nvSpPr>
          <p:spPr bwMode="auto">
            <a:xfrm>
              <a:off x="3357563" y="2928938"/>
              <a:ext cx="928687" cy="357187"/>
            </a:xfrm>
            <a:prstGeom prst="wedgeRectCallout">
              <a:avLst>
                <a:gd name="adj1" fmla="val -89968"/>
                <a:gd name="adj2" fmla="val 92583"/>
              </a:avLst>
            </a:prstGeom>
            <a:solidFill>
              <a:schemeClr val="bg1"/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kumimoji="1" lang="zh-CN" altLang="en-US" b="1" dirty="0">
                  <a:solidFill>
                    <a:srgbClr val="000000"/>
                  </a:solidFill>
                </a:rPr>
                <a:t>调节架</a:t>
              </a:r>
            </a:p>
          </p:txBody>
        </p:sp>
        <p:sp>
          <p:nvSpPr>
            <p:cNvPr id="62" name="矩形标注 27"/>
            <p:cNvSpPr>
              <a:spLocks noChangeArrowheads="1"/>
            </p:cNvSpPr>
            <p:nvPr/>
          </p:nvSpPr>
          <p:spPr bwMode="auto">
            <a:xfrm>
              <a:off x="3357563" y="4500563"/>
              <a:ext cx="928687" cy="357187"/>
            </a:xfrm>
            <a:prstGeom prst="wedgeRectCallout">
              <a:avLst>
                <a:gd name="adj1" fmla="val -89968"/>
                <a:gd name="adj2" fmla="val 92583"/>
              </a:avLst>
            </a:prstGeom>
            <a:solidFill>
              <a:schemeClr val="bg1"/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kumimoji="1" lang="zh-CN" altLang="en-US" b="1" dirty="0">
                  <a:solidFill>
                    <a:srgbClr val="000000"/>
                  </a:solidFill>
                </a:rPr>
                <a:t>分光计</a:t>
              </a:r>
            </a:p>
          </p:txBody>
        </p:sp>
        <p:sp>
          <p:nvSpPr>
            <p:cNvPr id="63" name="矩形标注 27"/>
            <p:cNvSpPr>
              <a:spLocks noChangeArrowheads="1"/>
            </p:cNvSpPr>
            <p:nvPr/>
          </p:nvSpPr>
          <p:spPr bwMode="auto">
            <a:xfrm>
              <a:off x="928662" y="4500563"/>
              <a:ext cx="714401" cy="357197"/>
            </a:xfrm>
            <a:prstGeom prst="wedgeRectCallout">
              <a:avLst>
                <a:gd name="adj1" fmla="val 117014"/>
                <a:gd name="adj2" fmla="val -60306"/>
              </a:avLst>
            </a:prstGeom>
            <a:solidFill>
              <a:schemeClr val="bg1"/>
            </a:solidFill>
            <a:ln w="9525" algn="ctr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kumimoji="1" lang="zh-CN" altLang="en-US" sz="2000" b="1" dirty="0">
                  <a:solidFill>
                    <a:srgbClr val="000000"/>
                  </a:solidFill>
                </a:rPr>
                <a:t>游标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5253316"/>
      </p:ext>
    </p:extLst>
  </p:cSld>
  <p:clrMapOvr>
    <a:masterClrMapping/>
  </p:clrMapOvr>
  <p:transition advTm="4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443960" cy="33843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3528" y="5085451"/>
            <a:ext cx="36864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prstClr val="black"/>
                </a:solidFill>
                <a:latin typeface="宋体" pitchFamily="2" charset="-122"/>
              </a:rPr>
              <a:t>材料：</a:t>
            </a:r>
            <a:endParaRPr kumimoji="1" lang="en-US" altLang="zh-CN" sz="2400" b="1" dirty="0" smtClean="0">
              <a:solidFill>
                <a:prstClr val="black"/>
              </a:solidFill>
              <a:latin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prstClr val="black"/>
                </a:solidFill>
                <a:latin typeface="宋体" pitchFamily="2" charset="-122"/>
              </a:rPr>
              <a:t>毛细管，快餐碗，米尺</a:t>
            </a:r>
            <a:endParaRPr kumimoji="1" lang="en-US" altLang="zh-CN" sz="2400" b="1" dirty="0" smtClea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1087474" y="41743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光强阶跃点</a:t>
            </a:r>
            <a:r>
              <a:rPr kumimoji="1"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近场的光线追踪法</a:t>
            </a:r>
            <a:endParaRPr kumimoji="1"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5004048" y="5097378"/>
            <a:ext cx="311041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prstClr val="black"/>
                </a:solidFill>
                <a:latin typeface="宋体" pitchFamily="2" charset="-122"/>
              </a:rPr>
              <a:t>仪器：</a:t>
            </a:r>
            <a:endParaRPr kumimoji="1" lang="en-US" altLang="zh-CN" sz="2400" b="1" dirty="0" smtClean="0">
              <a:solidFill>
                <a:prstClr val="black"/>
              </a:solidFill>
              <a:latin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prstClr val="black"/>
                </a:solidFill>
                <a:latin typeface="宋体" pitchFamily="2" charset="-122"/>
              </a:rPr>
              <a:t>分光计，激光器</a:t>
            </a:r>
            <a:endParaRPr kumimoji="1" lang="zh-CN" altLang="en-US" sz="2400" b="1" dirty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3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9969"/>
    </mc:Choice>
    <mc:Fallback xmlns="">
      <p:transition advTm="4996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 descr="IMG_35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548382"/>
            <a:ext cx="450056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同心圆 8"/>
          <p:cNvSpPr/>
          <p:nvPr/>
        </p:nvSpPr>
        <p:spPr>
          <a:xfrm>
            <a:off x="4786313" y="3571875"/>
            <a:ext cx="214312" cy="214313"/>
          </a:xfrm>
          <a:prstGeom prst="don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prstClr val="black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 flipH="1">
            <a:off x="4840905" y="1468265"/>
            <a:ext cx="71437" cy="21047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5143500" y="2214554"/>
            <a:ext cx="1000125" cy="357196"/>
          </a:xfrm>
          <a:prstGeom prst="wedgeRectCallout">
            <a:avLst>
              <a:gd name="adj1" fmla="val -72689"/>
              <a:gd name="adj2" fmla="val 1166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000" b="1" dirty="0">
                <a:solidFill>
                  <a:prstClr val="black"/>
                </a:solidFill>
              </a:rPr>
              <a:t>入射光</a:t>
            </a:r>
          </a:p>
        </p:txBody>
      </p:sp>
      <p:cxnSp>
        <p:nvCxnSpPr>
          <p:cNvPr id="20" name="直接箭头连接符 19"/>
          <p:cNvCxnSpPr>
            <a:stCxn id="9" idx="5"/>
          </p:cNvCxnSpPr>
          <p:nvPr/>
        </p:nvCxnSpPr>
        <p:spPr>
          <a:xfrm>
            <a:off x="4969240" y="3754803"/>
            <a:ext cx="1174385" cy="1703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标注 37"/>
          <p:cNvSpPr/>
          <p:nvPr/>
        </p:nvSpPr>
        <p:spPr>
          <a:xfrm>
            <a:off x="5429250" y="3357562"/>
            <a:ext cx="1000125" cy="357188"/>
          </a:xfrm>
          <a:prstGeom prst="wedgeRectCallout">
            <a:avLst>
              <a:gd name="adj1" fmla="val -93788"/>
              <a:gd name="adj2" fmla="val 3788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000" b="1" dirty="0">
                <a:solidFill>
                  <a:prstClr val="black"/>
                </a:solidFill>
              </a:rPr>
              <a:t>毛细管</a:t>
            </a:r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6715125" y="1714500"/>
            <a:ext cx="790575" cy="360363"/>
          </a:xfrm>
          <a:prstGeom prst="wedgeRoundRectCallout">
            <a:avLst>
              <a:gd name="adj1" fmla="val -156824"/>
              <a:gd name="adj2" fmla="val -19602"/>
              <a:gd name="adj3" fmla="val 16667"/>
            </a:avLst>
          </a:prstGeom>
          <a:solidFill>
            <a:srgbClr val="B1DE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929438" y="5000625"/>
            <a:ext cx="792162" cy="358775"/>
          </a:xfrm>
          <a:prstGeom prst="wedgeRoundRectCallout">
            <a:avLst>
              <a:gd name="adj1" fmla="val -138977"/>
              <a:gd name="adj2" fmla="val 69028"/>
              <a:gd name="adj3" fmla="val 16667"/>
            </a:avLst>
          </a:prstGeom>
          <a:solidFill>
            <a:srgbClr val="B1DE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6429375" y="5643563"/>
            <a:ext cx="792163" cy="358775"/>
          </a:xfrm>
          <a:prstGeom prst="wedgeRoundRectCallout">
            <a:avLst>
              <a:gd name="adj1" fmla="val -180264"/>
              <a:gd name="adj2" fmla="val 8060"/>
              <a:gd name="adj3" fmla="val 16667"/>
            </a:avLst>
          </a:prstGeom>
          <a:solidFill>
            <a:srgbClr val="B1DE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2" name="云形标注 21"/>
          <p:cNvSpPr/>
          <p:nvPr/>
        </p:nvSpPr>
        <p:spPr>
          <a:xfrm>
            <a:off x="413165" y="1431642"/>
            <a:ext cx="2000250" cy="1357313"/>
          </a:xfrm>
          <a:prstGeom prst="cloudCallout">
            <a:avLst>
              <a:gd name="adj1" fmla="val 78390"/>
              <a:gd name="adj2" fmla="val 662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000" b="1" dirty="0">
                <a:solidFill>
                  <a:prstClr val="black"/>
                </a:solidFill>
              </a:rPr>
              <a:t>产生这些阶跃点的物理机制是什么？</a:t>
            </a:r>
          </a:p>
        </p:txBody>
      </p:sp>
      <p:sp>
        <p:nvSpPr>
          <p:cNvPr id="23" name="云形标注 22"/>
          <p:cNvSpPr/>
          <p:nvPr/>
        </p:nvSpPr>
        <p:spPr>
          <a:xfrm>
            <a:off x="428625" y="3214688"/>
            <a:ext cx="2143125" cy="1942504"/>
          </a:xfrm>
          <a:prstGeom prst="cloudCallout">
            <a:avLst>
              <a:gd name="adj1" fmla="val 94674"/>
              <a:gd name="adj2" fmla="val 1896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000" b="1" dirty="0">
                <a:solidFill>
                  <a:prstClr val="black"/>
                </a:solidFill>
              </a:rPr>
              <a:t>这些阶跃点与管及管中液体哪些性质有关呢？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4888671" y="1877210"/>
            <a:ext cx="887417" cy="18234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4888671" y="3679031"/>
            <a:ext cx="406830" cy="2143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1500187" y="218988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光强阶跃点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近场的光线追踪法</a:t>
            </a:r>
            <a:endParaRPr kumimoji="1" lang="en-US" altLang="zh-CN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3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9969"/>
    </mc:Choice>
    <mc:Fallback xmlns="">
      <p:transition advTm="4996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1" y="1295400"/>
            <a:ext cx="8618849" cy="511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6"/>
          <p:cNvSpPr txBox="1"/>
          <p:nvPr/>
        </p:nvSpPr>
        <p:spPr>
          <a:xfrm>
            <a:off x="1500187" y="218988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光强阶跃点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近场的光线追踪法</a:t>
            </a:r>
            <a:endParaRPr kumimoji="1" lang="en-US" altLang="zh-CN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115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3923"/>
            <a:ext cx="5410200" cy="550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8474" y="1997597"/>
            <a:ext cx="328166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根据光强阶跃点，可测量：</a:t>
            </a:r>
            <a:endParaRPr kumimoji="1" lang="en-US" altLang="zh-CN" sz="2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kumimoji="1" lang="zh-CN" altLang="en-US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液体折射率</a:t>
            </a:r>
            <a:endParaRPr kumimoji="1" lang="en-US" altLang="zh-CN" sz="2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）毛细管的折射率</a:t>
            </a:r>
            <a:endParaRPr kumimoji="1" lang="en-US" altLang="zh-CN" sz="2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kumimoji="1" lang="en-US" altLang="zh-CN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）毛细管的内外径之比</a:t>
            </a:r>
            <a:endParaRPr kumimoji="1" lang="zh-CN" altLang="en-US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898" y="1412776"/>
            <a:ext cx="2659702" cy="461665"/>
          </a:xfrm>
          <a:prstGeom prst="rect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方法：光线追踪法</a:t>
            </a:r>
            <a:endParaRPr kumimoji="1" lang="zh-CN" altLang="en-US" sz="24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58474" y="3810000"/>
            <a:ext cx="2973078" cy="2195594"/>
            <a:chOff x="1857356" y="1142984"/>
            <a:chExt cx="6858048" cy="4214842"/>
          </a:xfrm>
        </p:grpSpPr>
        <p:sp>
          <p:nvSpPr>
            <p:cNvPr id="8" name="同心圆 7"/>
            <p:cNvSpPr/>
            <p:nvPr/>
          </p:nvSpPr>
          <p:spPr>
            <a:xfrm>
              <a:off x="3714744" y="1643050"/>
              <a:ext cx="3000396" cy="3000396"/>
            </a:xfrm>
            <a:prstGeom prst="donut">
              <a:avLst>
                <a:gd name="adj" fmla="val 2845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57356" y="1785926"/>
              <a:ext cx="271464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endCxn id="8" idx="6"/>
            </p:cNvCxnSpPr>
            <p:nvPr/>
          </p:nvCxnSpPr>
          <p:spPr>
            <a:xfrm>
              <a:off x="4572000" y="1785926"/>
              <a:ext cx="2143140" cy="13573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endCxn id="8" idx="6"/>
            </p:cNvCxnSpPr>
            <p:nvPr/>
          </p:nvCxnSpPr>
          <p:spPr>
            <a:xfrm flipV="1">
              <a:off x="4500562" y="3143248"/>
              <a:ext cx="2214578" cy="1285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428860" y="4071942"/>
              <a:ext cx="2071702" cy="358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857356" y="2285992"/>
              <a:ext cx="207170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8" idx="6"/>
            </p:cNvCxnSpPr>
            <p:nvPr/>
          </p:nvCxnSpPr>
          <p:spPr>
            <a:xfrm>
              <a:off x="6715140" y="3143248"/>
              <a:ext cx="1500198" cy="22145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0800000">
              <a:off x="3929058" y="2285992"/>
              <a:ext cx="857256" cy="3571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786314" y="2643182"/>
              <a:ext cx="92869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5715008" y="2714620"/>
              <a:ext cx="928694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643702" y="2714620"/>
              <a:ext cx="2071702" cy="10001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2428860" y="1785926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4572000" y="1785926"/>
              <a:ext cx="1143008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16200000" flipH="1">
              <a:off x="7072330" y="4000504"/>
              <a:ext cx="857256" cy="57150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1928794" y="2285992"/>
              <a:ext cx="135732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4143372" y="2357430"/>
              <a:ext cx="357190" cy="14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4786314" y="2643182"/>
              <a:ext cx="857256" cy="14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5929322" y="2714620"/>
              <a:ext cx="500066" cy="7143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7215206" y="3000372"/>
              <a:ext cx="785818" cy="35719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8" idx="6"/>
            </p:cNvCxnSpPr>
            <p:nvPr/>
          </p:nvCxnSpPr>
          <p:spPr>
            <a:xfrm flipH="1">
              <a:off x="5072066" y="3143248"/>
              <a:ext cx="1643074" cy="9286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rot="10800000">
              <a:off x="2786050" y="4143380"/>
              <a:ext cx="1357322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 flipV="1">
              <a:off x="3750463" y="1607331"/>
              <a:ext cx="1928826" cy="10001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0800000">
              <a:off x="3357554" y="1857364"/>
              <a:ext cx="1857388" cy="1214446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643702" y="2714620"/>
              <a:ext cx="1785950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786578" y="3143248"/>
              <a:ext cx="1714512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714612" y="4429132"/>
              <a:ext cx="1785950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弧形 33"/>
            <p:cNvSpPr/>
            <p:nvPr/>
          </p:nvSpPr>
          <p:spPr>
            <a:xfrm rot="5175460">
              <a:off x="6318542" y="2303577"/>
              <a:ext cx="1000132" cy="571504"/>
            </a:xfrm>
            <a:prstGeom prst="arc">
              <a:avLst>
                <a:gd name="adj1" fmla="val 17808600"/>
                <a:gd name="adj2" fmla="val 198092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4939404">
              <a:off x="3152395" y="4202567"/>
              <a:ext cx="485759" cy="420430"/>
            </a:xfrm>
            <a:prstGeom prst="arc">
              <a:avLst>
                <a:gd name="adj1" fmla="val 16630092"/>
                <a:gd name="adj2" fmla="val 2054145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5175460">
              <a:off x="6498704" y="2962856"/>
              <a:ext cx="522313" cy="485011"/>
            </a:xfrm>
            <a:prstGeom prst="arc">
              <a:avLst>
                <a:gd name="adj1" fmla="val 15954783"/>
                <a:gd name="adj2" fmla="val 198092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rot="17031088">
              <a:off x="4338938" y="1498296"/>
              <a:ext cx="590990" cy="571504"/>
            </a:xfrm>
            <a:prstGeom prst="arc">
              <a:avLst>
                <a:gd name="adj1" fmla="val 15798861"/>
                <a:gd name="adj2" fmla="val 182192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701360">
              <a:off x="3501669" y="2065189"/>
              <a:ext cx="525901" cy="456803"/>
            </a:xfrm>
            <a:prstGeom prst="arc">
              <a:avLst>
                <a:gd name="adj1" fmla="val 15789341"/>
                <a:gd name="adj2" fmla="val 1957701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</a:endParaRPr>
            </a:p>
          </p:txBody>
        </p:sp>
        <p:graphicFrame>
          <p:nvGraphicFramePr>
            <p:cNvPr id="39" name="对象 38"/>
            <p:cNvGraphicFramePr>
              <a:graphicFrameLocks noChangeAspect="1"/>
            </p:cNvGraphicFramePr>
            <p:nvPr/>
          </p:nvGraphicFramePr>
          <p:xfrm>
            <a:off x="4000496" y="1357298"/>
            <a:ext cx="269876" cy="392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9" name="公式" r:id="rId4" imgW="126720" imgH="177480" progId="Equation.3">
                    <p:embed/>
                  </p:oleObj>
                </mc:Choice>
                <mc:Fallback>
                  <p:oleObj name="公式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1357298"/>
                          <a:ext cx="269876" cy="392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3071802" y="1857364"/>
            <a:ext cx="26987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0" name="公式" r:id="rId6" imgW="126720" imgH="177480" progId="Equation.3">
                    <p:embed/>
                  </p:oleObj>
                </mc:Choice>
                <mc:Fallback>
                  <p:oleObj name="公式" r:id="rId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1857364"/>
                          <a:ext cx="269875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6"/>
            <p:cNvGraphicFramePr>
              <a:graphicFrameLocks noChangeAspect="1"/>
            </p:cNvGraphicFramePr>
            <p:nvPr/>
          </p:nvGraphicFramePr>
          <p:xfrm>
            <a:off x="7358082" y="2643182"/>
            <a:ext cx="404812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1" name="公式" r:id="rId8" imgW="190440" imgH="228600" progId="Equation.3">
                    <p:embed/>
                  </p:oleObj>
                </mc:Choice>
                <mc:Fallback>
                  <p:oleObj name="公式" r:id="rId8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82" y="2643182"/>
                          <a:ext cx="404812" cy="503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7"/>
            <p:cNvGraphicFramePr>
              <a:graphicFrameLocks noChangeAspect="1"/>
            </p:cNvGraphicFramePr>
            <p:nvPr/>
          </p:nvGraphicFramePr>
          <p:xfrm>
            <a:off x="7072313" y="3157538"/>
            <a:ext cx="40481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2" name="公式" r:id="rId10" imgW="190440" imgH="215640" progId="Equation.3">
                    <p:embed/>
                  </p:oleObj>
                </mc:Choice>
                <mc:Fallback>
                  <p:oleObj name="公式" r:id="rId10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313" y="3157538"/>
                          <a:ext cx="404812" cy="474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2376905" y="4124214"/>
            <a:ext cx="377825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3" name="公式" r:id="rId12" imgW="177480" imgH="215640" progId="Equation.3">
                    <p:embed/>
                  </p:oleObj>
                </mc:Choice>
                <mc:Fallback>
                  <p:oleObj name="公式" r:id="rId12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905" y="4124214"/>
                          <a:ext cx="377825" cy="474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26"/>
          <p:cNvSpPr txBox="1"/>
          <p:nvPr/>
        </p:nvSpPr>
        <p:spPr>
          <a:xfrm>
            <a:off x="1500187" y="218988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光强阶跃点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近场的光线追踪法</a:t>
            </a:r>
            <a:endParaRPr kumimoji="1" lang="en-US" altLang="zh-CN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689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图片 33" descr="硅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929066"/>
            <a:ext cx="2714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5" descr="水9"/>
          <p:cNvPicPr>
            <a:picLocks noChangeAspect="1" noChangeArrowheads="1"/>
          </p:cNvPicPr>
          <p:nvPr/>
        </p:nvPicPr>
        <p:blipFill>
          <a:blip r:embed="rId5"/>
          <a:srcRect l="26157" t="15961" r="16856" b="18620"/>
          <a:stretch>
            <a:fillRect/>
          </a:stretch>
        </p:blipFill>
        <p:spPr bwMode="auto">
          <a:xfrm>
            <a:off x="1500166" y="1214441"/>
            <a:ext cx="2720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甘油9"/>
          <p:cNvPicPr>
            <a:picLocks noChangeAspect="1" noChangeArrowheads="1"/>
          </p:cNvPicPr>
          <p:nvPr/>
        </p:nvPicPr>
        <p:blipFill>
          <a:blip r:embed="rId6"/>
          <a:srcRect l="20479" t="8273" r="15717" b="10818"/>
          <a:stretch>
            <a:fillRect/>
          </a:stretch>
        </p:blipFill>
        <p:spPr bwMode="auto">
          <a:xfrm>
            <a:off x="5143500" y="3929063"/>
            <a:ext cx="2787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9" descr="酒精9"/>
          <p:cNvPicPr>
            <a:picLocks noChangeAspect="1" noChangeArrowheads="1"/>
          </p:cNvPicPr>
          <p:nvPr/>
        </p:nvPicPr>
        <p:blipFill>
          <a:blip r:embed="rId7"/>
          <a:srcRect l="16667" t="9875" r="16667" b="14484"/>
          <a:stretch>
            <a:fillRect/>
          </a:stretch>
        </p:blipFill>
        <p:spPr bwMode="auto">
          <a:xfrm>
            <a:off x="5143500" y="1214438"/>
            <a:ext cx="2786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13818" y="128562"/>
            <a:ext cx="4918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zh-CN" alt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2" charset="-122"/>
                <a:ea typeface="黑体" pitchFamily="2" charset="-122"/>
              </a:rPr>
              <a:t>装入不同液体时</a:t>
            </a:r>
            <a:r>
              <a:rPr kumimoji="1" lang="zh-CN" alt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2" charset="-122"/>
                <a:ea typeface="黑体" pitchFamily="2" charset="-122"/>
              </a:rPr>
              <a:t>，测量三个阶跃点所在角如下：</a:t>
            </a:r>
            <a:endParaRPr kumimoji="1" lang="zh-CN" alt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116" name="TextBox 17"/>
          <p:cNvSpPr txBox="1">
            <a:spLocks noChangeArrowheads="1"/>
          </p:cNvSpPr>
          <p:nvPr/>
        </p:nvSpPr>
        <p:spPr bwMode="auto">
          <a:xfrm>
            <a:off x="2357422" y="1643050"/>
            <a:ext cx="428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水</a:t>
            </a:r>
          </a:p>
        </p:txBody>
      </p:sp>
      <p:cxnSp>
        <p:nvCxnSpPr>
          <p:cNvPr id="4117" name="直接箭头连接符 18"/>
          <p:cNvCxnSpPr>
            <a:cxnSpLocks noChangeShapeType="1"/>
          </p:cNvCxnSpPr>
          <p:nvPr/>
        </p:nvCxnSpPr>
        <p:spPr bwMode="auto">
          <a:xfrm rot="16200000" flipH="1">
            <a:off x="2570943" y="2072471"/>
            <a:ext cx="285750" cy="1412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4118" name="TextBox 21"/>
          <p:cNvSpPr txBox="1">
            <a:spLocks noChangeArrowheads="1"/>
          </p:cNvSpPr>
          <p:nvPr/>
        </p:nvSpPr>
        <p:spPr bwMode="auto">
          <a:xfrm>
            <a:off x="6000750" y="4429125"/>
            <a:ext cx="71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甘油</a:t>
            </a:r>
          </a:p>
        </p:txBody>
      </p:sp>
      <p:cxnSp>
        <p:nvCxnSpPr>
          <p:cNvPr id="4119" name="直接箭头连接符 22"/>
          <p:cNvCxnSpPr>
            <a:cxnSpLocks noChangeShapeType="1"/>
          </p:cNvCxnSpPr>
          <p:nvPr/>
        </p:nvCxnSpPr>
        <p:spPr bwMode="auto">
          <a:xfrm rot="16200000" flipH="1">
            <a:off x="6285707" y="4858544"/>
            <a:ext cx="287337" cy="142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4120" name="TextBox 23"/>
          <p:cNvSpPr txBox="1">
            <a:spLocks noChangeArrowheads="1"/>
          </p:cNvSpPr>
          <p:nvPr/>
        </p:nvSpPr>
        <p:spPr bwMode="auto">
          <a:xfrm>
            <a:off x="5929313" y="1857375"/>
            <a:ext cx="785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乙醇</a:t>
            </a:r>
          </a:p>
        </p:txBody>
      </p:sp>
      <p:cxnSp>
        <p:nvCxnSpPr>
          <p:cNvPr id="4121" name="直接箭头连接符 24"/>
          <p:cNvCxnSpPr>
            <a:cxnSpLocks noChangeShapeType="1"/>
          </p:cNvCxnSpPr>
          <p:nvPr/>
        </p:nvCxnSpPr>
        <p:spPr bwMode="auto">
          <a:xfrm rot="16200000" flipH="1">
            <a:off x="6286501" y="2286000"/>
            <a:ext cx="285750" cy="142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4122" name="TextBox 27"/>
          <p:cNvSpPr txBox="1">
            <a:spLocks noChangeArrowheads="1"/>
          </p:cNvSpPr>
          <p:nvPr/>
        </p:nvSpPr>
        <p:spPr bwMode="auto">
          <a:xfrm>
            <a:off x="2143104" y="4429128"/>
            <a:ext cx="785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硅油</a:t>
            </a:r>
          </a:p>
        </p:txBody>
      </p:sp>
      <p:cxnSp>
        <p:nvCxnSpPr>
          <p:cNvPr id="4123" name="直接箭头连接符 28"/>
          <p:cNvCxnSpPr>
            <a:cxnSpLocks noChangeShapeType="1"/>
          </p:cNvCxnSpPr>
          <p:nvPr/>
        </p:nvCxnSpPr>
        <p:spPr bwMode="auto">
          <a:xfrm rot="16200000" flipH="1">
            <a:off x="2641588" y="4787909"/>
            <a:ext cx="287337" cy="1412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3857604" y="1285878"/>
            <a:ext cx="808037" cy="285750"/>
            <a:chOff x="4357663" y="1285845"/>
            <a:chExt cx="808415" cy="285768"/>
          </a:xfrm>
        </p:grpSpPr>
        <p:sp>
          <p:nvSpPr>
            <p:cNvPr id="4154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9736"/>
                <a:gd name="adj2" fmla="val -19079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097" name="Object 1"/>
            <p:cNvGraphicFramePr>
              <a:graphicFrameLocks noChangeAspect="1"/>
            </p:cNvGraphicFramePr>
            <p:nvPr/>
          </p:nvGraphicFramePr>
          <p:xfrm>
            <a:off x="4429124" y="1285860"/>
            <a:ext cx="736954" cy="285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4" name="公式" r:id="rId8" imgW="431640" imgH="164880" progId="Equation.3">
                    <p:embed/>
                  </p:oleObj>
                </mc:Choice>
                <mc:Fallback>
                  <p:oleObj name="公式" r:id="rId8" imgW="4316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4" y="1285860"/>
                          <a:ext cx="736954" cy="2857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7500938" y="6346825"/>
            <a:ext cx="819150" cy="307975"/>
            <a:chOff x="4357663" y="1274712"/>
            <a:chExt cx="819130" cy="307975"/>
          </a:xfrm>
        </p:grpSpPr>
        <p:sp>
          <p:nvSpPr>
            <p:cNvPr id="4153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6282"/>
                <a:gd name="adj2" fmla="val -57287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4417968" y="1274712"/>
            <a:ext cx="7588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5" name="公式" r:id="rId10" imgW="444240" imgH="177480" progId="Equation.3">
                    <p:embed/>
                  </p:oleObj>
                </mc:Choice>
                <mc:Fallback>
                  <p:oleObj name="公式" r:id="rId10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968" y="1274712"/>
                          <a:ext cx="75882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7786688" y="5989638"/>
            <a:ext cx="819150" cy="307975"/>
            <a:chOff x="4357663" y="1274715"/>
            <a:chExt cx="819128" cy="307975"/>
          </a:xfrm>
        </p:grpSpPr>
        <p:sp>
          <p:nvSpPr>
            <p:cNvPr id="4152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16639"/>
                <a:gd name="adj2" fmla="val 19125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4419553" y="1274715"/>
            <a:ext cx="7572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6" name="公式" r:id="rId12" imgW="444240" imgH="177480" progId="Equation.3">
                    <p:embed/>
                  </p:oleObj>
                </mc:Choice>
                <mc:Fallback>
                  <p:oleObj name="公式" r:id="rId12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553" y="1274715"/>
                          <a:ext cx="7572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4143372" y="6000768"/>
            <a:ext cx="819150" cy="307975"/>
            <a:chOff x="4357663" y="1274714"/>
            <a:chExt cx="819150" cy="307975"/>
          </a:xfrm>
        </p:grpSpPr>
        <p:sp>
          <p:nvSpPr>
            <p:cNvPr id="4151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11839"/>
                <a:gd name="adj2" fmla="val 27463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4417988" y="1274714"/>
            <a:ext cx="7588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7" name="公式" r:id="rId14" imgW="444240" imgH="177480" progId="Equation.3">
                    <p:embed/>
                  </p:oleObj>
                </mc:Choice>
                <mc:Fallback>
                  <p:oleObj name="公式" r:id="rId14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988" y="1274714"/>
                          <a:ext cx="75882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3714729" y="6346828"/>
            <a:ext cx="796925" cy="307975"/>
            <a:chOff x="4357663" y="1274712"/>
            <a:chExt cx="796928" cy="307975"/>
          </a:xfrm>
        </p:grpSpPr>
        <p:sp>
          <p:nvSpPr>
            <p:cNvPr id="4150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3426"/>
                <a:gd name="adj2" fmla="val -24898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4440216" y="1274712"/>
            <a:ext cx="7143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8" name="公式" r:id="rId16" imgW="419040" imgH="177480" progId="Equation.3">
                    <p:embed/>
                  </p:oleObj>
                </mc:Choice>
                <mc:Fallback>
                  <p:oleObj name="公式" r:id="rId16" imgW="419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0216" y="1274712"/>
                          <a:ext cx="7143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7786710" y="3286124"/>
            <a:ext cx="819150" cy="307975"/>
            <a:chOff x="4357663" y="1274733"/>
            <a:chExt cx="819128" cy="307975"/>
          </a:xfrm>
        </p:grpSpPr>
        <p:sp>
          <p:nvSpPr>
            <p:cNvPr id="4149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12968"/>
                <a:gd name="adj2" fmla="val 20606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4417966" y="1274733"/>
            <a:ext cx="7588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9" name="公式" r:id="rId18" imgW="444240" imgH="177480" progId="Equation.3">
                    <p:embed/>
                  </p:oleObj>
                </mc:Choice>
                <mc:Fallback>
                  <p:oleObj name="公式" r:id="rId18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966" y="1274733"/>
                          <a:ext cx="75882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7215206" y="3571876"/>
            <a:ext cx="790575" cy="306387"/>
            <a:chOff x="4357663" y="1276319"/>
            <a:chExt cx="790575" cy="306387"/>
          </a:xfrm>
        </p:grpSpPr>
        <p:sp>
          <p:nvSpPr>
            <p:cNvPr id="4148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9736"/>
                <a:gd name="adj2" fmla="val 7926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4483057" y="1276319"/>
            <a:ext cx="628650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0" name="公式" r:id="rId20" imgW="368280" imgH="177480" progId="Equation.3">
                    <p:embed/>
                  </p:oleObj>
                </mc:Choice>
                <mc:Fallback>
                  <p:oleObj name="公式" r:id="rId20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057" y="1276319"/>
                          <a:ext cx="628650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4143372" y="3143248"/>
            <a:ext cx="819150" cy="307975"/>
            <a:chOff x="4357663" y="1274733"/>
            <a:chExt cx="819151" cy="307975"/>
          </a:xfrm>
        </p:grpSpPr>
        <p:sp>
          <p:nvSpPr>
            <p:cNvPr id="4147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16956"/>
                <a:gd name="adj2" fmla="val 69230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4419576" y="1274733"/>
            <a:ext cx="75723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1" name="公式" r:id="rId22" imgW="444240" imgH="177480" progId="Equation.3">
                    <p:embed/>
                  </p:oleObj>
                </mc:Choice>
                <mc:Fallback>
                  <p:oleObj name="公式" r:id="rId22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576" y="1274733"/>
                          <a:ext cx="757238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3500416" y="3571878"/>
            <a:ext cx="790575" cy="306388"/>
            <a:chOff x="4357663" y="1276319"/>
            <a:chExt cx="790575" cy="306387"/>
          </a:xfrm>
        </p:grpSpPr>
        <p:sp>
          <p:nvSpPr>
            <p:cNvPr id="4146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13190"/>
                <a:gd name="adj2" fmla="val 23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4483078" y="1276319"/>
            <a:ext cx="628650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2" name="公式" r:id="rId24" imgW="368280" imgH="177480" progId="Equation.3">
                    <p:embed/>
                  </p:oleObj>
                </mc:Choice>
                <mc:Fallback>
                  <p:oleObj name="公式" r:id="rId24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078" y="1276319"/>
                          <a:ext cx="628650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7429500" y="3917950"/>
            <a:ext cx="819150" cy="307975"/>
            <a:chOff x="4357663" y="1274729"/>
            <a:chExt cx="819130" cy="307975"/>
          </a:xfrm>
        </p:grpSpPr>
        <p:sp>
          <p:nvSpPr>
            <p:cNvPr id="4145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9736"/>
                <a:gd name="adj2" fmla="val -19079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7" name="Object 11"/>
            <p:cNvGraphicFramePr>
              <a:graphicFrameLocks noChangeAspect="1"/>
            </p:cNvGraphicFramePr>
            <p:nvPr/>
          </p:nvGraphicFramePr>
          <p:xfrm>
            <a:off x="4417968" y="1274729"/>
            <a:ext cx="7588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3" name="公式" r:id="rId26" imgW="444240" imgH="177480" progId="Equation.3">
                    <p:embed/>
                  </p:oleObj>
                </mc:Choice>
                <mc:Fallback>
                  <p:oleObj name="公式" r:id="rId26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968" y="1274729"/>
                          <a:ext cx="75882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3857604" y="3989391"/>
            <a:ext cx="795337" cy="320675"/>
            <a:chOff x="4357663" y="1250942"/>
            <a:chExt cx="795339" cy="320670"/>
          </a:xfrm>
        </p:grpSpPr>
        <p:sp>
          <p:nvSpPr>
            <p:cNvPr id="4144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9736"/>
                <a:gd name="adj2" fmla="val -33407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4395765" y="1250942"/>
            <a:ext cx="757237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4" name="公式" r:id="rId28" imgW="444240" imgH="177480" progId="Equation.3">
                    <p:embed/>
                  </p:oleObj>
                </mc:Choice>
                <mc:Fallback>
                  <p:oleObj name="公式" r:id="rId28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5765" y="1250942"/>
                          <a:ext cx="757237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7500938" y="1285875"/>
            <a:ext cx="808037" cy="285750"/>
            <a:chOff x="4357663" y="1285845"/>
            <a:chExt cx="808415" cy="285768"/>
          </a:xfrm>
        </p:grpSpPr>
        <p:sp>
          <p:nvSpPr>
            <p:cNvPr id="4143" name="AutoShape 10"/>
            <p:cNvSpPr>
              <a:spLocks noChangeArrowheads="1"/>
            </p:cNvSpPr>
            <p:nvPr/>
          </p:nvSpPr>
          <p:spPr bwMode="auto">
            <a:xfrm>
              <a:off x="4357663" y="1285845"/>
              <a:ext cx="790575" cy="285767"/>
            </a:xfrm>
            <a:prstGeom prst="wedgeRoundRectCallout">
              <a:avLst>
                <a:gd name="adj1" fmla="val -109736"/>
                <a:gd name="adj2" fmla="val -19079"/>
                <a:gd name="adj3" fmla="val 16667"/>
              </a:avLst>
            </a:prstGeom>
            <a:solidFill>
              <a:srgbClr val="B1DE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graphicFrame>
          <p:nvGraphicFramePr>
            <p:cNvPr id="4109" name="Object 13"/>
            <p:cNvGraphicFramePr>
              <a:graphicFrameLocks noChangeAspect="1"/>
            </p:cNvGraphicFramePr>
            <p:nvPr/>
          </p:nvGraphicFramePr>
          <p:xfrm>
            <a:off x="4429124" y="1285860"/>
            <a:ext cx="736954" cy="285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5" name="公式" r:id="rId30" imgW="431640" imgH="164880" progId="Equation.3">
                    <p:embed/>
                  </p:oleObj>
                </mc:Choice>
                <mc:Fallback>
                  <p:oleObj name="公式" r:id="rId30" imgW="4316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4" y="1285860"/>
                          <a:ext cx="736954" cy="2857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92809943"/>
      </p:ext>
    </p:extLst>
  </p:cSld>
  <p:clrMapOvr>
    <a:masterClrMapping/>
  </p:clrMapOvr>
  <p:transition advTm="82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50" y="1371600"/>
            <a:ext cx="790098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kumimoji="1" lang="zh-CN" altLang="en-US" sz="2400" b="1" dirty="0">
                <a:solidFill>
                  <a:srgbClr val="FFFFFF"/>
                </a:solidFill>
                <a:latin typeface="宋体" charset="-122"/>
                <a:cs typeface="Times New Roman" pitchFamily="18" charset="0"/>
              </a:rPr>
              <a:t>实验结果</a:t>
            </a:r>
            <a:r>
              <a:rPr kumimoji="1" lang="en-US" altLang="zh-CN" sz="2400" b="1" dirty="0">
                <a:solidFill>
                  <a:srgbClr val="FFFFFF"/>
                </a:solidFill>
                <a:latin typeface="宋体" charset="-122"/>
                <a:cs typeface="Times New Roman" pitchFamily="18" charset="0"/>
              </a:rPr>
              <a:t>1</a:t>
            </a:r>
            <a:r>
              <a:rPr kumimoji="1" lang="zh-CN" altLang="en-US" sz="2400" b="1" dirty="0">
                <a:solidFill>
                  <a:srgbClr val="FFFFFF"/>
                </a:solidFill>
                <a:latin typeface="宋体" charset="-122"/>
                <a:cs typeface="Times New Roman" pitchFamily="18" charset="0"/>
              </a:rPr>
              <a:t>：采用医用采血管得到的结果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8625" y="274637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1" lang="zh-CN" altLang="en-US" sz="4000" b="1" kern="0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实验</a:t>
            </a:r>
            <a:r>
              <a:rPr kumimoji="1" lang="zh-CN" altLang="en-US" sz="4000" b="1" kern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结果</a:t>
            </a:r>
          </a:p>
        </p:txBody>
      </p:sp>
      <p:graphicFrame>
        <p:nvGraphicFramePr>
          <p:cNvPr id="41025" name="Group 65"/>
          <p:cNvGraphicFramePr>
            <a:graphicFrameLocks noGrp="1"/>
          </p:cNvGraphicFramePr>
          <p:nvPr/>
        </p:nvGraphicFramePr>
        <p:xfrm>
          <a:off x="285750" y="2214563"/>
          <a:ext cx="8572500" cy="3397250"/>
        </p:xfrm>
        <a:graphic>
          <a:graphicData uri="http://schemas.openxmlformats.org/drawingml/2006/table">
            <a:tbl>
              <a:tblPr/>
              <a:tblGrid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</a:tblGrid>
              <a:tr h="67945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物质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管壁折射率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内外径比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液体折射率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9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测量值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标定值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误差率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测量值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标定值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误差率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测量值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标定值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误差率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无水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乙醇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0.4898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0.4927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硅油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0.5059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2786050" y="2714620"/>
            <a:ext cx="1000132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7818" y="2786058"/>
            <a:ext cx="1000132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29586" y="2786058"/>
            <a:ext cx="1000132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95636"/>
      </p:ext>
    </p:extLst>
  </p:cSld>
  <p:clrMapOvr>
    <a:masterClrMapping/>
  </p:clrMapOvr>
  <p:transition advTm="178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715" y="1268760"/>
            <a:ext cx="7416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毛细现象，医用采血管</a:t>
            </a:r>
            <a:endParaRPr lang="en-US" altLang="zh-CN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毛细管的微流、微腔</a:t>
            </a:r>
            <a:endParaRPr lang="en-US" altLang="zh-CN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引入教学：物理实验与生活</a:t>
            </a:r>
            <a:endParaRPr lang="en-US" altLang="zh-CN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贴近科研：探究性物理实验</a:t>
            </a:r>
            <a:endParaRPr lang="en-US" altLang="zh-CN" sz="36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教学相长，教研相长</a:t>
            </a:r>
            <a:endParaRPr lang="en-US" altLang="zh-CN" sz="2800" b="1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142326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一、背景介绍、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motivation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520" y="5661248"/>
            <a:ext cx="5720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Science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4208" y="5673442"/>
            <a:ext cx="218040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Low-cost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718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98289" y="1295400"/>
            <a:ext cx="790098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kumimoji="1" lang="zh-CN" altLang="en-US" sz="2400" b="1" dirty="0">
                <a:solidFill>
                  <a:srgbClr val="FFFFFF"/>
                </a:solidFill>
                <a:latin typeface="宋体" charset="-122"/>
                <a:cs typeface="Times New Roman" pitchFamily="18" charset="0"/>
              </a:rPr>
              <a:t>实验结果</a:t>
            </a:r>
            <a:r>
              <a:rPr kumimoji="1" lang="en-US" altLang="zh-CN" sz="2400" b="1" dirty="0">
                <a:solidFill>
                  <a:srgbClr val="FFFFFF"/>
                </a:solidFill>
                <a:latin typeface="宋体" charset="-122"/>
                <a:cs typeface="Times New Roman" pitchFamily="18" charset="0"/>
              </a:rPr>
              <a:t>2</a:t>
            </a:r>
            <a:r>
              <a:rPr kumimoji="1" lang="zh-CN" altLang="en-US" sz="2400" b="1" dirty="0">
                <a:solidFill>
                  <a:srgbClr val="FFFFFF"/>
                </a:solidFill>
                <a:latin typeface="宋体" charset="-122"/>
                <a:cs typeface="Times New Roman" pitchFamily="18" charset="0"/>
              </a:rPr>
              <a:t>：生活中常见液体折射率的测量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28625" y="281781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1" lang="zh-CN" altLang="en-US" sz="4000" b="1" kern="0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实验</a:t>
            </a:r>
            <a:r>
              <a:rPr kumimoji="1" lang="zh-CN" altLang="en-US" sz="4000" b="1" kern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结果</a:t>
            </a:r>
          </a:p>
        </p:txBody>
      </p:sp>
      <p:graphicFrame>
        <p:nvGraphicFramePr>
          <p:cNvPr id="43073" name="Group 65"/>
          <p:cNvGraphicFramePr>
            <a:graphicFrameLocks noGrp="1"/>
          </p:cNvGraphicFramePr>
          <p:nvPr/>
        </p:nvGraphicFramePr>
        <p:xfrm>
          <a:off x="285750" y="2214563"/>
          <a:ext cx="8572500" cy="3397250"/>
        </p:xfrm>
        <a:graphic>
          <a:graphicData uri="http://schemas.openxmlformats.org/drawingml/2006/table">
            <a:tbl>
              <a:tblPr/>
              <a:tblGrid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</a:tblGrid>
              <a:tr h="67945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物质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管壁折射率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内外径比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液体折射率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9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测量值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标定值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误差率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测量值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标定值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误差率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测量值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标定值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误差率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白醋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1.4670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1.4710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0.27%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0.5211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0.5212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0.02%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1.3372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1.3405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0.25%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二锅头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1.4697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1.4710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0.09%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0.5145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0.5166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0.41%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1.3578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1.3614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0.26%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甘油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1.5014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1.5050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0.24%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0.4835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0.4844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0.18%</a:t>
                      </a:r>
                      <a:endParaRPr kumimoji="0" lang="zh-CN" altLang="zh-CN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1.4714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1.4740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Times New Roman" pitchFamily="18" charset="0"/>
                        </a:rPr>
                        <a:t>0.18%</a:t>
                      </a:r>
                      <a:endParaRPr kumimoji="0" lang="zh-CN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2786050" y="2714620"/>
            <a:ext cx="1000132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57818" y="2786058"/>
            <a:ext cx="1000132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29586" y="2714620"/>
            <a:ext cx="1000132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586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500063" y="1285875"/>
            <a:ext cx="7929562" cy="642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srgbClr val="B2B2B2"/>
              </a:solidFill>
            </a:endParaRP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3344095" y="1313030"/>
            <a:ext cx="302443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具有</a:t>
            </a:r>
            <a:r>
              <a:rPr kumimoji="1" lang="zh-CN" altLang="en-US" sz="32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以下优点</a:t>
            </a:r>
            <a:endParaRPr kumimoji="1" lang="en-US" altLang="zh-CN" sz="3200" b="1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214313" y="2571750"/>
            <a:ext cx="1500187" cy="2500313"/>
            <a:chOff x="657" y="2960"/>
            <a:chExt cx="869" cy="1519"/>
          </a:xfrm>
        </p:grpSpPr>
        <p:grpSp>
          <p:nvGrpSpPr>
            <p:cNvPr id="47138" name="Group 59"/>
            <p:cNvGrpSpPr>
              <a:grpSpLocks/>
            </p:cNvGrpSpPr>
            <p:nvPr/>
          </p:nvGrpSpPr>
          <p:grpSpPr bwMode="auto">
            <a:xfrm>
              <a:off x="657" y="2961"/>
              <a:ext cx="839" cy="318"/>
              <a:chOff x="1066" y="1728"/>
              <a:chExt cx="1497" cy="480"/>
            </a:xfrm>
          </p:grpSpPr>
          <p:sp>
            <p:nvSpPr>
              <p:cNvPr id="19" name="AutoShape 60"/>
              <p:cNvSpPr>
                <a:spLocks noChangeArrowheads="1"/>
              </p:cNvSpPr>
              <p:nvPr/>
            </p:nvSpPr>
            <p:spPr bwMode="auto">
              <a:xfrm>
                <a:off x="1066" y="1728"/>
                <a:ext cx="1496" cy="477"/>
              </a:xfrm>
              <a:prstGeom prst="roundRect">
                <a:avLst>
                  <a:gd name="adj" fmla="val 15231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FF66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47143" name="Line 61"/>
              <p:cNvSpPr>
                <a:spLocks noChangeShapeType="1"/>
              </p:cNvSpPr>
              <p:nvPr/>
            </p:nvSpPr>
            <p:spPr bwMode="auto">
              <a:xfrm>
                <a:off x="1066" y="2208"/>
                <a:ext cx="1497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7139" name="AutoShape 62"/>
            <p:cNvSpPr>
              <a:spLocks noChangeArrowheads="1"/>
            </p:cNvSpPr>
            <p:nvPr/>
          </p:nvSpPr>
          <p:spPr bwMode="auto">
            <a:xfrm>
              <a:off x="667" y="2960"/>
              <a:ext cx="827" cy="1519"/>
            </a:xfrm>
            <a:prstGeom prst="roundRect">
              <a:avLst>
                <a:gd name="adj" fmla="val 565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140" name="Text Box 63"/>
            <p:cNvSpPr txBox="1">
              <a:spLocks noChangeArrowheads="1"/>
            </p:cNvSpPr>
            <p:nvPr/>
          </p:nvSpPr>
          <p:spPr bwMode="auto">
            <a:xfrm>
              <a:off x="694" y="2986"/>
              <a:ext cx="77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新颖</a:t>
              </a:r>
            </a:p>
          </p:txBody>
        </p:sp>
        <p:sp>
          <p:nvSpPr>
            <p:cNvPr id="47141" name="Text Box 64"/>
            <p:cNvSpPr txBox="1">
              <a:spLocks noChangeArrowheads="1"/>
            </p:cNvSpPr>
            <p:nvPr/>
          </p:nvSpPr>
          <p:spPr bwMode="auto">
            <a:xfrm>
              <a:off x="659" y="3329"/>
              <a:ext cx="867" cy="9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物理图像、测量方法都是比较新颖的。</a:t>
              </a:r>
            </a:p>
          </p:txBody>
        </p:sp>
      </p:grp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1835150" y="2571750"/>
            <a:ext cx="1473200" cy="2411413"/>
            <a:chOff x="657" y="2960"/>
            <a:chExt cx="869" cy="1519"/>
          </a:xfrm>
        </p:grpSpPr>
        <p:grpSp>
          <p:nvGrpSpPr>
            <p:cNvPr id="47132" name="Group 59"/>
            <p:cNvGrpSpPr>
              <a:grpSpLocks/>
            </p:cNvGrpSpPr>
            <p:nvPr/>
          </p:nvGrpSpPr>
          <p:grpSpPr bwMode="auto">
            <a:xfrm>
              <a:off x="657" y="2961"/>
              <a:ext cx="839" cy="318"/>
              <a:chOff x="1066" y="1728"/>
              <a:chExt cx="1497" cy="480"/>
            </a:xfrm>
          </p:grpSpPr>
          <p:sp>
            <p:nvSpPr>
              <p:cNvPr id="28" name="AutoShape 60"/>
              <p:cNvSpPr>
                <a:spLocks noChangeArrowheads="1"/>
              </p:cNvSpPr>
              <p:nvPr/>
            </p:nvSpPr>
            <p:spPr bwMode="auto">
              <a:xfrm>
                <a:off x="1066" y="1728"/>
                <a:ext cx="1497" cy="477"/>
              </a:xfrm>
              <a:prstGeom prst="roundRect">
                <a:avLst>
                  <a:gd name="adj" fmla="val 15231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FF66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47137" name="Line 61"/>
              <p:cNvSpPr>
                <a:spLocks noChangeShapeType="1"/>
              </p:cNvSpPr>
              <p:nvPr/>
            </p:nvSpPr>
            <p:spPr bwMode="auto">
              <a:xfrm>
                <a:off x="1066" y="2208"/>
                <a:ext cx="1497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7133" name="AutoShape 62"/>
            <p:cNvSpPr>
              <a:spLocks noChangeArrowheads="1"/>
            </p:cNvSpPr>
            <p:nvPr/>
          </p:nvSpPr>
          <p:spPr bwMode="auto">
            <a:xfrm>
              <a:off x="667" y="2960"/>
              <a:ext cx="827" cy="1519"/>
            </a:xfrm>
            <a:prstGeom prst="roundRect">
              <a:avLst>
                <a:gd name="adj" fmla="val 565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134" name="Text Box 63"/>
            <p:cNvSpPr txBox="1">
              <a:spLocks noChangeArrowheads="1"/>
            </p:cNvSpPr>
            <p:nvPr/>
          </p:nvSpPr>
          <p:spPr bwMode="auto">
            <a:xfrm>
              <a:off x="694" y="2986"/>
              <a:ext cx="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简单</a:t>
              </a:r>
            </a:p>
          </p:txBody>
        </p:sp>
        <p:sp>
          <p:nvSpPr>
            <p:cNvPr id="47135" name="Text Box 64"/>
            <p:cNvSpPr txBox="1">
              <a:spLocks noChangeArrowheads="1"/>
            </p:cNvSpPr>
            <p:nvPr/>
          </p:nvSpPr>
          <p:spPr bwMode="auto">
            <a:xfrm>
              <a:off x="659" y="3329"/>
              <a:ext cx="867" cy="9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实验设备经济，实验操作简单</a:t>
              </a:r>
            </a:p>
          </p:txBody>
        </p:sp>
      </p:grpSp>
      <p:grpSp>
        <p:nvGrpSpPr>
          <p:cNvPr id="30" name="Group 95"/>
          <p:cNvGrpSpPr>
            <a:grpSpLocks/>
          </p:cNvGrpSpPr>
          <p:nvPr/>
        </p:nvGrpSpPr>
        <p:grpSpPr bwMode="auto">
          <a:xfrm>
            <a:off x="3500438" y="2571750"/>
            <a:ext cx="1736725" cy="2411413"/>
            <a:chOff x="657" y="2960"/>
            <a:chExt cx="869" cy="1519"/>
          </a:xfrm>
        </p:grpSpPr>
        <p:grpSp>
          <p:nvGrpSpPr>
            <p:cNvPr id="47126" name="Group 59"/>
            <p:cNvGrpSpPr>
              <a:grpSpLocks/>
            </p:cNvGrpSpPr>
            <p:nvPr/>
          </p:nvGrpSpPr>
          <p:grpSpPr bwMode="auto">
            <a:xfrm>
              <a:off x="657" y="2961"/>
              <a:ext cx="839" cy="318"/>
              <a:chOff x="1066" y="1728"/>
              <a:chExt cx="1497" cy="480"/>
            </a:xfrm>
          </p:grpSpPr>
          <p:sp>
            <p:nvSpPr>
              <p:cNvPr id="35" name="AutoShape 60"/>
              <p:cNvSpPr>
                <a:spLocks noChangeArrowheads="1"/>
              </p:cNvSpPr>
              <p:nvPr/>
            </p:nvSpPr>
            <p:spPr bwMode="auto">
              <a:xfrm>
                <a:off x="1066" y="1728"/>
                <a:ext cx="1497" cy="477"/>
              </a:xfrm>
              <a:prstGeom prst="roundRect">
                <a:avLst>
                  <a:gd name="adj" fmla="val 15231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FF66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47131" name="Line 61"/>
              <p:cNvSpPr>
                <a:spLocks noChangeShapeType="1"/>
              </p:cNvSpPr>
              <p:nvPr/>
            </p:nvSpPr>
            <p:spPr bwMode="auto">
              <a:xfrm>
                <a:off x="1066" y="2208"/>
                <a:ext cx="1497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7127" name="AutoShape 62"/>
            <p:cNvSpPr>
              <a:spLocks noChangeArrowheads="1"/>
            </p:cNvSpPr>
            <p:nvPr/>
          </p:nvSpPr>
          <p:spPr bwMode="auto">
            <a:xfrm>
              <a:off x="667" y="2960"/>
              <a:ext cx="827" cy="1519"/>
            </a:xfrm>
            <a:prstGeom prst="roundRect">
              <a:avLst>
                <a:gd name="adj" fmla="val 565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128" name="Text Box 63"/>
            <p:cNvSpPr txBox="1">
              <a:spLocks noChangeArrowheads="1"/>
            </p:cNvSpPr>
            <p:nvPr/>
          </p:nvSpPr>
          <p:spPr bwMode="auto">
            <a:xfrm>
              <a:off x="694" y="2986"/>
              <a:ext cx="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微量</a:t>
              </a:r>
            </a:p>
          </p:txBody>
        </p:sp>
        <p:sp>
          <p:nvSpPr>
            <p:cNvPr id="47129" name="Text Box 64"/>
            <p:cNvSpPr txBox="1">
              <a:spLocks noChangeArrowheads="1"/>
            </p:cNvSpPr>
            <p:nvPr/>
          </p:nvSpPr>
          <p:spPr bwMode="auto">
            <a:xfrm>
              <a:off x="659" y="3329"/>
              <a:ext cx="867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b="1" dirty="0" smtClean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用量极少，</a:t>
              </a:r>
              <a:r>
                <a:rPr kumimoji="1" lang="zh-CN" altLang="en-US" sz="2400" b="1" dirty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而且可测有毒、腐蚀性的危险液体。</a:t>
              </a:r>
            </a:p>
          </p:txBody>
        </p:sp>
      </p:grpSp>
      <p:grpSp>
        <p:nvGrpSpPr>
          <p:cNvPr id="37" name="Group 95"/>
          <p:cNvGrpSpPr>
            <a:grpSpLocks/>
          </p:cNvGrpSpPr>
          <p:nvPr/>
        </p:nvGrpSpPr>
        <p:grpSpPr bwMode="auto">
          <a:xfrm>
            <a:off x="5364163" y="2571750"/>
            <a:ext cx="1444625" cy="2411413"/>
            <a:chOff x="657" y="2960"/>
            <a:chExt cx="869" cy="1519"/>
          </a:xfrm>
        </p:grpSpPr>
        <p:grpSp>
          <p:nvGrpSpPr>
            <p:cNvPr id="47120" name="Group 59"/>
            <p:cNvGrpSpPr>
              <a:grpSpLocks/>
            </p:cNvGrpSpPr>
            <p:nvPr/>
          </p:nvGrpSpPr>
          <p:grpSpPr bwMode="auto">
            <a:xfrm>
              <a:off x="657" y="2961"/>
              <a:ext cx="839" cy="318"/>
              <a:chOff x="1066" y="1728"/>
              <a:chExt cx="1497" cy="480"/>
            </a:xfrm>
          </p:grpSpPr>
          <p:sp>
            <p:nvSpPr>
              <p:cNvPr id="42" name="AutoShape 60"/>
              <p:cNvSpPr>
                <a:spLocks noChangeArrowheads="1"/>
              </p:cNvSpPr>
              <p:nvPr/>
            </p:nvSpPr>
            <p:spPr bwMode="auto">
              <a:xfrm>
                <a:off x="1066" y="1728"/>
                <a:ext cx="1498" cy="477"/>
              </a:xfrm>
              <a:prstGeom prst="roundRect">
                <a:avLst>
                  <a:gd name="adj" fmla="val 15231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FF66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47125" name="Line 61"/>
              <p:cNvSpPr>
                <a:spLocks noChangeShapeType="1"/>
              </p:cNvSpPr>
              <p:nvPr/>
            </p:nvSpPr>
            <p:spPr bwMode="auto">
              <a:xfrm>
                <a:off x="1066" y="2208"/>
                <a:ext cx="1497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0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7121" name="AutoShape 62"/>
            <p:cNvSpPr>
              <a:spLocks noChangeArrowheads="1"/>
            </p:cNvSpPr>
            <p:nvPr/>
          </p:nvSpPr>
          <p:spPr bwMode="auto">
            <a:xfrm>
              <a:off x="667" y="2960"/>
              <a:ext cx="827" cy="1519"/>
            </a:xfrm>
            <a:prstGeom prst="roundRect">
              <a:avLst>
                <a:gd name="adj" fmla="val 565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122" name="Text Box 63"/>
            <p:cNvSpPr txBox="1">
              <a:spLocks noChangeArrowheads="1"/>
            </p:cNvSpPr>
            <p:nvPr/>
          </p:nvSpPr>
          <p:spPr bwMode="auto">
            <a:xfrm>
              <a:off x="694" y="2986"/>
              <a:ext cx="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精确</a:t>
              </a:r>
            </a:p>
          </p:txBody>
        </p:sp>
        <p:sp>
          <p:nvSpPr>
            <p:cNvPr id="47123" name="Text Box 64"/>
            <p:cNvSpPr txBox="1">
              <a:spLocks noChangeArrowheads="1"/>
            </p:cNvSpPr>
            <p:nvPr/>
          </p:nvSpPr>
          <p:spPr bwMode="auto">
            <a:xfrm>
              <a:off x="659" y="3329"/>
              <a:ext cx="867" cy="9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测量的三个物理量精度都很高。</a:t>
              </a:r>
            </a:p>
          </p:txBody>
        </p:sp>
      </p:grpSp>
      <p:grpSp>
        <p:nvGrpSpPr>
          <p:cNvPr id="44" name="Group 95"/>
          <p:cNvGrpSpPr>
            <a:grpSpLocks/>
          </p:cNvGrpSpPr>
          <p:nvPr/>
        </p:nvGrpSpPr>
        <p:grpSpPr bwMode="auto">
          <a:xfrm>
            <a:off x="7147451" y="2571751"/>
            <a:ext cx="1996548" cy="2413001"/>
            <a:chOff x="659" y="2959"/>
            <a:chExt cx="1084" cy="1520"/>
          </a:xfrm>
        </p:grpSpPr>
        <p:sp>
          <p:nvSpPr>
            <p:cNvPr id="49" name="AutoShape 60"/>
            <p:cNvSpPr>
              <a:spLocks noChangeArrowheads="1"/>
            </p:cNvSpPr>
            <p:nvPr/>
          </p:nvSpPr>
          <p:spPr bwMode="auto">
            <a:xfrm>
              <a:off x="693" y="2959"/>
              <a:ext cx="941" cy="316"/>
            </a:xfrm>
            <a:prstGeom prst="roundRect">
              <a:avLst>
                <a:gd name="adj" fmla="val 15231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660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115" name="AutoShape 62"/>
            <p:cNvSpPr>
              <a:spLocks noChangeArrowheads="1"/>
            </p:cNvSpPr>
            <p:nvPr/>
          </p:nvSpPr>
          <p:spPr bwMode="auto">
            <a:xfrm>
              <a:off x="689" y="2960"/>
              <a:ext cx="946" cy="1519"/>
            </a:xfrm>
            <a:prstGeom prst="roundRect">
              <a:avLst>
                <a:gd name="adj" fmla="val 565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116" name="Text Box 63"/>
            <p:cNvSpPr txBox="1">
              <a:spLocks noChangeArrowheads="1"/>
            </p:cNvSpPr>
            <p:nvPr/>
          </p:nvSpPr>
          <p:spPr bwMode="auto">
            <a:xfrm>
              <a:off x="729" y="3005"/>
              <a:ext cx="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非接触</a:t>
              </a:r>
            </a:p>
          </p:txBody>
        </p:sp>
        <p:sp>
          <p:nvSpPr>
            <p:cNvPr id="47117" name="Text Box 64"/>
            <p:cNvSpPr txBox="1">
              <a:spLocks noChangeArrowheads="1"/>
            </p:cNvSpPr>
            <p:nvPr/>
          </p:nvSpPr>
          <p:spPr bwMode="auto">
            <a:xfrm>
              <a:off x="659" y="3329"/>
              <a:ext cx="1084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b="1" dirty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只需测量散射光即可求出所测量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rPr>
                <a:t>。</a:t>
              </a:r>
              <a:endParaRPr kumimoji="1" lang="zh-CN" altLang="en-US" sz="24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51" name="左大括号 50"/>
          <p:cNvSpPr/>
          <p:nvPr/>
        </p:nvSpPr>
        <p:spPr>
          <a:xfrm rot="5400000">
            <a:off x="4250532" y="-1321594"/>
            <a:ext cx="500062" cy="7286625"/>
          </a:xfrm>
          <a:prstGeom prst="leftBrace">
            <a:avLst>
              <a:gd name="adj1" fmla="val 51554"/>
              <a:gd name="adj2" fmla="val 495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40" name="TextBox 26"/>
          <p:cNvSpPr txBox="1"/>
          <p:nvPr/>
        </p:nvSpPr>
        <p:spPr>
          <a:xfrm>
            <a:off x="1500187" y="218988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光强阶跃点</a:t>
            </a:r>
            <a:r>
              <a:rPr kumimoji="1"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近场的光线追踪法</a:t>
            </a:r>
            <a:endParaRPr kumimoji="1" lang="en-US" altLang="zh-CN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4364" y="5735042"/>
            <a:ext cx="8640960" cy="923330"/>
          </a:xfrm>
          <a:prstGeom prst="rect">
            <a:avLst/>
          </a:prstGeom>
          <a:solidFill>
            <a:srgbClr val="0070C0"/>
          </a:solidFill>
          <a:ln>
            <a:solidFill>
              <a:srgbClr val="0846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 ZH; Jiang DY; </a:t>
            </a:r>
            <a:r>
              <a:rPr lang="en-US" altLang="zh-CN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Hou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ZB; Xiao JH*: Analysis of light scattered by a capillary to measure a liquid's index of refraction, American Journal of Physics, </a:t>
            </a:r>
            <a:r>
              <a:rPr lang="en-US" altLang="zh-CN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80(8): 688-693  2012</a:t>
            </a:r>
            <a:endParaRPr lang="zh-CN" alt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279323"/>
      </p:ext>
    </p:extLst>
  </p:cSld>
  <p:clrMapOvr>
    <a:masterClrMapping/>
  </p:clrMapOvr>
  <p:transition advTm="37062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/>
        </p:nvSpPr>
        <p:spPr bwMode="ltGray">
          <a:xfrm>
            <a:off x="5300663" y="5591175"/>
            <a:ext cx="3375025" cy="6461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8196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196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24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激光经过毛细管的走向？</a:t>
            </a:r>
            <a:endParaRPr lang="en-US" altLang="zh-CN" sz="2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019" name="矩形 16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毛细管的多光束干涉</a:t>
            </a:r>
            <a:endParaRPr lang="en-US" altLang="ko-KR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021" name="TextBox 9"/>
          <p:cNvSpPr txBox="1">
            <a:spLocks noChangeArrowheads="1"/>
          </p:cNvSpPr>
          <p:nvPr/>
        </p:nvSpPr>
        <p:spPr bwMode="auto">
          <a:xfrm>
            <a:off x="0" y="4945063"/>
            <a:ext cx="50053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毛细管干涉条纹图样</a:t>
            </a:r>
            <a:endParaRPr lang="en-US" altLang="zh-CN" sz="18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）为干涉图样全景</a:t>
            </a:r>
            <a:endParaRPr lang="en-US" altLang="zh-CN" sz="18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）为特定散射角度内的干涉条纹图样</a:t>
            </a:r>
            <a:endParaRPr lang="en-US" altLang="zh-CN" sz="18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A-E 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中心散射角分别为：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90 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160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170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602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96975"/>
            <a:ext cx="90312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 rot="1203972">
            <a:off x="3280370" y="4092145"/>
            <a:ext cx="202275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ltGray">
          <a:xfrm>
            <a:off x="4716463" y="4675188"/>
            <a:ext cx="4297362" cy="646112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8196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196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24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丰富多样的干涉条纹形成原因？</a:t>
            </a:r>
            <a:endParaRPr lang="en-US" altLang="zh-CN" sz="2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35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矩形 9"/>
          <p:cNvSpPr>
            <a:spLocks noChangeArrowheads="1"/>
          </p:cNvSpPr>
          <p:nvPr/>
        </p:nvSpPr>
        <p:spPr bwMode="auto">
          <a:xfrm>
            <a:off x="0" y="6049963"/>
            <a:ext cx="9144000" cy="808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2873375" y="1731963"/>
            <a:ext cx="3949700" cy="395605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67" name="直接连接符 66"/>
          <p:cNvCxnSpPr>
            <a:endCxn id="14" idx="3"/>
          </p:cNvCxnSpPr>
          <p:nvPr/>
        </p:nvCxnSpPr>
        <p:spPr>
          <a:xfrm flipH="1">
            <a:off x="3451225" y="3633788"/>
            <a:ext cx="1397000" cy="1474787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7" name="文本框 67"/>
          <p:cNvSpPr txBox="1">
            <a:spLocks noChangeArrowheads="1"/>
          </p:cNvSpPr>
          <p:nvPr/>
        </p:nvSpPr>
        <p:spPr bwMode="auto">
          <a:xfrm>
            <a:off x="3906838" y="4724400"/>
            <a:ext cx="303212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zh-CN" altLang="en-US" sz="2400" b="0" i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flipH="1">
            <a:off x="3865563" y="3633788"/>
            <a:ext cx="962025" cy="25400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9" name="文本框 69"/>
          <p:cNvSpPr txBox="1">
            <a:spLocks noChangeArrowheads="1"/>
          </p:cNvSpPr>
          <p:nvPr/>
        </p:nvSpPr>
        <p:spPr bwMode="auto">
          <a:xfrm>
            <a:off x="3503613" y="3262313"/>
            <a:ext cx="252412" cy="4619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zh-CN" altLang="en-US" sz="2400" b="0" i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0" name="文本框 70"/>
          <p:cNvSpPr txBox="1">
            <a:spLocks noChangeArrowheads="1"/>
          </p:cNvSpPr>
          <p:nvPr/>
        </p:nvSpPr>
        <p:spPr bwMode="auto">
          <a:xfrm>
            <a:off x="4562475" y="4706938"/>
            <a:ext cx="869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2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zh-CN" altLang="en-US" sz="12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1" name="文本框 71"/>
          <p:cNvSpPr txBox="1">
            <a:spLocks noChangeArrowheads="1"/>
          </p:cNvSpPr>
          <p:nvPr/>
        </p:nvSpPr>
        <p:spPr bwMode="auto">
          <a:xfrm>
            <a:off x="4991100" y="4144963"/>
            <a:ext cx="869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12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0122" name="组合 101"/>
          <p:cNvGrpSpPr>
            <a:grpSpLocks/>
          </p:cNvGrpSpPr>
          <p:nvPr/>
        </p:nvGrpSpPr>
        <p:grpSpPr bwMode="auto">
          <a:xfrm>
            <a:off x="793750" y="1084263"/>
            <a:ext cx="2657475" cy="1560512"/>
            <a:chOff x="767717" y="1088884"/>
            <a:chExt cx="2657541" cy="1559641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767717" y="2648525"/>
              <a:ext cx="241306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2448922" y="1088884"/>
              <a:ext cx="731855" cy="15596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/>
            <p:nvPr/>
          </p:nvCxnSpPr>
          <p:spPr>
            <a:xfrm>
              <a:off x="970922" y="2648525"/>
              <a:ext cx="102872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 flipH="1" flipV="1">
              <a:off x="2494960" y="1199947"/>
              <a:ext cx="228606" cy="509303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90" name="文本框 106"/>
            <p:cNvSpPr txBox="1">
              <a:spLocks noChangeArrowheads="1"/>
            </p:cNvSpPr>
            <p:nvPr/>
          </p:nvSpPr>
          <p:spPr bwMode="auto">
            <a:xfrm>
              <a:off x="2578729" y="1127039"/>
              <a:ext cx="8465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光线</a:t>
              </a:r>
              <a:r>
                <a:rPr lang="en-US" altLang="zh-CN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0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0123" name="组合 113"/>
          <p:cNvGrpSpPr>
            <a:grpSpLocks/>
          </p:cNvGrpSpPr>
          <p:nvPr/>
        </p:nvGrpSpPr>
        <p:grpSpPr bwMode="auto">
          <a:xfrm>
            <a:off x="1758950" y="2954338"/>
            <a:ext cx="4073525" cy="2184400"/>
            <a:chOff x="1786830" y="1125325"/>
            <a:chExt cx="4073896" cy="2184103"/>
          </a:xfrm>
        </p:grpSpPr>
        <p:cxnSp>
          <p:nvCxnSpPr>
            <p:cNvPr id="115" name="直接连接符 114"/>
            <p:cNvCxnSpPr/>
            <p:nvPr/>
          </p:nvCxnSpPr>
          <p:spPr>
            <a:xfrm>
              <a:off x="4212751" y="1125325"/>
              <a:ext cx="1647975" cy="6714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4106379" y="1796746"/>
              <a:ext cx="1754347" cy="7015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3141091" y="2498325"/>
              <a:ext cx="965288" cy="2968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786830" y="2795148"/>
              <a:ext cx="1354261" cy="1412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/>
            <p:nvPr/>
          </p:nvCxnSpPr>
          <p:spPr>
            <a:xfrm flipH="1">
              <a:off x="2261536" y="2795148"/>
              <a:ext cx="879555" cy="82539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85" name="文本框 119"/>
            <p:cNvSpPr txBox="1">
              <a:spLocks noChangeArrowheads="1"/>
            </p:cNvSpPr>
            <p:nvPr/>
          </p:nvSpPr>
          <p:spPr bwMode="auto">
            <a:xfrm>
              <a:off x="2107017" y="2886656"/>
              <a:ext cx="989942" cy="42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光线</a:t>
              </a:r>
              <a:r>
                <a:rPr lang="en-US" altLang="zh-CN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0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0124" name="组合 120"/>
          <p:cNvGrpSpPr>
            <a:grpSpLocks/>
          </p:cNvGrpSpPr>
          <p:nvPr/>
        </p:nvGrpSpPr>
        <p:grpSpPr bwMode="auto">
          <a:xfrm>
            <a:off x="1204913" y="3630613"/>
            <a:ext cx="5519737" cy="720725"/>
            <a:chOff x="1218537" y="3616863"/>
            <a:chExt cx="5519591" cy="721721"/>
          </a:xfrm>
        </p:grpSpPr>
        <p:cxnSp>
          <p:nvCxnSpPr>
            <p:cNvPr id="122" name="直接连接符 121"/>
            <p:cNvCxnSpPr/>
            <p:nvPr/>
          </p:nvCxnSpPr>
          <p:spPr>
            <a:xfrm>
              <a:off x="5836452" y="3616863"/>
              <a:ext cx="901676" cy="6708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5645957" y="4287714"/>
              <a:ext cx="1057247" cy="413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 flipV="1">
              <a:off x="3888641" y="3906187"/>
              <a:ext cx="1771603" cy="4323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 flipV="1">
              <a:off x="2872668" y="3616863"/>
              <a:ext cx="1015973" cy="2893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/>
            <p:nvPr/>
          </p:nvCxnSpPr>
          <p:spPr>
            <a:xfrm flipH="1">
              <a:off x="1893206" y="3616863"/>
              <a:ext cx="909614" cy="74715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H="1">
              <a:off x="1218537" y="3616863"/>
              <a:ext cx="1654131" cy="1494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179" name="文本框 127"/>
            <p:cNvSpPr txBox="1">
              <a:spLocks noChangeArrowheads="1"/>
            </p:cNvSpPr>
            <p:nvPr/>
          </p:nvSpPr>
          <p:spPr bwMode="auto">
            <a:xfrm>
              <a:off x="1892807" y="3676876"/>
              <a:ext cx="989942" cy="42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光线</a:t>
              </a:r>
              <a:r>
                <a:rPr lang="en-US" altLang="zh-CN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0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0125" name="组合 135"/>
          <p:cNvGrpSpPr>
            <a:grpSpLocks/>
          </p:cNvGrpSpPr>
          <p:nvPr/>
        </p:nvGrpSpPr>
        <p:grpSpPr bwMode="auto">
          <a:xfrm>
            <a:off x="6781800" y="3378200"/>
            <a:ext cx="1746250" cy="1825625"/>
            <a:chOff x="6795761" y="3405977"/>
            <a:chExt cx="1747310" cy="1826078"/>
          </a:xfrm>
        </p:grpSpPr>
        <p:sp>
          <p:nvSpPr>
            <p:cNvPr id="90170" name="文本框 136"/>
            <p:cNvSpPr txBox="1">
              <a:spLocks noChangeArrowheads="1"/>
            </p:cNvSpPr>
            <p:nvPr/>
          </p:nvSpPr>
          <p:spPr bwMode="auto">
            <a:xfrm>
              <a:off x="7264622" y="3559982"/>
              <a:ext cx="989942" cy="42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光线</a:t>
              </a:r>
              <a:r>
                <a:rPr lang="en-US" altLang="zh-CN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20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6795761" y="3405977"/>
              <a:ext cx="1747310" cy="18260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7483566" y="4122118"/>
              <a:ext cx="738635" cy="7542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26" name="组合 139"/>
          <p:cNvGrpSpPr>
            <a:grpSpLocks/>
          </p:cNvGrpSpPr>
          <p:nvPr/>
        </p:nvGrpSpPr>
        <p:grpSpPr bwMode="auto">
          <a:xfrm>
            <a:off x="6562725" y="4305300"/>
            <a:ext cx="1149350" cy="1497013"/>
            <a:chOff x="6577029" y="4291548"/>
            <a:chExt cx="1148706" cy="1497713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6738863" y="4291548"/>
              <a:ext cx="986872" cy="14977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箭头连接符 141"/>
            <p:cNvCxnSpPr/>
            <p:nvPr/>
          </p:nvCxnSpPr>
          <p:spPr>
            <a:xfrm>
              <a:off x="6972096" y="4625079"/>
              <a:ext cx="504542" cy="775062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69" name="文本框 142"/>
            <p:cNvSpPr txBox="1">
              <a:spLocks noChangeArrowheads="1"/>
            </p:cNvSpPr>
            <p:nvPr/>
          </p:nvSpPr>
          <p:spPr bwMode="auto">
            <a:xfrm>
              <a:off x="6577029" y="5232205"/>
              <a:ext cx="989942" cy="42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光线</a:t>
              </a:r>
              <a:r>
                <a:rPr lang="en-US" altLang="zh-CN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zh-CN" altLang="en-US" sz="20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163"/>
          <p:cNvGrpSpPr>
            <a:grpSpLocks/>
          </p:cNvGrpSpPr>
          <p:nvPr/>
        </p:nvGrpSpPr>
        <p:grpSpPr bwMode="auto">
          <a:xfrm>
            <a:off x="2443163" y="2419350"/>
            <a:ext cx="1298575" cy="979488"/>
            <a:chOff x="2442929" y="2420067"/>
            <a:chExt cx="1299056" cy="979511"/>
          </a:xfrm>
        </p:grpSpPr>
        <p:cxnSp>
          <p:nvCxnSpPr>
            <p:cNvPr id="165" name="直接箭头连接符 164"/>
            <p:cNvCxnSpPr/>
            <p:nvPr/>
          </p:nvCxnSpPr>
          <p:spPr>
            <a:xfrm flipV="1">
              <a:off x="2871713" y="2818539"/>
              <a:ext cx="714640" cy="14922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65" name="文本框 165"/>
            <p:cNvSpPr txBox="1">
              <a:spLocks noChangeArrowheads="1"/>
            </p:cNvSpPr>
            <p:nvPr/>
          </p:nvSpPr>
          <p:spPr bwMode="auto">
            <a:xfrm>
              <a:off x="2442929" y="2725836"/>
              <a:ext cx="560783" cy="48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400" b="0" i="1" smtClean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j</a:t>
              </a:r>
              <a:endParaRPr lang="zh-CN" altLang="en-US" sz="2400" b="0" i="1" smtClean="0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</a:endParaRPr>
            </a:p>
          </p:txBody>
        </p:sp>
        <p:sp>
          <p:nvSpPr>
            <p:cNvPr id="167" name="弧形 166"/>
            <p:cNvSpPr/>
            <p:nvPr/>
          </p:nvSpPr>
          <p:spPr>
            <a:xfrm rot="1886431">
              <a:off x="3130571" y="2420067"/>
              <a:ext cx="611414" cy="979511"/>
            </a:xfrm>
            <a:prstGeom prst="arc">
              <a:avLst>
                <a:gd name="adj1" fmla="val 18868639"/>
                <a:gd name="adj2" fmla="val 2075367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172"/>
          <p:cNvGrpSpPr>
            <a:grpSpLocks/>
          </p:cNvGrpSpPr>
          <p:nvPr/>
        </p:nvGrpSpPr>
        <p:grpSpPr bwMode="auto">
          <a:xfrm>
            <a:off x="3998913" y="1127125"/>
            <a:ext cx="2579687" cy="2563813"/>
            <a:chOff x="3999116" y="1127892"/>
            <a:chExt cx="2578896" cy="2562275"/>
          </a:xfrm>
        </p:grpSpPr>
        <p:cxnSp>
          <p:nvCxnSpPr>
            <p:cNvPr id="174" name="直接箭头连接符 173"/>
            <p:cNvCxnSpPr/>
            <p:nvPr/>
          </p:nvCxnSpPr>
          <p:spPr>
            <a:xfrm flipH="1">
              <a:off x="4538700" y="1561020"/>
              <a:ext cx="1509249" cy="164366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62" name="文本框 174"/>
            <p:cNvSpPr txBox="1">
              <a:spLocks noChangeArrowheads="1"/>
            </p:cNvSpPr>
            <p:nvPr/>
          </p:nvSpPr>
          <p:spPr bwMode="auto">
            <a:xfrm>
              <a:off x="5929087" y="1127892"/>
              <a:ext cx="648925" cy="48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400" b="0" i="1" smtClean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a</a:t>
              </a:r>
              <a:endParaRPr lang="zh-CN" altLang="en-US" sz="2400" b="0" i="1" smtClean="0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</a:endParaRPr>
            </a:p>
          </p:txBody>
        </p:sp>
        <p:sp>
          <p:nvSpPr>
            <p:cNvPr id="176" name="弧形 175"/>
            <p:cNvSpPr/>
            <p:nvPr/>
          </p:nvSpPr>
          <p:spPr>
            <a:xfrm rot="2465459">
              <a:off x="3999116" y="2711267"/>
              <a:ext cx="611000" cy="978900"/>
            </a:xfrm>
            <a:prstGeom prst="arc">
              <a:avLst>
                <a:gd name="adj1" fmla="val 18868639"/>
                <a:gd name="adj2" fmla="val 2062814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176"/>
          <p:cNvGrpSpPr>
            <a:grpSpLocks/>
          </p:cNvGrpSpPr>
          <p:nvPr/>
        </p:nvGrpSpPr>
        <p:grpSpPr bwMode="auto">
          <a:xfrm>
            <a:off x="6634163" y="4195763"/>
            <a:ext cx="2125662" cy="681037"/>
            <a:chOff x="6634945" y="4195259"/>
            <a:chExt cx="2125268" cy="681219"/>
          </a:xfrm>
        </p:grpSpPr>
        <p:cxnSp>
          <p:nvCxnSpPr>
            <p:cNvPr id="178" name="直接连接符 177"/>
            <p:cNvCxnSpPr/>
            <p:nvPr/>
          </p:nvCxnSpPr>
          <p:spPr>
            <a:xfrm>
              <a:off x="6703194" y="4292122"/>
              <a:ext cx="2057019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59" name="文本框 178"/>
            <p:cNvSpPr txBox="1">
              <a:spLocks noChangeArrowheads="1"/>
            </p:cNvSpPr>
            <p:nvPr/>
          </p:nvSpPr>
          <p:spPr bwMode="auto">
            <a:xfrm>
              <a:off x="7264078" y="4388664"/>
              <a:ext cx="578105" cy="48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400" b="0" i="1" smtClean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b</a:t>
              </a:r>
              <a:endParaRPr lang="zh-CN" altLang="en-US" sz="2400" b="0" i="1" smtClean="0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</a:endParaRPr>
            </a:p>
          </p:txBody>
        </p:sp>
        <p:sp>
          <p:nvSpPr>
            <p:cNvPr id="180" name="弧形 179"/>
            <p:cNvSpPr/>
            <p:nvPr/>
          </p:nvSpPr>
          <p:spPr>
            <a:xfrm rot="4203462">
              <a:off x="6679256" y="4150948"/>
              <a:ext cx="579592" cy="668213"/>
            </a:xfrm>
            <a:prstGeom prst="arc">
              <a:avLst>
                <a:gd name="adj1" fmla="val 1527619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130" name="组合 180"/>
          <p:cNvGrpSpPr>
            <a:grpSpLocks/>
          </p:cNvGrpSpPr>
          <p:nvPr/>
        </p:nvGrpSpPr>
        <p:grpSpPr bwMode="auto">
          <a:xfrm>
            <a:off x="1219200" y="1814513"/>
            <a:ext cx="5603875" cy="4516437"/>
            <a:chOff x="1218537" y="1814985"/>
            <a:chExt cx="5604845" cy="4516701"/>
          </a:xfrm>
        </p:grpSpPr>
        <p:grpSp>
          <p:nvGrpSpPr>
            <p:cNvPr id="90149" name="组合 181"/>
            <p:cNvGrpSpPr>
              <a:grpSpLocks/>
            </p:cNvGrpSpPr>
            <p:nvPr/>
          </p:nvGrpSpPr>
          <p:grpSpPr bwMode="auto">
            <a:xfrm>
              <a:off x="1218537" y="1814985"/>
              <a:ext cx="5604845" cy="4516701"/>
              <a:chOff x="1218537" y="1814985"/>
              <a:chExt cx="5604845" cy="4516701"/>
            </a:xfrm>
          </p:grpSpPr>
          <p:grpSp>
            <p:nvGrpSpPr>
              <p:cNvPr id="90151" name="组合 183"/>
              <p:cNvGrpSpPr>
                <a:grpSpLocks/>
              </p:cNvGrpSpPr>
              <p:nvPr/>
            </p:nvGrpSpPr>
            <p:grpSpPr bwMode="auto">
              <a:xfrm>
                <a:off x="2723696" y="1814985"/>
                <a:ext cx="4099686" cy="4516701"/>
                <a:chOff x="2723696" y="1814985"/>
                <a:chExt cx="4099686" cy="4516701"/>
              </a:xfrm>
            </p:grpSpPr>
            <p:cxnSp>
              <p:nvCxnSpPr>
                <p:cNvPr id="186" name="直接连接符 185"/>
                <p:cNvCxnSpPr/>
                <p:nvPr/>
              </p:nvCxnSpPr>
              <p:spPr>
                <a:xfrm>
                  <a:off x="4227370" y="1814985"/>
                  <a:ext cx="2596012" cy="159076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 flipV="1">
                  <a:off x="4848190" y="3405753"/>
                  <a:ext cx="1975192" cy="228295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 flipV="1">
                  <a:off x="2723747" y="5677598"/>
                  <a:ext cx="2124443" cy="61598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箭头连接符 188"/>
                <p:cNvCxnSpPr/>
                <p:nvPr/>
              </p:nvCxnSpPr>
              <p:spPr>
                <a:xfrm flipH="1">
                  <a:off x="3314399" y="5688711"/>
                  <a:ext cx="1533791" cy="420712"/>
                </a:xfrm>
                <a:prstGeom prst="straightConnector1">
                  <a:avLst/>
                </a:prstGeom>
                <a:ln w="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157" name="文本框 189"/>
                <p:cNvSpPr txBox="1">
                  <a:spLocks noChangeArrowheads="1"/>
                </p:cNvSpPr>
                <p:nvPr/>
              </p:nvSpPr>
              <p:spPr bwMode="auto">
                <a:xfrm>
                  <a:off x="3733136" y="5908914"/>
                  <a:ext cx="989942" cy="4227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2000" b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光线</a:t>
                  </a:r>
                  <a:r>
                    <a:rPr lang="en-US" altLang="zh-CN" sz="2000" b="0" smtClean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5</a:t>
                  </a:r>
                  <a:endParaRPr lang="zh-CN" altLang="en-US" sz="2000" b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cxnSp>
            <p:nvCxnSpPr>
              <p:cNvPr id="185" name="直接连接符 184"/>
              <p:cNvCxnSpPr/>
              <p:nvPr/>
            </p:nvCxnSpPr>
            <p:spPr>
              <a:xfrm>
                <a:off x="1218537" y="1814985"/>
                <a:ext cx="300883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直接箭头连接符 182"/>
            <p:cNvCxnSpPr/>
            <p:nvPr/>
          </p:nvCxnSpPr>
          <p:spPr>
            <a:xfrm>
              <a:off x="2496696" y="1814985"/>
              <a:ext cx="12368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31" name="组合 190"/>
          <p:cNvGrpSpPr>
            <a:grpSpLocks/>
          </p:cNvGrpSpPr>
          <p:nvPr/>
        </p:nvGrpSpPr>
        <p:grpSpPr bwMode="auto">
          <a:xfrm>
            <a:off x="3205163" y="1073150"/>
            <a:ext cx="1525587" cy="1890713"/>
            <a:chOff x="3181465" y="1066438"/>
            <a:chExt cx="1526381" cy="1890950"/>
          </a:xfrm>
        </p:grpSpPr>
        <p:cxnSp>
          <p:nvCxnSpPr>
            <p:cNvPr id="192" name="直接连接符 191"/>
            <p:cNvCxnSpPr/>
            <p:nvPr/>
          </p:nvCxnSpPr>
          <p:spPr>
            <a:xfrm>
              <a:off x="3181465" y="2636673"/>
              <a:ext cx="978409" cy="3096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H="1" flipV="1">
              <a:off x="3851739" y="1995242"/>
              <a:ext cx="335136" cy="9621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V="1">
              <a:off x="3851739" y="1066438"/>
              <a:ext cx="52414" cy="9732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接箭头连接符 194"/>
            <p:cNvCxnSpPr/>
            <p:nvPr/>
          </p:nvCxnSpPr>
          <p:spPr>
            <a:xfrm flipV="1">
              <a:off x="3851739" y="1209331"/>
              <a:ext cx="41296" cy="714465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148" name="文本框 195"/>
            <p:cNvSpPr txBox="1">
              <a:spLocks noChangeArrowheads="1"/>
            </p:cNvSpPr>
            <p:nvPr/>
          </p:nvSpPr>
          <p:spPr bwMode="auto">
            <a:xfrm>
              <a:off x="3851011" y="1216089"/>
              <a:ext cx="856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光线</a:t>
              </a:r>
              <a:r>
                <a:rPr lang="en-US" altLang="zh-CN" sz="2000" b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0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96"/>
          <p:cNvGrpSpPr>
            <a:grpSpLocks/>
          </p:cNvGrpSpPr>
          <p:nvPr/>
        </p:nvGrpSpPr>
        <p:grpSpPr bwMode="auto">
          <a:xfrm>
            <a:off x="1609725" y="1077913"/>
            <a:ext cx="4064000" cy="2541587"/>
            <a:chOff x="1609428" y="1078485"/>
            <a:chExt cx="4064442" cy="2541540"/>
          </a:xfrm>
        </p:grpSpPr>
        <p:grpSp>
          <p:nvGrpSpPr>
            <p:cNvPr id="90135" name="组合 197"/>
            <p:cNvGrpSpPr>
              <a:grpSpLocks/>
            </p:cNvGrpSpPr>
            <p:nvPr/>
          </p:nvGrpSpPr>
          <p:grpSpPr bwMode="auto">
            <a:xfrm>
              <a:off x="3303419" y="1078485"/>
              <a:ext cx="2370451" cy="2532537"/>
              <a:chOff x="3314843" y="1101700"/>
              <a:chExt cx="2370451" cy="2532537"/>
            </a:xfrm>
          </p:grpSpPr>
          <p:sp>
            <p:nvSpPr>
              <p:cNvPr id="203" name="弧形 202"/>
              <p:cNvSpPr/>
              <p:nvPr/>
            </p:nvSpPr>
            <p:spPr>
              <a:xfrm rot="732844">
                <a:off x="3678476" y="2512961"/>
                <a:ext cx="458838" cy="963595"/>
              </a:xfrm>
              <a:prstGeom prst="arc">
                <a:avLst>
                  <a:gd name="adj1" fmla="val 12627781"/>
                  <a:gd name="adj2" fmla="val 1488774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04" name="直接连接符 203"/>
              <p:cNvCxnSpPr/>
              <p:nvPr/>
            </p:nvCxnSpPr>
            <p:spPr>
              <a:xfrm flipH="1" flipV="1">
                <a:off x="3314899" y="2095457"/>
                <a:ext cx="1533692" cy="153825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直接箭头连接符 204"/>
              <p:cNvCxnSpPr/>
              <p:nvPr/>
            </p:nvCxnSpPr>
            <p:spPr>
              <a:xfrm flipH="1">
                <a:off x="3878522" y="1466818"/>
                <a:ext cx="1235209" cy="13064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143" name="文本框 205"/>
              <p:cNvSpPr txBox="1">
                <a:spLocks noChangeArrowheads="1"/>
              </p:cNvSpPr>
              <p:nvPr/>
            </p:nvSpPr>
            <p:spPr bwMode="auto">
              <a:xfrm>
                <a:off x="5036369" y="1101700"/>
                <a:ext cx="648925" cy="487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zh-CN" sz="2400" b="0" i="1" smtClean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d</a:t>
                </a:r>
                <a:endParaRPr lang="zh-CN" altLang="en-US" sz="2400" b="0" i="1" smtClean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0136" name="组合 198"/>
            <p:cNvGrpSpPr>
              <a:grpSpLocks/>
            </p:cNvGrpSpPr>
            <p:nvPr/>
          </p:nvGrpSpPr>
          <p:grpSpPr bwMode="auto">
            <a:xfrm>
              <a:off x="1609428" y="1683357"/>
              <a:ext cx="3224082" cy="1936668"/>
              <a:chOff x="1624079" y="1697569"/>
              <a:chExt cx="3224082" cy="1936668"/>
            </a:xfrm>
          </p:grpSpPr>
          <p:sp>
            <p:nvSpPr>
              <p:cNvPr id="90137" name="文本框 199"/>
              <p:cNvSpPr txBox="1">
                <a:spLocks noChangeArrowheads="1"/>
              </p:cNvSpPr>
              <p:nvPr/>
            </p:nvSpPr>
            <p:spPr bwMode="auto">
              <a:xfrm>
                <a:off x="2150716" y="2161186"/>
                <a:ext cx="521755" cy="487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zh-CN" sz="2400" b="0" i="1" smtClean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q</a:t>
                </a:r>
                <a:endParaRPr lang="zh-CN" altLang="en-US" sz="2400" b="0" i="1" smtClean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endParaRPr>
              </a:p>
            </p:txBody>
          </p:sp>
          <p:sp>
            <p:nvSpPr>
              <p:cNvPr id="201" name="弧形 200"/>
              <p:cNvSpPr/>
              <p:nvPr/>
            </p:nvSpPr>
            <p:spPr>
              <a:xfrm>
                <a:off x="2548105" y="2299175"/>
                <a:ext cx="458838" cy="963594"/>
              </a:xfrm>
              <a:prstGeom prst="arc">
                <a:avLst>
                  <a:gd name="adj1" fmla="val 12627781"/>
                  <a:gd name="adj2" fmla="val 1550345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02" name="直接连接符 201"/>
              <p:cNvCxnSpPr/>
              <p:nvPr/>
            </p:nvCxnSpPr>
            <p:spPr>
              <a:xfrm>
                <a:off x="1624079" y="1697523"/>
                <a:ext cx="3224564" cy="193671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光线追踪</a:t>
            </a:r>
            <a:endParaRPr lang="ko-KR" altLang="en-US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0134" name="TextBox 9"/>
          <p:cNvSpPr txBox="1">
            <a:spLocks noChangeArrowheads="1"/>
          </p:cNvSpPr>
          <p:nvPr/>
        </p:nvSpPr>
        <p:spPr bwMode="auto">
          <a:xfrm>
            <a:off x="2790825" y="6469063"/>
            <a:ext cx="3937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FAAFF"/>
              </a:buClr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 </a:t>
            </a:r>
            <a:r>
              <a:rPr lang="zh-CN" altLang="en-US" sz="18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经过毛细管的七部分光线光路图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4823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338263"/>
            <a:ext cx="37211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矩形 9"/>
          <p:cNvSpPr>
            <a:spLocks noChangeArrowheads="1"/>
          </p:cNvSpPr>
          <p:nvPr/>
        </p:nvSpPr>
        <p:spPr bwMode="auto">
          <a:xfrm>
            <a:off x="0" y="6049963"/>
            <a:ext cx="9144000" cy="808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2" name="矩形 18"/>
          <p:cNvSpPr>
            <a:spLocks noChangeArrowheads="1"/>
          </p:cNvSpPr>
          <p:nvPr/>
        </p:nvSpPr>
        <p:spPr bwMode="auto">
          <a:xfrm>
            <a:off x="179388" y="1249363"/>
            <a:ext cx="4513262" cy="5238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800" b="1" kern="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七部分出射光线</a:t>
            </a:r>
            <a:r>
              <a:rPr lang="zh-CN" altLang="en-US" sz="2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的散射角</a:t>
            </a:r>
            <a:r>
              <a:rPr lang="zh-CN" altLang="en-US" sz="2800" b="1" kern="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3667125" y="23717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3201988" y="466883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1460" name="文本框 23"/>
          <p:cNvSpPr txBox="1">
            <a:spLocks noChangeArrowheads="1"/>
          </p:cNvSpPr>
          <p:nvPr/>
        </p:nvSpPr>
        <p:spPr bwMode="auto">
          <a:xfrm>
            <a:off x="6218238" y="4192588"/>
            <a:ext cx="2447925" cy="15700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en-US" sz="2400" kern="0" dirty="0">
                <a:solidFill>
                  <a:srgbClr val="8BD8F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散射角</a:t>
            </a:r>
            <a:r>
              <a:rPr lang="zh-CN" altLang="en-US" sz="2400" kern="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400" kern="0" dirty="0">
                <a:solidFill>
                  <a:srgbClr val="8BD8F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各级入射角、折射角</a:t>
            </a:r>
            <a:r>
              <a:rPr lang="zh-CN" altLang="en-US" sz="2400" kern="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用七个式子联系起来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光路追踪</a:t>
            </a:r>
            <a:endParaRPr lang="ko-KR" altLang="en-US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169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53895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9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830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37063"/>
            <a:ext cx="89296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各类光线的相对光强分布</a:t>
            </a:r>
            <a:endParaRPr lang="ko-KR" altLang="en-US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255713" y="5795963"/>
            <a:ext cx="63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800" i="1" u="sng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n0,R</a:t>
            </a:r>
            <a:endParaRPr lang="zh-CN" altLang="en-US" sz="180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20775" y="5229225"/>
            <a:ext cx="97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800" i="1" u="sng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n0,R,n,r</a:t>
            </a:r>
            <a:endParaRPr lang="zh-CN" altLang="en-US" sz="180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8311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39800"/>
            <a:ext cx="84026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65225" y="3814763"/>
            <a:ext cx="3622675" cy="647700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分区</a:t>
            </a:r>
            <a:r>
              <a:rPr lang="zh-CN" altLang="en-US" sz="24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探究干涉条纹成因</a:t>
            </a:r>
            <a:endParaRPr lang="en-US" altLang="zh-CN" sz="2400" i="1" u="sng" dirty="0">
              <a:solidFill>
                <a:srgbClr val="00B0F0"/>
              </a:solidFill>
              <a:latin typeface="Symbol" panose="05050102010706020507" pitchFamily="18" charset="2"/>
              <a:ea typeface="宋体" panose="02010600030101010101" pitchFamily="2" charset="-122"/>
            </a:endParaRPr>
          </a:p>
        </p:txBody>
      </p:sp>
      <p:pic>
        <p:nvPicPr>
          <p:cNvPr id="98313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7867">
            <a:off x="781050" y="3679825"/>
            <a:ext cx="6794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8"/>
          <p:cNvSpPr>
            <a:spLocks noChangeArrowheads="1"/>
          </p:cNvSpPr>
          <p:nvPr/>
        </p:nvSpPr>
        <p:spPr bwMode="auto">
          <a:xfrm>
            <a:off x="0" y="6111875"/>
            <a:ext cx="9144000" cy="746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46" name="矩形 50"/>
          <p:cNvSpPr>
            <a:spLocks noChangeArrowheads="1"/>
          </p:cNvSpPr>
          <p:nvPr/>
        </p:nvSpPr>
        <p:spPr bwMode="auto">
          <a:xfrm>
            <a:off x="287338" y="1196975"/>
            <a:ext cx="2700337" cy="40005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 三光束干涉模型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模型建立与分析</a:t>
            </a:r>
            <a:endParaRPr lang="ko-KR" altLang="en-US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0357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757363"/>
            <a:ext cx="34385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5"/>
          <p:cNvSpPr txBox="1">
            <a:spLocks noChangeArrowheads="1"/>
          </p:cNvSpPr>
          <p:nvPr/>
        </p:nvSpPr>
        <p:spPr bwMode="auto">
          <a:xfrm>
            <a:off x="287338" y="4349750"/>
            <a:ext cx="385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  B</a:t>
            </a: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区三光束模型光路图</a:t>
            </a:r>
            <a:endParaRPr lang="en-US" altLang="zh-CN" sz="1600" b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50"/>
          <p:cNvSpPr>
            <a:spLocks noChangeArrowheads="1"/>
          </p:cNvSpPr>
          <p:nvPr/>
        </p:nvSpPr>
        <p:spPr bwMode="auto">
          <a:xfrm>
            <a:off x="287338" y="5075238"/>
            <a:ext cx="2085975" cy="3698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三光束干涉模型：</a:t>
            </a:r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5665788" y="4022725"/>
            <a:ext cx="22510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中心角度：</a:t>
            </a:r>
            <a:r>
              <a:rPr lang="en-US" altLang="zh-CN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°</a:t>
            </a:r>
            <a:endParaRPr lang="zh-CN" altLang="en-US" sz="1800" b="1" kern="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5346700" y="4384675"/>
            <a:ext cx="3055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照片宽度对应的角宽度约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1.3°</a:t>
            </a:r>
            <a:endParaRPr lang="zh-CN" altLang="en-US" sz="1600" b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0362" name="对象 5"/>
          <p:cNvGraphicFramePr>
            <a:graphicFrameLocks noChangeAspect="1"/>
          </p:cNvGraphicFramePr>
          <p:nvPr/>
        </p:nvGraphicFramePr>
        <p:xfrm>
          <a:off x="165100" y="5753100"/>
          <a:ext cx="8893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5" imgW="6832600" imgH="304800" progId="Equation.DSMT4">
                  <p:embed/>
                </p:oleObj>
              </mc:Choice>
              <mc:Fallback>
                <p:oleObj name="Equation" r:id="rId5" imgW="6832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53100"/>
                        <a:ext cx="8893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63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6800" r="3886" b="2426"/>
          <a:stretch>
            <a:fillRect/>
          </a:stretch>
        </p:blipFill>
        <p:spPr bwMode="auto">
          <a:xfrm>
            <a:off x="4211638" y="2379663"/>
            <a:ext cx="47164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4152900" y="1635125"/>
            <a:ext cx="265588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实验现象与数值仿真：</a:t>
            </a:r>
          </a:p>
        </p:txBody>
      </p:sp>
    </p:spTree>
    <p:extLst>
      <p:ext uri="{BB962C8B-B14F-4D97-AF65-F5344CB8AC3E}">
        <p14:creationId xmlns:p14="http://schemas.microsoft.com/office/powerpoint/2010/main" val="24404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矩形 8"/>
          <p:cNvSpPr>
            <a:spLocks noChangeArrowheads="1"/>
          </p:cNvSpPr>
          <p:nvPr/>
        </p:nvSpPr>
        <p:spPr bwMode="auto">
          <a:xfrm>
            <a:off x="0" y="6111875"/>
            <a:ext cx="9144000" cy="746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46" name="矩形 50"/>
          <p:cNvSpPr>
            <a:spLocks noChangeArrowheads="1"/>
          </p:cNvSpPr>
          <p:nvPr/>
        </p:nvSpPr>
        <p:spPr bwMode="auto">
          <a:xfrm>
            <a:off x="287338" y="1196975"/>
            <a:ext cx="2555875" cy="40005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 三光束干涉模型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模型建立与分析</a:t>
            </a:r>
            <a:endParaRPr lang="ko-KR" altLang="en-US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40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"/>
          <a:stretch>
            <a:fillRect/>
          </a:stretch>
        </p:blipFill>
        <p:spPr bwMode="auto">
          <a:xfrm>
            <a:off x="1638300" y="1916113"/>
            <a:ext cx="74707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2682875" y="6553200"/>
            <a:ext cx="385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  B</a:t>
            </a: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区三光束模型物理机制</a:t>
            </a:r>
            <a:endParaRPr lang="en-US" altLang="zh-CN" sz="1600" b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07" name="TextBox 5"/>
          <p:cNvSpPr txBox="1">
            <a:spLocks noChangeArrowheads="1"/>
          </p:cNvSpPr>
          <p:nvPr/>
        </p:nvSpPr>
        <p:spPr bwMode="auto">
          <a:xfrm>
            <a:off x="-36513" y="5251450"/>
            <a:ext cx="20764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包络调制：光线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02408" name="TextBox 5"/>
          <p:cNvSpPr txBox="1">
            <a:spLocks noChangeArrowheads="1"/>
          </p:cNvSpPr>
          <p:nvPr/>
        </p:nvSpPr>
        <p:spPr bwMode="auto">
          <a:xfrm>
            <a:off x="47625" y="4630738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精细条纹：光线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     </a:t>
            </a: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或者光线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600" b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102409" name="右箭头 9"/>
          <p:cNvSpPr>
            <a:spLocks noChangeArrowheads="1"/>
          </p:cNvSpPr>
          <p:nvPr/>
        </p:nvSpPr>
        <p:spPr bwMode="auto">
          <a:xfrm>
            <a:off x="2124075" y="5300663"/>
            <a:ext cx="431800" cy="128587"/>
          </a:xfrm>
          <a:prstGeom prst="rightArrow">
            <a:avLst>
              <a:gd name="adj1" fmla="val 50000"/>
              <a:gd name="adj2" fmla="val 499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10" name="右箭头 10"/>
          <p:cNvSpPr>
            <a:spLocks noChangeArrowheads="1"/>
          </p:cNvSpPr>
          <p:nvPr/>
        </p:nvSpPr>
        <p:spPr bwMode="auto">
          <a:xfrm>
            <a:off x="2124075" y="4868863"/>
            <a:ext cx="431800" cy="128587"/>
          </a:xfrm>
          <a:prstGeom prst="rightArrow">
            <a:avLst>
              <a:gd name="adj1" fmla="val 50000"/>
              <a:gd name="adj2" fmla="val 499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3321050"/>
            <a:ext cx="1746250" cy="646113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包络机制</a:t>
            </a:r>
            <a:endParaRPr lang="en-US" altLang="zh-CN" sz="2400" i="1" u="sng" dirty="0">
              <a:solidFill>
                <a:srgbClr val="00B0F0"/>
              </a:solidFill>
              <a:latin typeface="Symbol" panose="05050102010706020507" pitchFamily="18" charset="2"/>
              <a:ea typeface="宋体" panose="02010600030101010101" pitchFamily="2" charset="-122"/>
            </a:endParaRPr>
          </a:p>
        </p:txBody>
      </p:sp>
      <p:pic>
        <p:nvPicPr>
          <p:cNvPr id="102412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1259">
            <a:off x="163513" y="2303463"/>
            <a:ext cx="971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1"/>
          <p:cNvSpPr>
            <a:spLocks noChangeArrowheads="1"/>
          </p:cNvSpPr>
          <p:nvPr/>
        </p:nvSpPr>
        <p:spPr bwMode="auto">
          <a:xfrm>
            <a:off x="0" y="6197600"/>
            <a:ext cx="9144000" cy="660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51" name="Rectangle 2"/>
          <p:cNvSpPr txBox="1">
            <a:spLocks noChangeArrowheads="1"/>
          </p:cNvSpPr>
          <p:nvPr/>
        </p:nvSpPr>
        <p:spPr bwMode="black">
          <a:xfrm>
            <a:off x="803275" y="141288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4000" b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程序仿真与实验对比</a:t>
            </a:r>
            <a:endParaRPr lang="ko-KR" altLang="en-US" sz="4000" b="0" smtClean="0">
              <a:solidFill>
                <a:srgbClr val="FF0000"/>
              </a:solidFill>
              <a:latin typeface="黑体" panose="02010609060101010101" pitchFamily="49" charset="-122"/>
              <a:ea typeface="굴림" panose="020B0600000101010101" pitchFamily="34" charset="-127"/>
            </a:endParaRPr>
          </a:p>
        </p:txBody>
      </p:sp>
      <p:pic>
        <p:nvPicPr>
          <p:cNvPr id="10445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5" t="13013" r="14313" b="6979"/>
          <a:stretch>
            <a:fillRect/>
          </a:stretch>
        </p:blipFill>
        <p:spPr bwMode="auto">
          <a:xfrm>
            <a:off x="150813" y="2493963"/>
            <a:ext cx="40608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323850" y="1846263"/>
            <a:ext cx="22510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实验现象：</a:t>
            </a: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323850" y="4227513"/>
            <a:ext cx="15303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程序仿真：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52488" y="3476625"/>
            <a:ext cx="3148012" cy="893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中心角度：</a:t>
            </a:r>
            <a:r>
              <a:rPr lang="en-US" altLang="zh-CN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照片宽度对应的角宽度约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2°</a:t>
            </a:r>
            <a:endParaRPr lang="zh-CN" altLang="en-US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800" b="1" kern="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456" name="矩形 10"/>
          <p:cNvSpPr>
            <a:spLocks noChangeArrowheads="1"/>
          </p:cNvSpPr>
          <p:nvPr/>
        </p:nvSpPr>
        <p:spPr bwMode="auto">
          <a:xfrm>
            <a:off x="3249613" y="34036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600" b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50"/>
          <p:cNvSpPr>
            <a:spLocks noChangeArrowheads="1"/>
          </p:cNvSpPr>
          <p:nvPr/>
        </p:nvSpPr>
        <p:spPr bwMode="auto">
          <a:xfrm>
            <a:off x="523875" y="1028700"/>
            <a:ext cx="3140075" cy="7080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    双光束干涉模型</a:t>
            </a:r>
            <a:endParaRPr lang="en-US" altLang="zh-CN" sz="2000" b="1" kern="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光线</a:t>
            </a: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干涉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5076825" y="1847850"/>
            <a:ext cx="22510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实验现象：</a:t>
            </a: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4991100" y="4227513"/>
            <a:ext cx="15303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程序仿真：</a:t>
            </a:r>
          </a:p>
        </p:txBody>
      </p:sp>
      <p:pic>
        <p:nvPicPr>
          <p:cNvPr id="104460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757"/>
          <a:stretch>
            <a:fillRect/>
          </a:stretch>
        </p:blipFill>
        <p:spPr bwMode="auto">
          <a:xfrm>
            <a:off x="4856163" y="4875213"/>
            <a:ext cx="4067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>
            <a:spLocks noChangeArrowheads="1"/>
          </p:cNvSpPr>
          <p:nvPr/>
        </p:nvSpPr>
        <p:spPr bwMode="auto">
          <a:xfrm>
            <a:off x="5459413" y="3397250"/>
            <a:ext cx="3179762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中心角度：</a:t>
            </a:r>
            <a:r>
              <a:rPr lang="en-US" altLang="zh-CN" sz="18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照片宽度对应的角宽度约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1.6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endParaRPr lang="zh-CN" altLang="en-US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446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2468563"/>
            <a:ext cx="4065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50"/>
          <p:cNvSpPr>
            <a:spLocks noChangeArrowheads="1"/>
          </p:cNvSpPr>
          <p:nvPr/>
        </p:nvSpPr>
        <p:spPr bwMode="auto">
          <a:xfrm>
            <a:off x="5257800" y="1042988"/>
            <a:ext cx="3140075" cy="7080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000" b="1" kern="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    双光束干涉模型</a:t>
            </a:r>
            <a:endParaRPr lang="en-US" altLang="zh-CN" sz="2000" b="1" kern="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光线</a:t>
            </a: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kern="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干涉</a:t>
            </a:r>
          </a:p>
        </p:txBody>
      </p:sp>
      <p:grpSp>
        <p:nvGrpSpPr>
          <p:cNvPr id="104464" name="组合 3"/>
          <p:cNvGrpSpPr>
            <a:grpSpLocks/>
          </p:cNvGrpSpPr>
          <p:nvPr/>
        </p:nvGrpSpPr>
        <p:grpSpPr bwMode="auto">
          <a:xfrm>
            <a:off x="150813" y="4891088"/>
            <a:ext cx="4060825" cy="730250"/>
            <a:chOff x="150813" y="4891088"/>
            <a:chExt cx="4061147" cy="729893"/>
          </a:xfrm>
        </p:grpSpPr>
        <p:pic>
          <p:nvPicPr>
            <p:cNvPr id="104469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8"/>
            <a:stretch>
              <a:fillRect/>
            </a:stretch>
          </p:blipFill>
          <p:spPr bwMode="auto">
            <a:xfrm>
              <a:off x="150813" y="4891088"/>
              <a:ext cx="40608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70" name="矩形 2"/>
            <p:cNvSpPr>
              <a:spLocks noChangeArrowheads="1"/>
            </p:cNvSpPr>
            <p:nvPr/>
          </p:nvSpPr>
          <p:spPr bwMode="auto">
            <a:xfrm>
              <a:off x="150813" y="4895131"/>
              <a:ext cx="4060800" cy="12208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471" name="矩形 21"/>
            <p:cNvSpPr>
              <a:spLocks noChangeArrowheads="1"/>
            </p:cNvSpPr>
            <p:nvPr/>
          </p:nvSpPr>
          <p:spPr bwMode="auto">
            <a:xfrm>
              <a:off x="151160" y="5498893"/>
              <a:ext cx="4060800" cy="12208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4465" name="矩形 23"/>
          <p:cNvSpPr>
            <a:spLocks noChangeArrowheads="1"/>
          </p:cNvSpPr>
          <p:nvPr/>
        </p:nvSpPr>
        <p:spPr bwMode="auto">
          <a:xfrm>
            <a:off x="4859338" y="4868863"/>
            <a:ext cx="4060825" cy="1222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66" name="矩形 24"/>
          <p:cNvSpPr>
            <a:spLocks noChangeArrowheads="1"/>
          </p:cNvSpPr>
          <p:nvPr/>
        </p:nvSpPr>
        <p:spPr bwMode="auto">
          <a:xfrm>
            <a:off x="4860925" y="5473700"/>
            <a:ext cx="4060825" cy="1206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4467" name="对象 5"/>
          <p:cNvGraphicFramePr>
            <a:graphicFrameLocks noChangeAspect="1"/>
          </p:cNvGraphicFramePr>
          <p:nvPr/>
        </p:nvGraphicFramePr>
        <p:xfrm>
          <a:off x="406400" y="5981700"/>
          <a:ext cx="3603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8" imgW="2768600" imgH="292100" progId="Equation.DSMT4">
                  <p:embed/>
                </p:oleObj>
              </mc:Choice>
              <mc:Fallback>
                <p:oleObj name="Equation" r:id="rId8" imgW="2768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981700"/>
                        <a:ext cx="3603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8" name="对象 5"/>
          <p:cNvGraphicFramePr>
            <a:graphicFrameLocks noChangeAspect="1"/>
          </p:cNvGraphicFramePr>
          <p:nvPr/>
        </p:nvGraphicFramePr>
        <p:xfrm>
          <a:off x="5076825" y="5981700"/>
          <a:ext cx="35702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Equation" r:id="rId10" imgW="2743200" imgH="292100" progId="Equation.DSMT4">
                  <p:embed/>
                </p:oleObj>
              </mc:Choice>
              <mc:Fallback>
                <p:oleObj name="Equation" r:id="rId10" imgW="2743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981700"/>
                        <a:ext cx="35702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7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7" name="Rectangle 27"/>
          <p:cNvSpPr>
            <a:spLocks noChangeArrowheads="1"/>
          </p:cNvSpPr>
          <p:nvPr/>
        </p:nvSpPr>
        <p:spPr bwMode="ltGray">
          <a:xfrm>
            <a:off x="1768475" y="1168400"/>
            <a:ext cx="5683250" cy="604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7882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核心：多光束干涉模型</a:t>
            </a:r>
            <a:endParaRPr kumimoji="1" lang="en-US" altLang="ko-KR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ltGray">
          <a:xfrm>
            <a:off x="1763713" y="2092325"/>
            <a:ext cx="5683250" cy="8318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8196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196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kumimoji="1"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亮点：条纹角宽度</a:t>
            </a:r>
            <a:endParaRPr kumimoji="1"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7764" name="日期占位符 3"/>
          <p:cNvSpPr txBox="1">
            <a:spLocks/>
          </p:cNvSpPr>
          <p:nvPr/>
        </p:nvSpPr>
        <p:spPr bwMode="ltGray">
          <a:xfrm>
            <a:off x="3276600" y="6477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b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北京邮电大学理学院</a:t>
            </a:r>
            <a:endParaRPr lang="en-US" altLang="ko-KR" sz="1600" b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日期占位符 3"/>
          <p:cNvSpPr txBox="1">
            <a:spLocks/>
          </p:cNvSpPr>
          <p:nvPr/>
        </p:nvSpPr>
        <p:spPr>
          <a:xfrm>
            <a:off x="3367088" y="6488113"/>
            <a:ext cx="2514600" cy="304800"/>
          </a:xfrm>
          <a:prstGeom prst="rect">
            <a:avLst/>
          </a:prstGeom>
          <a:noFill/>
          <a:ln/>
          <a:extLst/>
        </p:spPr>
        <p:txBody>
          <a:bodyPr/>
          <a:lstStyle>
            <a:defPPr>
              <a:defRPr lang="en-US"/>
            </a:defPPr>
            <a:lvl1pPr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kumimoji="0" sz="28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600" b="0" dirty="0" smtClean="0">
                <a:solidFill>
                  <a:srgbClr val="435F7C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北京邮电大学理学院</a:t>
            </a:r>
            <a:endParaRPr lang="en-US" altLang="ko-KR" sz="1600" b="0" dirty="0" smtClean="0">
              <a:solidFill>
                <a:srgbClr val="435F7C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  结</a:t>
            </a:r>
            <a:endParaRPr lang="ko-KR" alt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黑体" panose="02010609060101010101" pitchFamily="49" charset="-122"/>
              <a:ea typeface="굴림" panose="020B0600000101010101" pitchFamily="34" charset="-127"/>
            </a:endParaRPr>
          </a:p>
        </p:txBody>
      </p:sp>
      <p:sp>
        <p:nvSpPr>
          <p:cNvPr id="117767" name="矩形 11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ltGray">
          <a:xfrm>
            <a:off x="1827213" y="3162300"/>
            <a:ext cx="5683250" cy="6270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7882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突破：毛细管全部参数</a:t>
            </a:r>
            <a:endParaRPr kumimoji="1" lang="en-US" altLang="ko-KR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5445224"/>
            <a:ext cx="8640960" cy="101566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 err="1"/>
              <a:t>Xu</a:t>
            </a:r>
            <a:r>
              <a:rPr lang="en-US" altLang="zh-CN" sz="2000" dirty="0"/>
              <a:t> QW, </a:t>
            </a:r>
            <a:r>
              <a:rPr lang="en-US" altLang="zh-CN" sz="2000" dirty="0" err="1"/>
              <a:t>Tian</a:t>
            </a:r>
            <a:r>
              <a:rPr lang="en-US" altLang="zh-CN" sz="2000" dirty="0"/>
              <a:t> WJ, You ZH, </a:t>
            </a:r>
            <a:r>
              <a:rPr lang="en-US" altLang="zh-CN" sz="2000" b="1" dirty="0"/>
              <a:t>Xiao JH*</a:t>
            </a:r>
            <a:r>
              <a:rPr lang="en-US" altLang="zh-CN" sz="2000" dirty="0"/>
              <a:t>, A Multiple Beam Interference Model for Measuring Parameters of a Capillary, </a:t>
            </a:r>
            <a:r>
              <a:rPr lang="en-US" altLang="zh-CN" sz="2000" b="1" i="1" dirty="0"/>
              <a:t>Applied Optics</a:t>
            </a:r>
            <a:r>
              <a:rPr lang="zh-CN" altLang="zh-CN" sz="2000" dirty="0"/>
              <a:t>，</a:t>
            </a:r>
            <a:r>
              <a:rPr lang="en-US" altLang="zh-CN" sz="2000" dirty="0"/>
              <a:t>Vol:54(27),</a:t>
            </a:r>
            <a:r>
              <a:rPr lang="en-US" altLang="zh-CN" sz="2000" u="sng" dirty="0"/>
              <a:t>2015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771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26876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ea"/>
              <a:buAutoNum type="circleNumDbPlain"/>
            </a:pPr>
            <a:r>
              <a:rPr lang="zh-CN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侯志博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、赵晓红、肖井华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*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simple double-source model for interference of capillaries, </a:t>
            </a:r>
            <a:r>
              <a:rPr lang="en-US" altLang="zh-CN" sz="2000" b="1" u="sng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European Journal of Physics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,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2012</a:t>
            </a:r>
            <a:endParaRPr lang="zh-CN" altLang="zh-CN" sz="2000" dirty="0">
              <a:solidFill>
                <a:srgbClr val="00000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ea"/>
              <a:buAutoNum type="circleNumDbPlain"/>
            </a:pP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游智鸿</a:t>
            </a:r>
            <a:r>
              <a:rPr lang="zh-CN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</a:t>
            </a:r>
            <a:r>
              <a:rPr lang="zh-CN" altLang="en-US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蒋达娅、</a:t>
            </a: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侯志博</a:t>
            </a:r>
            <a:r>
              <a:rPr lang="zh-CN" altLang="en-US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、肖井华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*</a:t>
            </a:r>
            <a:r>
              <a:rPr lang="zh-CN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Analysis of light scattered by a capillary to measure a liquid</a:t>
            </a:r>
            <a:r>
              <a:rPr lang="zh-CN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’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s index of refraction, </a:t>
            </a:r>
            <a:r>
              <a:rPr lang="en-US" altLang="zh-CN" sz="2000" b="1" u="sng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American Journal of  Physics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,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2012</a:t>
            </a:r>
            <a:endParaRPr lang="zh-CN" altLang="zh-CN" sz="2000" dirty="0">
              <a:solidFill>
                <a:srgbClr val="00000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ea"/>
              <a:buAutoNum type="circleNumDbPlain"/>
            </a:pPr>
            <a:r>
              <a:rPr lang="zh-CN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游智鸿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、蒋达娅、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Jakob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Stamnes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、陈建军、肖井华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*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Characteristics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and applications of two-dimensional light scattering by cylindrical tubes based on ray tracing, 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Applied Optics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, 2012</a:t>
            </a:r>
            <a:endParaRPr lang="zh-CN" altLang="zh-CN" sz="2000" dirty="0">
              <a:solidFill>
                <a:srgbClr val="00000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ea"/>
              <a:buAutoNum type="circleNumDbPlain"/>
            </a:pPr>
            <a:r>
              <a:rPr lang="zh-CN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徐琪玮</a:t>
            </a: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田文静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、游智鸿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、肖井华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*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Multiple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beam interference model for measuring parameters of a capillary, 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Applied Optics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, 2015</a:t>
            </a:r>
            <a:endParaRPr lang="zh-CN" altLang="zh-CN" sz="2000" dirty="0">
              <a:solidFill>
                <a:srgbClr val="00000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ea"/>
              <a:buAutoNum type="circleNumDbPlain"/>
            </a:pP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张依丁、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徐明枫、徐琪玮、田文静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、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肖井华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*</a:t>
            </a:r>
            <a:r>
              <a:rPr lang="zh-CN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Analysis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and applications of interference patterns of an inclined Capillary,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Applied Optics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(accepted, Vol 55, No 25), 2016</a:t>
            </a:r>
            <a:endParaRPr lang="zh-CN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1680" y="264639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相关成果：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年头，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余名学生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560" y="6023029"/>
            <a:ext cx="80648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2012</a:t>
            </a:r>
            <a:r>
              <a:rPr lang="zh-CN" altLang="en-US" b="1" dirty="0" smtClean="0"/>
              <a:t>级 田文静同学参加</a:t>
            </a:r>
            <a:r>
              <a:rPr lang="en-US" altLang="zh-CN" b="1" dirty="0" smtClean="0"/>
              <a:t>2015</a:t>
            </a:r>
            <a:r>
              <a:rPr lang="zh-CN" altLang="en-US" b="1" dirty="0" smtClean="0"/>
              <a:t>年物理秋季年会（长春），并做口头报告。</a:t>
            </a:r>
            <a:endParaRPr lang="en-US" altLang="zh-CN" b="1" dirty="0" smtClean="0"/>
          </a:p>
          <a:p>
            <a:r>
              <a:rPr lang="en-US" altLang="zh-CN" b="1" dirty="0" smtClean="0"/>
              <a:t>2012</a:t>
            </a:r>
            <a:r>
              <a:rPr lang="zh-CN" altLang="en-US" b="1" dirty="0" smtClean="0"/>
              <a:t>级 徐琪玮同学参加</a:t>
            </a:r>
            <a:r>
              <a:rPr lang="en-US" altLang="zh-CN" b="1" dirty="0" smtClean="0"/>
              <a:t>2015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ACP</a:t>
            </a:r>
            <a:r>
              <a:rPr lang="zh-CN" altLang="en-US" b="1" dirty="0" smtClean="0"/>
              <a:t>（亚太光学会议，香港），并做口头报告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92052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en-US" altLang="zh-CN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斜入射毛细管的干涉现象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黑体" panose="02010609060101010101" pitchFamily="49" charset="-122"/>
              <a:ea typeface="굴림" panose="020B0600000101010101" pitchFamily="34" charset="-127"/>
            </a:endParaRPr>
          </a:p>
        </p:txBody>
      </p:sp>
      <p:sp>
        <p:nvSpPr>
          <p:cNvPr id="123907" name="矩形 11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3038" y="1403790"/>
            <a:ext cx="1718277" cy="467436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indent="26670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He-Ne</a:t>
            </a:r>
            <a:r>
              <a:rPr lang="zh-CN" altLang="en-US" sz="2400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激光</a:t>
            </a:r>
            <a:endParaRPr lang="en-US" altLang="zh-CN" sz="240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3909" name="组合 45"/>
          <p:cNvGrpSpPr>
            <a:grpSpLocks/>
          </p:cNvGrpSpPr>
          <p:nvPr/>
        </p:nvGrpSpPr>
        <p:grpSpPr bwMode="auto">
          <a:xfrm>
            <a:off x="2124075" y="1009650"/>
            <a:ext cx="1328738" cy="1698625"/>
            <a:chOff x="820989" y="2581383"/>
            <a:chExt cx="2605892" cy="3462875"/>
          </a:xfrm>
        </p:grpSpPr>
        <p:sp>
          <p:nvSpPr>
            <p:cNvPr id="123914" name="右箭头 19"/>
            <p:cNvSpPr>
              <a:spLocks noChangeArrowheads="1"/>
            </p:cNvSpPr>
            <p:nvPr/>
          </p:nvSpPr>
          <p:spPr bwMode="auto">
            <a:xfrm>
              <a:off x="820989" y="3988632"/>
              <a:ext cx="1440339" cy="216009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800" b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23915" name="组合 44"/>
            <p:cNvGrpSpPr>
              <a:grpSpLocks/>
            </p:cNvGrpSpPr>
            <p:nvPr/>
          </p:nvGrpSpPr>
          <p:grpSpPr bwMode="auto">
            <a:xfrm>
              <a:off x="2465799" y="2581383"/>
              <a:ext cx="961082" cy="3462875"/>
              <a:chOff x="2465799" y="2581383"/>
              <a:chExt cx="961082" cy="3462875"/>
            </a:xfrm>
          </p:grpSpPr>
          <p:grpSp>
            <p:nvGrpSpPr>
              <p:cNvPr id="123916" name="组合 25"/>
              <p:cNvGrpSpPr>
                <a:grpSpLocks/>
              </p:cNvGrpSpPr>
              <p:nvPr/>
            </p:nvGrpSpPr>
            <p:grpSpPr bwMode="auto">
              <a:xfrm rot="1792892">
                <a:off x="2465799" y="2581383"/>
                <a:ext cx="792186" cy="3462875"/>
                <a:chOff x="3887924" y="2060848"/>
                <a:chExt cx="792088" cy="2736304"/>
              </a:xfrm>
            </p:grpSpPr>
            <p:sp>
              <p:nvSpPr>
                <p:cNvPr id="123919" name="圆柱形 30"/>
                <p:cNvSpPr>
                  <a:spLocks noChangeArrowheads="1"/>
                </p:cNvSpPr>
                <p:nvPr/>
              </p:nvSpPr>
              <p:spPr bwMode="auto">
                <a:xfrm>
                  <a:off x="3887924" y="2060848"/>
                  <a:ext cx="792088" cy="2736304"/>
                </a:xfrm>
                <a:prstGeom prst="can">
                  <a:avLst>
                    <a:gd name="adj" fmla="val 2499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800" b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 bwMode="auto">
                <a:xfrm>
                  <a:off x="4041987" y="2099450"/>
                  <a:ext cx="442045" cy="10996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mtClea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921" name="椭圆 33"/>
                <p:cNvSpPr>
                  <a:spLocks noChangeArrowheads="1"/>
                </p:cNvSpPr>
                <p:nvPr/>
              </p:nvSpPr>
              <p:spPr bwMode="auto">
                <a:xfrm>
                  <a:off x="3887924" y="4570352"/>
                  <a:ext cx="792088" cy="226800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800" b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123922" name="直接连接符 34"/>
                <p:cNvCxnSpPr>
                  <a:cxnSpLocks noChangeShapeType="1"/>
                  <a:stCxn id="36" idx="2"/>
                </p:cNvCxnSpPr>
                <p:nvPr/>
              </p:nvCxnSpPr>
              <p:spPr bwMode="auto">
                <a:xfrm>
                  <a:off x="4067944" y="2156400"/>
                  <a:ext cx="0" cy="252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" name="椭圆 38"/>
                <p:cNvSpPr/>
                <p:nvPr/>
              </p:nvSpPr>
              <p:spPr bwMode="auto">
                <a:xfrm>
                  <a:off x="4042340" y="4615117"/>
                  <a:ext cx="442045" cy="1099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mtClea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123924" name="直接连接符 36"/>
                <p:cNvCxnSpPr>
                  <a:cxnSpLocks noChangeShapeType="1"/>
                </p:cNvCxnSpPr>
                <p:nvPr/>
              </p:nvCxnSpPr>
              <p:spPr bwMode="auto">
                <a:xfrm>
                  <a:off x="4499992" y="2156400"/>
                  <a:ext cx="0" cy="252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" name="椭圆 1"/>
              <p:cNvSpPr/>
              <p:nvPr/>
            </p:nvSpPr>
            <p:spPr bwMode="auto">
              <a:xfrm>
                <a:off x="2492869" y="4008606"/>
                <a:ext cx="934012" cy="22977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 bwMode="auto">
              <a:xfrm>
                <a:off x="2689011" y="4053915"/>
                <a:ext cx="538614" cy="1359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23910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b="15987"/>
          <a:stretch>
            <a:fillRect/>
          </a:stretch>
        </p:blipFill>
        <p:spPr bwMode="auto">
          <a:xfrm>
            <a:off x="158750" y="2763838"/>
            <a:ext cx="360362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b="45026"/>
          <a:stretch>
            <a:fillRect/>
          </a:stretch>
        </p:blipFill>
        <p:spPr bwMode="auto">
          <a:xfrm>
            <a:off x="3995738" y="2640013"/>
            <a:ext cx="50403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6" b="23373"/>
          <a:stretch>
            <a:fillRect/>
          </a:stretch>
        </p:blipFill>
        <p:spPr bwMode="auto">
          <a:xfrm>
            <a:off x="3995738" y="4652963"/>
            <a:ext cx="504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文本框 49"/>
          <p:cNvSpPr txBox="1"/>
          <p:nvPr/>
        </p:nvSpPr>
        <p:spPr>
          <a:xfrm>
            <a:off x="4860032" y="949721"/>
            <a:ext cx="353377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CN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维拓展到</a:t>
            </a:r>
            <a:r>
              <a:rPr lang="en-US" altLang="zh-CN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</a:t>
            </a:r>
            <a:endParaRPr lang="en-US" altLang="zh-CN" sz="240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干涉图样多样</a:t>
            </a:r>
            <a:endParaRPr lang="en-US" altLang="zh-CN" sz="240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条纹动态吞吐</a:t>
            </a:r>
            <a:endParaRPr lang="en-US" altLang="zh-CN" sz="2400" dirty="0" smtClean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79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547664" y="0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激光斜入射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毛细管实验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37" y="845816"/>
            <a:ext cx="5477739" cy="2880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9704" y="3933056"/>
            <a:ext cx="357020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实验结果与数值仿真对比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9704" y="1139934"/>
            <a:ext cx="23391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干涉图案的分类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53" y="4365104"/>
            <a:ext cx="6787335" cy="22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47664" y="0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激光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</a:t>
            </a:r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入射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毛细管实验</a:t>
            </a:r>
          </a:p>
        </p:txBody>
      </p:sp>
      <p:pic>
        <p:nvPicPr>
          <p:cNvPr id="2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" y="692696"/>
            <a:ext cx="8882208" cy="29523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0295" y="5703953"/>
            <a:ext cx="8689576" cy="70788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Zhang YD, Xu MF, Tian WJ, Xu QW, </a:t>
            </a:r>
            <a:r>
              <a:rPr lang="en-US" altLang="zh-CN" sz="2000" b="1" dirty="0"/>
              <a:t>Xiao JH*</a:t>
            </a:r>
            <a:r>
              <a:rPr lang="en-US" altLang="zh-CN" sz="2000" dirty="0"/>
              <a:t>: Analysis and applications of interference patterns of an inclined </a:t>
            </a:r>
            <a:r>
              <a:rPr lang="en-US" altLang="zh-CN" sz="2000" dirty="0" smtClean="0"/>
              <a:t>Capillary</a:t>
            </a:r>
            <a:r>
              <a:rPr lang="zh-CN" altLang="zh-CN" sz="2000" dirty="0" smtClean="0"/>
              <a:t>，</a:t>
            </a:r>
            <a:r>
              <a:rPr lang="en-US" altLang="zh-CN" sz="2000" dirty="0" smtClean="0"/>
              <a:t>Applied Optics(accepted), </a:t>
            </a:r>
            <a:r>
              <a:rPr lang="en-US" altLang="zh-CN" sz="2000" u="sng" dirty="0" smtClean="0"/>
              <a:t>2016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284984"/>
            <a:ext cx="6694879" cy="24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9695" y="1456323"/>
            <a:ext cx="88566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Song ZW; Wu Y; Liu WQ; Xiao JH*:  Experimental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Study of the Irrational Phase Synchronization of Coupled </a:t>
            </a: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Nonidentical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Mechanical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Metronomes, </a:t>
            </a:r>
            <a:r>
              <a:rPr lang="en-US" altLang="zh-CN" sz="2000" b="1" dirty="0" err="1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Plos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One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Vol. 10(3), </a:t>
            </a:r>
            <a:r>
              <a:rPr lang="en-US" altLang="zh-CN" sz="2000" b="1" u="sng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2015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2000" b="1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Wu Y; Song ZW; Liu WQ; Xiao JH*: Experimental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numerical study on the basin stability of the coupled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metronomes,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Physical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J-Special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Topics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223(4): 697-705,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2014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invited paper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2000" b="1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Hu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Liu,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WQ;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HJ; Xiao 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Experimental study on synchronization of three coupled mechanical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metronomes, 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 Physics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Vol:34(2), 291-302, </a:t>
            </a:r>
            <a:r>
              <a:rPr lang="en-US" altLang="zh-CN" sz="2000" b="1" u="sng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2013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2000" b="1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Wu,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Wang,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NC;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LX; Xiao 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Anti-phase synchronization of two coupled mechanical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metronomes,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Chaos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Vol:22(2),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2012 </a:t>
            </a:r>
            <a:endParaRPr lang="en-US" altLang="zh-CN" sz="2000" b="1" u="sng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Jia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J., Song ZW, Liu WQ, </a:t>
            </a: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Kurths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J., Xiao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JH*,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Experimental Study of the Triplet Synchronization of Coupled </a:t>
            </a: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Nonidentical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Mechanical Metronomes </a:t>
            </a:r>
            <a:r>
              <a:rPr lang="en-US" altLang="zh-CN" sz="2000" b="1" dirty="0" smtClean="0">
                <a:solidFill>
                  <a:srgbClr val="0846F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Scientific Reports</a:t>
            </a:r>
            <a:r>
              <a:rPr lang="zh-CN" altLang="en-US" sz="2000" b="1" dirty="0" smtClean="0">
                <a:solidFill>
                  <a:srgbClr val="0846F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846F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2016</a:t>
            </a:r>
            <a:endParaRPr lang="en-US" altLang="zh-CN" sz="2000" b="1" dirty="0" smtClean="0">
              <a:solidFill>
                <a:srgbClr val="0846F6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260648"/>
            <a:ext cx="5553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 Bold" panose="02020803070505020304" pitchFamily="18" charset="0"/>
                <a:ea typeface="宋体" pitchFamily="2" charset="-122"/>
              </a:rPr>
              <a:t>Bibliography---</a:t>
            </a:r>
            <a:r>
              <a:rPr lang="zh-CN" altLang="en-US" sz="3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耦合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节拍器</a:t>
            </a:r>
            <a:endParaRPr lang="zh-CN" altLang="en-US" sz="36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439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124744"/>
            <a:ext cx="90364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Miao 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CC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Luo W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 YQ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Liu WQ; Xiao JH*: 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simple method to improve a torsion pendulum for studying chaos,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J Physics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Vol:35(5), </a:t>
            </a:r>
            <a:r>
              <a:rPr lang="en-US" altLang="zh-CN" sz="2000" b="1" u="sng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2014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2000" b="1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 A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Zeng JY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Yang HJ; Xiao 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laboratory experiment on coupled non-identical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pendulums,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Physics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 32(5) 1251-1257,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2011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Yan, HJ; Xiao JH*;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 TY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Qiu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A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simple method to measure the trajectory of a spherical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pendulum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European J Physics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Vo:32(4) 867-872,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2011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 ZX, Sun L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Xiao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profile of oil-water interface in an </a:t>
            </a: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acceleratedly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rotating cylindrical vessel (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Submitted to AJP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</a:t>
            </a:r>
            <a:endParaRPr lang="en-US" altLang="zh-CN" sz="2000" b="1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HJ;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Zhao,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XH;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Wang,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Xiao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undergraduate experiment for the measurement of the speed of sound in air: phenomena and discussion,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 Physics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 33(5), 1197-1206,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2012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 RZ; Li XC;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Cai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HJ;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Xiao JH*; Nonlinear behavior of  piezoelectric transducers in measurement of the speed of sound  (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prepared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Liu JL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 HJ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Wang C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Xu K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Xiao JH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*，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Experimental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distinction of electromagnetically induced transparency and </a:t>
            </a: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Autler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-Townes splitting using mechanical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systems (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Scientific Reports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2015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 Bold" panose="02020803070505020304" pitchFamily="18" charset="0"/>
                <a:ea typeface="宋体" pitchFamily="2" charset="-122"/>
              </a:rPr>
              <a:t>Bibliography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 Bold" panose="02020803070505020304" pitchFamily="18" charset="0"/>
                <a:ea typeface="宋体" pitchFamily="2" charset="-122"/>
              </a:rPr>
              <a:t>----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复杂摆、耦合摆、混沌摆、超声换能器 </a:t>
            </a:r>
            <a:endParaRPr lang="zh-CN" altLang="en-US" sz="28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088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496" y="1292562"/>
            <a:ext cx="90117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Xu QW, Tian WJ, You 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ZH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Xiao JH*,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Multiple Beam Interference Model for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Measuring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Parameters of a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Capillary,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Applied 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Optics,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Vol:54(27),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2015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2000" b="1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err="1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Hou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ZB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Zhao,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XH;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Xiao,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simple double-source model for interference of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capillaries</a:t>
            </a:r>
            <a:r>
              <a:rPr lang="zh-CN" altLang="en-US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Journal of Physics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 33(1): 199-206,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2012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You ZH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Jiang DY;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Hou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ZB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Xiao 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Analysis of light scattered by a capillary to measure a liquid's index of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refraction,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American Journal of Physics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 80(8):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688-693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2012 </a:t>
            </a:r>
            <a:endParaRPr lang="en-US" altLang="zh-CN" sz="2000" b="1" u="sng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You</a:t>
            </a: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ZH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Jiang,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DY; </a:t>
            </a:r>
            <a:r>
              <a:rPr lang="en-US" altLang="zh-CN" sz="2000" b="1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Stamnes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J;Xiao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JH*: Characteristics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applications of two-dimensional light scattering by cylindrical tubes based on ray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tracing,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Applied Optics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 51(35): 8341-8349,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2012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Hu YC; Yi ZL;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HJ;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Xiao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JH*: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simple method to measure the thickness and order number of a wave plate, </a:t>
            </a:r>
            <a:r>
              <a:rPr lang="en-US" altLang="zh-CN" sz="20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European J Physics 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Vol:34(5) 1167-1173, </a:t>
            </a:r>
            <a:r>
              <a:rPr lang="en-US" altLang="zh-CN" sz="2000" b="1" u="sng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2013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Zhang YD, Xu MF, Tian WJ, Xu QW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Xiao JH*: Analysis and applications of interference patterns of an inclined Capillary</a:t>
            </a:r>
            <a:r>
              <a:rPr lang="zh-CN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Applied Optic</a:t>
            </a:r>
            <a:r>
              <a:rPr lang="en-US" altLang="zh-CN" sz="2000" b="1" dirty="0" smtClean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(accepted</a:t>
            </a:r>
            <a:r>
              <a:rPr lang="en-US" altLang="zh-CN" sz="20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),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:55(25),</a:t>
            </a:r>
            <a:r>
              <a:rPr lang="en-US" altLang="zh-CN" sz="2000" b="1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2016</a:t>
            </a:r>
            <a:endParaRPr lang="zh-CN" altLang="en-US" sz="2000" b="1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688" y="-2738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 Bold" panose="02020803070505020304" pitchFamily="18" charset="0"/>
                <a:ea typeface="宋体" pitchFamily="2" charset="-122"/>
              </a:rPr>
              <a:t>Bibliography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毛细管</a:t>
            </a:r>
            <a:r>
              <a:rPr lang="zh-CN" altLang="en-US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的光学、波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片</a:t>
            </a:r>
            <a:endParaRPr lang="zh-CN" altLang="en-US" sz="28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31962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6591" y="1340768"/>
            <a:ext cx="8827233" cy="525658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07</a:t>
            </a:r>
            <a:r>
              <a:rPr lang="zh-CN" altLang="en-US" dirty="0" smtClean="0"/>
              <a:t>级：</a:t>
            </a:r>
            <a:r>
              <a:rPr lang="zh-CN" altLang="en-US" dirty="0" smtClean="0">
                <a:solidFill>
                  <a:srgbClr val="FF0000"/>
                </a:solidFill>
              </a:rPr>
              <a:t>侯志博</a:t>
            </a:r>
            <a:r>
              <a:rPr lang="zh-CN" altLang="en-US" dirty="0"/>
              <a:t>（中科大硕博）</a:t>
            </a:r>
            <a:endParaRPr lang="en-US" altLang="zh-CN" dirty="0"/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08</a:t>
            </a:r>
            <a:r>
              <a:rPr lang="zh-CN" altLang="en-US" dirty="0" smtClean="0"/>
              <a:t>级：李昂</a:t>
            </a:r>
            <a:r>
              <a:rPr lang="zh-CN" altLang="en-US" dirty="0"/>
              <a:t>（美国</a:t>
            </a:r>
            <a:r>
              <a:rPr lang="en-US" altLang="zh-CN" dirty="0"/>
              <a:t>Texas A &amp; M University </a:t>
            </a:r>
            <a:r>
              <a:rPr lang="zh-CN" altLang="en-US" dirty="0"/>
              <a:t>博士</a:t>
            </a:r>
            <a:r>
              <a:rPr lang="zh-CN" altLang="en-US" dirty="0" smtClean="0"/>
              <a:t>）</a:t>
            </a:r>
            <a:r>
              <a:rPr lang="en-US" altLang="zh-CN" dirty="0" smtClean="0"/>
              <a:t>,</a:t>
            </a:r>
            <a:r>
              <a:rPr lang="zh-CN" altLang="en-US" dirty="0" smtClean="0"/>
              <a:t>曾</a:t>
            </a:r>
            <a:r>
              <a:rPr lang="zh-CN" altLang="en-US" dirty="0"/>
              <a:t>静宜（</a:t>
            </a:r>
            <a:r>
              <a:rPr lang="zh-CN" altLang="en-US" dirty="0" smtClean="0"/>
              <a:t>美国</a:t>
            </a:r>
            <a:r>
              <a:rPr lang="en-US" altLang="zh-CN" dirty="0" smtClean="0"/>
              <a:t>Fordham University</a:t>
            </a:r>
            <a:r>
              <a:rPr lang="zh-CN" altLang="en-US" dirty="0" smtClean="0"/>
              <a:t>硕士，已入职美国花旗银行）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09</a:t>
            </a:r>
            <a:r>
              <a:rPr lang="zh-CN" altLang="en-US" dirty="0" smtClean="0"/>
              <a:t>级：</a:t>
            </a:r>
            <a:r>
              <a:rPr lang="zh-CN" altLang="en-US" dirty="0" smtClean="0">
                <a:solidFill>
                  <a:srgbClr val="FF0000"/>
                </a:solidFill>
              </a:rPr>
              <a:t>游智鸿</a:t>
            </a:r>
            <a:r>
              <a:rPr lang="zh-CN" altLang="en-US" dirty="0" smtClean="0"/>
              <a:t>（荷兰</a:t>
            </a:r>
            <a:r>
              <a:rPr lang="en-US" altLang="zh-CN" dirty="0" err="1" smtClean="0"/>
              <a:t>Laiden</a:t>
            </a:r>
            <a:r>
              <a:rPr lang="en-US" altLang="zh-CN" dirty="0" smtClean="0"/>
              <a:t> University </a:t>
            </a:r>
            <a:r>
              <a:rPr lang="zh-CN" altLang="en-US" dirty="0" smtClean="0"/>
              <a:t>博士）</a:t>
            </a:r>
            <a:r>
              <a:rPr lang="en-US" altLang="zh-CN" dirty="0" smtClean="0"/>
              <a:t>,</a:t>
            </a:r>
            <a:r>
              <a:rPr lang="zh-CN" altLang="en-US" dirty="0" smtClean="0"/>
              <a:t>仇琛、胡强（</a:t>
            </a:r>
            <a:r>
              <a:rPr lang="zh-CN" altLang="en-US" dirty="0"/>
              <a:t>北邮信通硕</a:t>
            </a:r>
            <a:r>
              <a:rPr lang="zh-CN" altLang="en-US" dirty="0" smtClean="0"/>
              <a:t>博），杨天宇</a:t>
            </a:r>
            <a:r>
              <a:rPr lang="zh-CN" altLang="en-US" dirty="0"/>
              <a:t>（</a:t>
            </a:r>
            <a:r>
              <a:rPr lang="zh-CN" altLang="en-US" dirty="0" smtClean="0"/>
              <a:t>美国</a:t>
            </a:r>
            <a:r>
              <a:rPr lang="en-US" altLang="zh-CN" dirty="0" smtClean="0"/>
              <a:t>Boston University </a:t>
            </a:r>
            <a:r>
              <a:rPr lang="zh-CN" altLang="en-US" dirty="0" smtClean="0"/>
              <a:t>硕士</a:t>
            </a:r>
            <a:r>
              <a:rPr lang="en-US" altLang="zh-CN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10</a:t>
            </a:r>
            <a:r>
              <a:rPr lang="zh-CN" altLang="en-US" dirty="0" smtClean="0"/>
              <a:t>级：胡一川、易正磊 </a:t>
            </a:r>
            <a:r>
              <a:rPr lang="zh-CN" altLang="en-US" u="sng" dirty="0" smtClean="0">
                <a:solidFill>
                  <a:srgbClr val="002060"/>
                </a:solidFill>
              </a:rPr>
              <a:t>全部</a:t>
            </a:r>
            <a:r>
              <a:rPr lang="zh-CN" altLang="en-US" u="sng" dirty="0">
                <a:solidFill>
                  <a:srgbClr val="002060"/>
                </a:solidFill>
              </a:rPr>
              <a:t>保研</a:t>
            </a:r>
            <a:endParaRPr lang="en-US" altLang="zh-CN" dirty="0"/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11</a:t>
            </a:r>
            <a:r>
              <a:rPr lang="zh-CN" altLang="en-US" dirty="0" smtClean="0"/>
              <a:t>级：李</a:t>
            </a:r>
            <a:r>
              <a:rPr lang="zh-CN" altLang="en-US" dirty="0"/>
              <a:t>璠、克金龙、</a:t>
            </a:r>
            <a:r>
              <a:rPr lang="zh-CN" altLang="en-US" dirty="0" smtClean="0"/>
              <a:t>缪聪聪（清华）、</a:t>
            </a:r>
            <a:r>
              <a:rPr lang="zh-CN" altLang="en-US" dirty="0"/>
              <a:t>马雅琪、</a:t>
            </a:r>
            <a:r>
              <a:rPr lang="zh-CN" altLang="en-US" dirty="0" smtClean="0"/>
              <a:t>罗武（北大）</a:t>
            </a:r>
            <a:r>
              <a:rPr lang="zh-CN" altLang="en-US" u="sng" dirty="0" smtClean="0">
                <a:solidFill>
                  <a:srgbClr val="002060"/>
                </a:solidFill>
              </a:rPr>
              <a:t>全部保研</a:t>
            </a:r>
            <a:endParaRPr lang="en-US" altLang="zh-CN" u="sng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12</a:t>
            </a:r>
            <a:r>
              <a:rPr lang="zh-CN" altLang="en-US" dirty="0" smtClean="0"/>
              <a:t>级：</a:t>
            </a:r>
            <a:r>
              <a:rPr lang="zh-CN" altLang="en-US" dirty="0" smtClean="0">
                <a:solidFill>
                  <a:srgbClr val="FF0000"/>
                </a:solidFill>
              </a:rPr>
              <a:t>田文静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徐琪玮</a:t>
            </a:r>
            <a:r>
              <a:rPr lang="zh-CN" altLang="en-US" dirty="0" smtClean="0"/>
              <a:t>、上官至纯、修灵彦、沈园、李亦霖</a:t>
            </a:r>
            <a:r>
              <a:rPr lang="en-US" altLang="zh-CN" dirty="0" smtClean="0"/>
              <a:t>…</a:t>
            </a:r>
            <a:r>
              <a:rPr lang="zh-CN" altLang="en-US" dirty="0" smtClean="0"/>
              <a:t> </a:t>
            </a:r>
            <a:r>
              <a:rPr lang="zh-CN" altLang="en-US" u="sng" dirty="0" smtClean="0">
                <a:solidFill>
                  <a:srgbClr val="002060"/>
                </a:solidFill>
              </a:rPr>
              <a:t>全部</a:t>
            </a:r>
            <a:r>
              <a:rPr lang="zh-CN" altLang="en-US" u="sng" dirty="0">
                <a:solidFill>
                  <a:srgbClr val="002060"/>
                </a:solidFill>
              </a:rPr>
              <a:t>保研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13</a:t>
            </a:r>
            <a:r>
              <a:rPr lang="zh-CN" altLang="en-US" dirty="0" smtClean="0"/>
              <a:t>级：颜子翔、孙露、杨睿智、李曦晨、</a:t>
            </a:r>
            <a:r>
              <a:rPr lang="zh-CN" altLang="en-US" dirty="0" smtClean="0">
                <a:solidFill>
                  <a:srgbClr val="FF0000"/>
                </a:solidFill>
              </a:rPr>
              <a:t>张依订、徐明枫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14</a:t>
            </a:r>
            <a:r>
              <a:rPr lang="zh-CN" altLang="en-US" dirty="0" smtClean="0"/>
              <a:t>级：蔡昊君、郭潇</a:t>
            </a:r>
            <a:r>
              <a:rPr lang="en-US" altLang="zh-CN" dirty="0" smtClean="0"/>
              <a:t>……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59474" y="140940"/>
            <a:ext cx="7133006" cy="839788"/>
          </a:xfrm>
        </p:spPr>
        <p:txBody>
          <a:bodyPr/>
          <a:lstStyle/>
          <a:p>
            <a:r>
              <a:rPr lang="zh-CN" altLang="en-US" dirty="0" smtClean="0"/>
              <a:t>致谢：</a:t>
            </a:r>
            <a:r>
              <a:rPr lang="zh-CN" altLang="en-US" sz="3600" dirty="0" smtClean="0"/>
              <a:t>参与的本科生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25768" y="6414789"/>
            <a:ext cx="48805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B89EC-949D-43DD-AAAD-EA8E418ED6EE}" type="slidenum">
              <a:rPr kumimoji="1" lang="zh-CN" altLang="en-US" sz="1400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kumimoji="1" lang="zh-CN" alt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11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内容占位符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229600" cy="4248382"/>
          </a:xfrm>
        </p:spPr>
        <p:txBody>
          <a:bodyPr/>
          <a:lstStyle/>
          <a:p>
            <a:pPr marL="468000" indent="-457200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实验教学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和实验研究，既是</a:t>
            </a:r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联络师生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知识，也是联络师生情感</a:t>
            </a:r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的纽带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亦师亦友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68000" indent="-457200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贴近生活、与课程学习相伴，不仅可激发学生的兴趣，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而且可实现</a:t>
            </a: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教学与科研相互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驱动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68000" indent="-457200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动手实验激发</a:t>
            </a:r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好奇心和想象力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，有助于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知识与能力的融合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9820" y="211212"/>
            <a:ext cx="626458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几点感想</a:t>
            </a:r>
            <a:endParaRPr lang="zh-CN" altLang="en-US" sz="4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4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1116013" y="1700213"/>
            <a:ext cx="8229600" cy="1143000"/>
          </a:xfrm>
        </p:spPr>
        <p:txBody>
          <a:bodyPr/>
          <a:lstStyle/>
          <a:p>
            <a:r>
              <a:rPr lang="zh-CN" altLang="en-US" sz="6600">
                <a:solidFill>
                  <a:schemeClr val="bg1"/>
                </a:solidFill>
              </a:rPr>
              <a:t>谢谢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5D6C6-3AAB-49A0-AA9A-E0803FF8D90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F7DF1-CF3E-4058-9B42-FA828686BE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55" y="-171400"/>
            <a:ext cx="9809461" cy="7272808"/>
          </a:xfrm>
          <a:prstGeom prst="rect">
            <a:avLst/>
          </a:prstGeom>
        </p:spPr>
      </p:pic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8120373" y="213025"/>
            <a:ext cx="772107" cy="65283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square" lIns="108000" tIns="0" rIns="10800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感谢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各位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聆听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请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批评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指正</a:t>
            </a:r>
            <a:endParaRPr lang="en-US" altLang="zh-CN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72200" y="304800"/>
            <a:ext cx="2635796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美国物理杂志（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American Journal of Physics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80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2012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）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002060"/>
                </a:solidFill>
              </a:rPr>
              <a:t>本科生：游智鸿、侯志博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456" y="2492896"/>
            <a:ext cx="264225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欧洲物理杂志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European Journal of Physics 2012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）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002060"/>
                </a:solidFill>
              </a:rPr>
              <a:t>本科生：侯</a:t>
            </a:r>
            <a:r>
              <a:rPr lang="zh-CN" altLang="en-US" sz="2400" b="1" dirty="0">
                <a:solidFill>
                  <a:srgbClr val="002060"/>
                </a:solidFill>
              </a:rPr>
              <a:t>志博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2142" y="4869160"/>
            <a:ext cx="264225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Applied Optics 54 </a:t>
            </a:r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 dirty="0">
                <a:solidFill>
                  <a:srgbClr val="FFFF00"/>
                </a:solidFill>
              </a:rPr>
              <a:t>2015</a:t>
            </a:r>
            <a:r>
              <a:rPr lang="zh-CN" altLang="en-US" b="1" dirty="0">
                <a:solidFill>
                  <a:srgbClr val="FFFF00"/>
                </a:solidFill>
              </a:rPr>
              <a:t>）</a:t>
            </a:r>
            <a:endParaRPr lang="en-US" altLang="zh-CN" b="1" dirty="0">
              <a:solidFill>
                <a:srgbClr val="FFFF0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本科生：徐琪玮、田文静</a:t>
            </a:r>
            <a:endParaRPr lang="en-US" altLang="zh-CN" b="1" dirty="0">
              <a:solidFill>
                <a:srgbClr val="00206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3528" y="113819"/>
            <a:ext cx="5948422" cy="1837008"/>
            <a:chOff x="323528" y="113819"/>
            <a:chExt cx="5948422" cy="183700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3819"/>
              <a:ext cx="5948422" cy="183700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cxnSp>
          <p:nvCxnSpPr>
            <p:cNvPr id="13" name="直接连接符 12"/>
            <p:cNvCxnSpPr/>
            <p:nvPr/>
          </p:nvCxnSpPr>
          <p:spPr>
            <a:xfrm>
              <a:off x="2587988" y="1159182"/>
              <a:ext cx="669955" cy="0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25145"/>
            <a:ext cx="5943600" cy="193243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6466"/>
            <a:ext cx="5943600" cy="23406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00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1720" y="200834"/>
            <a:ext cx="6445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毛细管的光学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研究内容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660" y="119675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当一束激光照射到玻璃毛细管时，该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装置可完成以下四个实验：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建立了</a:t>
            </a:r>
            <a:r>
              <a:rPr lang="zh-CN" altLang="zh-CN" sz="2400" u="sng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双</a:t>
            </a:r>
            <a:r>
              <a:rPr lang="zh-CN" altLang="zh-CN" sz="2400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虚点光源</a:t>
            </a:r>
            <a:r>
              <a:rPr lang="zh-CN" altLang="zh-CN" sz="2400" u="sng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模型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解释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毛细管的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干涉条纹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的形成机制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，测出毛细管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外径。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发现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在毛细管的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附近会出现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光强的阶跃点，通过</a:t>
            </a:r>
            <a:r>
              <a:rPr lang="zh-CN" altLang="zh-CN" sz="2400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光线追踪方法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分析可知，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只要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测出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阶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跃点的角度，即可测得毛细管的玻璃折射率和内外径之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三个参数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且能较精确地测出液体的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折射率。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毛细管的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远处会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出现丰富多样的干涉条纹，应用</a:t>
            </a:r>
            <a:r>
              <a:rPr lang="zh-CN" altLang="zh-CN" sz="2400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多光束干涉原理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分析出不同类型的干涉条纹的形成机制，可以测出全部的四个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参数。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一束激光</a:t>
            </a:r>
            <a:r>
              <a:rPr lang="zh-CN" altLang="zh-CN" sz="2400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斜</a:t>
            </a:r>
            <a:r>
              <a:rPr lang="zh-CN" altLang="zh-CN" sz="2400" u="sng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入射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时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，会形成三维的干涉圆环。连续改变入射角，</a:t>
            </a:r>
            <a:r>
              <a:rPr lang="zh-CN" altLang="zh-CN" sz="2400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干涉条纹会发生有趣的</a:t>
            </a:r>
            <a:r>
              <a:rPr lang="zh-CN" altLang="zh-CN" sz="2400" u="sng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吞吐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若测出毛细管的旋转角度和条纹吞吐数，即可得到激光波长或液体的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折射率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231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研究背景</a:t>
            </a:r>
            <a:endParaRPr lang="en-US" altLang="ko-KR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24" name="TextBox 9"/>
          <p:cNvSpPr txBox="1">
            <a:spLocks noChangeArrowheads="1"/>
          </p:cNvSpPr>
          <p:nvPr/>
        </p:nvSpPr>
        <p:spPr bwMode="auto">
          <a:xfrm>
            <a:off x="1987550" y="6372225"/>
            <a:ext cx="258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毛细管散射示意图</a:t>
            </a:r>
          </a:p>
        </p:txBody>
      </p:sp>
      <p:grpSp>
        <p:nvGrpSpPr>
          <p:cNvPr id="81925" name="组合 8"/>
          <p:cNvGrpSpPr>
            <a:grpSpLocks/>
          </p:cNvGrpSpPr>
          <p:nvPr/>
        </p:nvGrpSpPr>
        <p:grpSpPr bwMode="auto">
          <a:xfrm>
            <a:off x="604838" y="3860800"/>
            <a:ext cx="5480050" cy="2520950"/>
            <a:chOff x="323528" y="3688357"/>
            <a:chExt cx="5479791" cy="2520000"/>
          </a:xfrm>
        </p:grpSpPr>
        <p:pic>
          <p:nvPicPr>
            <p:cNvPr id="81931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932" y="3688357"/>
              <a:ext cx="318600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2" name="圆角矩形标注 49"/>
            <p:cNvSpPr>
              <a:spLocks noChangeArrowheads="1"/>
            </p:cNvSpPr>
            <p:nvPr/>
          </p:nvSpPr>
          <p:spPr bwMode="auto">
            <a:xfrm>
              <a:off x="3223335" y="3777128"/>
              <a:ext cx="945784" cy="387011"/>
            </a:xfrm>
            <a:prstGeom prst="wedgeRoundRectCallout">
              <a:avLst>
                <a:gd name="adj1" fmla="val -38500"/>
                <a:gd name="adj2" fmla="val 105213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0" rIns="0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毛细管</a:t>
              </a:r>
            </a:p>
          </p:txBody>
        </p:sp>
        <p:sp>
          <p:nvSpPr>
            <p:cNvPr id="81933" name="右箭头 19"/>
            <p:cNvSpPr>
              <a:spLocks noChangeArrowheads="1"/>
            </p:cNvSpPr>
            <p:nvPr/>
          </p:nvSpPr>
          <p:spPr bwMode="auto">
            <a:xfrm>
              <a:off x="1251671" y="4823874"/>
              <a:ext cx="1513255" cy="216008"/>
            </a:xfrm>
            <a:prstGeom prst="rightArrow">
              <a:avLst>
                <a:gd name="adj1" fmla="val 50000"/>
                <a:gd name="adj2" fmla="val 5001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800" b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1934" name="圆角矩形标注 48"/>
            <p:cNvSpPr>
              <a:spLocks noChangeArrowheads="1"/>
            </p:cNvSpPr>
            <p:nvPr/>
          </p:nvSpPr>
          <p:spPr bwMode="auto">
            <a:xfrm>
              <a:off x="323528" y="4240125"/>
              <a:ext cx="945784" cy="387011"/>
            </a:xfrm>
            <a:prstGeom prst="wedgeRoundRectCallout">
              <a:avLst>
                <a:gd name="adj1" fmla="val 38060"/>
                <a:gd name="adj2" fmla="val 94940"/>
                <a:gd name="adj3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0" rIns="0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入射光</a:t>
              </a:r>
            </a:p>
          </p:txBody>
        </p:sp>
        <p:cxnSp>
          <p:nvCxnSpPr>
            <p:cNvPr id="81935" name="直接箭头连接符 32"/>
            <p:cNvCxnSpPr>
              <a:cxnSpLocks noChangeShapeType="1"/>
            </p:cNvCxnSpPr>
            <p:nvPr/>
          </p:nvCxnSpPr>
          <p:spPr bwMode="auto">
            <a:xfrm flipV="1">
              <a:off x="3294869" y="4745456"/>
              <a:ext cx="1286267" cy="176226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6" name="直接箭头连接符 37"/>
            <p:cNvCxnSpPr>
              <a:cxnSpLocks noChangeShapeType="1"/>
            </p:cNvCxnSpPr>
            <p:nvPr/>
          </p:nvCxnSpPr>
          <p:spPr bwMode="auto">
            <a:xfrm>
              <a:off x="3306090" y="4991448"/>
              <a:ext cx="1128379" cy="338810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37" name="圆角矩形标注 50"/>
            <p:cNvSpPr>
              <a:spLocks noChangeArrowheads="1"/>
            </p:cNvSpPr>
            <p:nvPr/>
          </p:nvSpPr>
          <p:spPr bwMode="auto">
            <a:xfrm>
              <a:off x="4857535" y="4275476"/>
              <a:ext cx="945784" cy="387011"/>
            </a:xfrm>
            <a:prstGeom prst="wedgeRoundRectCallout">
              <a:avLst>
                <a:gd name="adj1" fmla="val -79727"/>
                <a:gd name="adj2" fmla="val 57278"/>
                <a:gd name="adj3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0" rIns="0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散射光</a:t>
              </a:r>
            </a:p>
          </p:txBody>
        </p:sp>
        <p:cxnSp>
          <p:nvCxnSpPr>
            <p:cNvPr id="81938" name="直接箭头连接符 32"/>
            <p:cNvCxnSpPr>
              <a:cxnSpLocks noChangeShapeType="1"/>
            </p:cNvCxnSpPr>
            <p:nvPr/>
          </p:nvCxnSpPr>
          <p:spPr bwMode="auto">
            <a:xfrm>
              <a:off x="3306090" y="4962266"/>
              <a:ext cx="1327972" cy="87985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192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33463"/>
            <a:ext cx="36957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4621213" y="1050925"/>
            <a:ext cx="38385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 rot="1203972">
            <a:off x="6551810" y="3822934"/>
            <a:ext cx="202275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ltGray">
          <a:xfrm>
            <a:off x="5545138" y="5229225"/>
            <a:ext cx="3216275" cy="5778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8196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196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24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干涉图样是什么样子？</a:t>
            </a:r>
            <a:endParaRPr lang="en-US" altLang="zh-CN" sz="2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30" name="TextBox 9"/>
          <p:cNvSpPr txBox="1">
            <a:spLocks noChangeArrowheads="1"/>
          </p:cNvSpPr>
          <p:nvPr/>
        </p:nvSpPr>
        <p:spPr bwMode="auto">
          <a:xfrm>
            <a:off x="322263" y="3549650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玻璃毛细管</a:t>
            </a:r>
          </a:p>
        </p:txBody>
      </p:sp>
    </p:spTree>
    <p:extLst>
      <p:ext uri="{BB962C8B-B14F-4D97-AF65-F5344CB8AC3E}">
        <p14:creationId xmlns:p14="http://schemas.microsoft.com/office/powerpoint/2010/main" val="1231192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16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b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black">
          <a:xfrm>
            <a:off x="496888" y="100013"/>
            <a:ext cx="8229600" cy="609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实验装置</a:t>
            </a:r>
            <a:endParaRPr lang="en-US" altLang="ko-KR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2" name="TextBox 9"/>
          <p:cNvSpPr txBox="1">
            <a:spLocks noChangeArrowheads="1"/>
          </p:cNvSpPr>
          <p:nvPr/>
        </p:nvSpPr>
        <p:spPr bwMode="auto">
          <a:xfrm>
            <a:off x="900113" y="57848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18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观察全角度干涉条纹的实验装置示意图</a:t>
            </a:r>
          </a:p>
        </p:txBody>
      </p:sp>
      <p:pic>
        <p:nvPicPr>
          <p:cNvPr id="8397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98575"/>
            <a:ext cx="83693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03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0" y="5181600"/>
            <a:ext cx="7417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685800" y="3714690"/>
            <a:ext cx="7522612" cy="1314510"/>
            <a:chOff x="685800" y="2362200"/>
            <a:chExt cx="7522612" cy="1314510"/>
          </a:xfrm>
        </p:grpSpPr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362200"/>
              <a:ext cx="7522612" cy="96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829259" y="3276600"/>
              <a:ext cx="1991251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内部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吸入黑墨水</a:t>
              </a:r>
              <a:endParaRPr kumimoji="1" lang="zh-CN" altLang="en-US" sz="2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32123" y="6019800"/>
            <a:ext cx="173316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内部吸入酒精</a:t>
            </a:r>
            <a:endParaRPr kumimoji="1" lang="zh-CN" altLang="en-US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1447799" y="908720"/>
            <a:ext cx="6438909" cy="2592288"/>
            <a:chOff x="3342" y="2358"/>
            <a:chExt cx="7314" cy="2945"/>
          </a:xfrm>
        </p:grpSpPr>
        <p:sp>
          <p:nvSpPr>
            <p:cNvPr id="1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342" y="2358"/>
              <a:ext cx="7187" cy="26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13" name="AutoShape 18"/>
            <p:cNvCxnSpPr>
              <a:cxnSpLocks noChangeShapeType="1"/>
            </p:cNvCxnSpPr>
            <p:nvPr/>
          </p:nvCxnSpPr>
          <p:spPr bwMode="auto">
            <a:xfrm>
              <a:off x="9568" y="2947"/>
              <a:ext cx="1" cy="23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6298" y="3955"/>
              <a:ext cx="225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89 h 21600"/>
                <a:gd name="T26" fmla="*/ 18432 w 21600"/>
                <a:gd name="T27" fmla="*/ 184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15" name="AutoShape 16"/>
            <p:cNvCxnSpPr>
              <a:cxnSpLocks noChangeShapeType="1"/>
            </p:cNvCxnSpPr>
            <p:nvPr/>
          </p:nvCxnSpPr>
          <p:spPr bwMode="auto">
            <a:xfrm flipV="1">
              <a:off x="6418" y="3400"/>
              <a:ext cx="3150" cy="5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>
              <a:off x="6418" y="4165"/>
              <a:ext cx="3150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6418" y="2920"/>
              <a:ext cx="1" cy="10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3"/>
            <p:cNvCxnSpPr>
              <a:cxnSpLocks noChangeShapeType="1"/>
            </p:cNvCxnSpPr>
            <p:nvPr/>
          </p:nvCxnSpPr>
          <p:spPr bwMode="auto">
            <a:xfrm flipH="1">
              <a:off x="6418" y="3080"/>
              <a:ext cx="130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2"/>
            <p:cNvCxnSpPr>
              <a:cxnSpLocks noChangeShapeType="1"/>
            </p:cNvCxnSpPr>
            <p:nvPr/>
          </p:nvCxnSpPr>
          <p:spPr bwMode="auto">
            <a:xfrm>
              <a:off x="8235" y="3081"/>
              <a:ext cx="13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11"/>
            <p:cNvSpPr>
              <a:spLocks/>
            </p:cNvSpPr>
            <p:nvPr/>
          </p:nvSpPr>
          <p:spPr bwMode="auto">
            <a:xfrm>
              <a:off x="7800" y="2845"/>
              <a:ext cx="525" cy="474"/>
            </a:xfrm>
            <a:prstGeom prst="callout1">
              <a:avLst>
                <a:gd name="adj1" fmla="val 38097"/>
                <a:gd name="adj2" fmla="val -22856"/>
                <a:gd name="adj3" fmla="val 41269"/>
                <a:gd name="adj4" fmla="val -22856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D</a:t>
              </a:r>
              <a:endParaRPr kumimoji="1" lang="en-US" altLang="zh-CN" sz="16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3465" y="3630"/>
              <a:ext cx="1482" cy="940"/>
            </a:xfrm>
            <a:prstGeom prst="wedgeRectCallout">
              <a:avLst>
                <a:gd name="adj1" fmla="val -31495"/>
                <a:gd name="adj2" fmla="val 467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 dirty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 He-Ne laser source</a:t>
              </a:r>
              <a:endParaRPr kumimoji="1" lang="en-US" altLang="zh-CN" sz="16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6358" y="4020"/>
              <a:ext cx="105" cy="10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3" name="AutoShape 8"/>
            <p:cNvSpPr>
              <a:spLocks/>
            </p:cNvSpPr>
            <p:nvPr/>
          </p:nvSpPr>
          <p:spPr bwMode="auto">
            <a:xfrm>
              <a:off x="5940" y="4566"/>
              <a:ext cx="1245" cy="542"/>
            </a:xfrm>
            <a:prstGeom prst="callout1">
              <a:avLst>
                <a:gd name="adj1" fmla="val -22120"/>
                <a:gd name="adj2" fmla="val 85542"/>
                <a:gd name="adj3" fmla="val -22120"/>
                <a:gd name="adj4" fmla="val -9639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capillary</a:t>
              </a:r>
              <a:endParaRPr kumimoji="1" lang="en-US" altLang="zh-CN" sz="16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9629" y="4570"/>
              <a:ext cx="1027" cy="420"/>
            </a:xfrm>
            <a:prstGeom prst="wedgeRectCallout">
              <a:avLst>
                <a:gd name="adj1" fmla="val -44556"/>
                <a:gd name="adj2" fmla="val 46903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screen</a:t>
              </a:r>
              <a:endParaRPr kumimoji="1" lang="en-US" altLang="zh-CN" sz="16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9612" y="3878"/>
              <a:ext cx="406" cy="490"/>
            </a:xfrm>
            <a:prstGeom prst="wedgeRectCallout">
              <a:avLst>
                <a:gd name="adj1" fmla="val -27833"/>
                <a:gd name="adj2" fmla="val 5040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b="1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1" lang="en-US" altLang="zh-CN" sz="16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26" name="AutoShape 5"/>
            <p:cNvCxnSpPr>
              <a:cxnSpLocks noChangeShapeType="1"/>
            </p:cNvCxnSpPr>
            <p:nvPr/>
          </p:nvCxnSpPr>
          <p:spPr bwMode="auto">
            <a:xfrm flipV="1">
              <a:off x="6523" y="4035"/>
              <a:ext cx="3032" cy="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"/>
            <p:cNvCxnSpPr>
              <a:cxnSpLocks noChangeShapeType="1"/>
            </p:cNvCxnSpPr>
            <p:nvPr/>
          </p:nvCxnSpPr>
          <p:spPr bwMode="auto">
            <a:xfrm>
              <a:off x="4947" y="4365"/>
              <a:ext cx="132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3"/>
            <p:cNvCxnSpPr>
              <a:cxnSpLocks noChangeShapeType="1"/>
            </p:cNvCxnSpPr>
            <p:nvPr/>
          </p:nvCxnSpPr>
          <p:spPr bwMode="auto">
            <a:xfrm>
              <a:off x="4947" y="4065"/>
              <a:ext cx="132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"/>
            <p:cNvCxnSpPr>
              <a:cxnSpLocks noChangeShapeType="1"/>
            </p:cNvCxnSpPr>
            <p:nvPr/>
          </p:nvCxnSpPr>
          <p:spPr bwMode="auto">
            <a:xfrm>
              <a:off x="4947" y="3795"/>
              <a:ext cx="132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1447800" y="46365"/>
            <a:ext cx="737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kumimoji="1" lang="en-US" altLang="zh-CN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激光照射毛细管的双虚点模型</a:t>
            </a:r>
            <a:endParaRPr kumimoji="1" lang="zh-CN" altLang="en-US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0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同心圆 8"/>
          <p:cNvSpPr/>
          <p:nvPr/>
        </p:nvSpPr>
        <p:spPr>
          <a:xfrm>
            <a:off x="4786313" y="3571875"/>
            <a:ext cx="214312" cy="214313"/>
          </a:xfrm>
          <a:prstGeom prst="don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57500" y="1643063"/>
            <a:ext cx="4071938" cy="4143375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857750" y="2500313"/>
            <a:ext cx="71438" cy="1000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5143500" y="2214554"/>
            <a:ext cx="1000125" cy="357196"/>
          </a:xfrm>
          <a:prstGeom prst="wedgeRectCallout">
            <a:avLst>
              <a:gd name="adj1" fmla="val -72689"/>
              <a:gd name="adj2" fmla="val 1166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000" b="1" dirty="0">
                <a:solidFill>
                  <a:prstClr val="black"/>
                </a:solidFill>
              </a:rPr>
              <a:t>入射光</a:t>
            </a:r>
          </a:p>
        </p:txBody>
      </p:sp>
      <p:cxnSp>
        <p:nvCxnSpPr>
          <p:cNvPr id="15" name="直接箭头连接符 14"/>
          <p:cNvCxnSpPr>
            <a:stCxn id="9" idx="5"/>
          </p:cNvCxnSpPr>
          <p:nvPr/>
        </p:nvCxnSpPr>
        <p:spPr>
          <a:xfrm>
            <a:off x="4969240" y="3754803"/>
            <a:ext cx="1460135" cy="2417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9" idx="3"/>
          </p:cNvCxnSpPr>
          <p:nvPr/>
        </p:nvCxnSpPr>
        <p:spPr>
          <a:xfrm flipH="1">
            <a:off x="3429000" y="3754803"/>
            <a:ext cx="1388698" cy="2417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4"/>
            <a:endCxn id="24" idx="0"/>
          </p:cNvCxnSpPr>
          <p:nvPr/>
        </p:nvCxnSpPr>
        <p:spPr>
          <a:xfrm>
            <a:off x="4893469" y="3786188"/>
            <a:ext cx="71440" cy="2386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标注 37"/>
          <p:cNvSpPr/>
          <p:nvPr/>
        </p:nvSpPr>
        <p:spPr>
          <a:xfrm>
            <a:off x="5429250" y="3357562"/>
            <a:ext cx="1000125" cy="357188"/>
          </a:xfrm>
          <a:prstGeom prst="wedgeRectCallout">
            <a:avLst>
              <a:gd name="adj1" fmla="val -93788"/>
              <a:gd name="adj2" fmla="val 3788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000" b="1" dirty="0">
                <a:solidFill>
                  <a:prstClr val="black"/>
                </a:solidFill>
              </a:rPr>
              <a:t>毛细管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500298" y="6500834"/>
            <a:ext cx="5072062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衍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6172200"/>
            <a:ext cx="6929486" cy="3571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46448" y="76200"/>
            <a:ext cx="63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200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1087474" y="41743"/>
            <a:ext cx="751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双虚点光源的干涉</a:t>
            </a:r>
            <a:endParaRPr kumimoji="1"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7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9969"/>
    </mc:Choice>
    <mc:Fallback xmlns="">
      <p:transition advTm="4996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Slide &amp;Title 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Slide &amp;Title :"/>
  <p:tag name="FILL" val="true"/>
  <p:tag name="OPTIONAL" val="false"/>
  <p:tag name="NAME" val="Title1"/>
  <p:tag name="HEIGHT" val="1"/>
  <p:tag name="INDENTED" val="false"/>
  <p:tag name="CAPTION HE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5.1|9|1|7.6|7.5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5.1|9|1|7.6|7.5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5.1|9|1|7.6|7.5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5.1|9|1|7.6|7.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.3|2.8|0.9|3.1|6|0.8|8.4|4.3|0.8|6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1600" b="1" dirty="0" smtClean="0">
            <a:solidFill>
              <a:srgbClr val="FF0000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3_演示文稿2">
  <a:themeElements>
    <a:clrScheme name="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CC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B92D"/>
      </a:accent6>
      <a:hlink>
        <a:srgbClr val="000000"/>
      </a:hlink>
      <a:folHlink>
        <a:srgbClr val="CC0000"/>
      </a:folHlink>
    </a:clrScheme>
    <a:fontScheme name="3_演示文稿2">
      <a:majorFont>
        <a:latin typeface="Verdana"/>
        <a:ea typeface="楷体_GB2312"/>
        <a:cs typeface=""/>
      </a:majorFont>
      <a:minorFont>
        <a:latin typeface="仿宋_GB2312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520" tIns="50260" rIns="100520" bIns="50260" numCol="1" anchor="t" anchorCtr="0" compatLnSpc="1">
        <a:prstTxWarp prst="textNoShape">
          <a:avLst/>
        </a:prstTxWarp>
        <a:spAutoFit/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1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520" tIns="50260" rIns="100520" bIns="50260" numCol="1" anchor="t" anchorCtr="0" compatLnSpc="1">
        <a:prstTxWarp prst="textNoShape">
          <a:avLst/>
        </a:prstTxWarp>
        <a:spAutoFit/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1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3_演示文稿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演示文稿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6EB1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BAD5FF"/>
        </a:accent5>
        <a:accent6>
          <a:srgbClr val="E7E7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主题1">
  <a:themeElements>
    <a:clrScheme name="020betty_mosaic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8BD8FF"/>
      </a:accent1>
      <a:accent2>
        <a:srgbClr val="4B6A89"/>
      </a:accent2>
      <a:accent3>
        <a:srgbClr val="FFFFFF"/>
      </a:accent3>
      <a:accent4>
        <a:srgbClr val="000000"/>
      </a:accent4>
      <a:accent5>
        <a:srgbClr val="C4E9FF"/>
      </a:accent5>
      <a:accent6>
        <a:srgbClr val="435F7C"/>
      </a:accent6>
      <a:hlink>
        <a:srgbClr val="7FAAFF"/>
      </a:hlink>
      <a:folHlink>
        <a:srgbClr val="CCECFF"/>
      </a:folHlink>
    </a:clrScheme>
    <a:fontScheme name="020betty_mosai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020betty_mosaic 1">
        <a:dk1>
          <a:srgbClr val="000000"/>
        </a:dk1>
        <a:lt1>
          <a:srgbClr val="FFFFFF"/>
        </a:lt1>
        <a:dk2>
          <a:srgbClr val="1A0290"/>
        </a:dk2>
        <a:lt2>
          <a:srgbClr val="969696"/>
        </a:lt2>
        <a:accent1>
          <a:srgbClr val="CCCCFF"/>
        </a:accent1>
        <a:accent2>
          <a:srgbClr val="5183DD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4976C8"/>
        </a:accent6>
        <a:hlink>
          <a:srgbClr val="99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0betty_mosaic 2">
        <a:dk1>
          <a:srgbClr val="000000"/>
        </a:dk1>
        <a:lt1>
          <a:srgbClr val="FFFFFF"/>
        </a:lt1>
        <a:dk2>
          <a:srgbClr val="582C00"/>
        </a:dk2>
        <a:lt2>
          <a:srgbClr val="969696"/>
        </a:lt2>
        <a:accent1>
          <a:srgbClr val="C4CD97"/>
        </a:accent1>
        <a:accent2>
          <a:srgbClr val="828052"/>
        </a:accent2>
        <a:accent3>
          <a:srgbClr val="FFFFFF"/>
        </a:accent3>
        <a:accent4>
          <a:srgbClr val="000000"/>
        </a:accent4>
        <a:accent5>
          <a:srgbClr val="DEE3C9"/>
        </a:accent5>
        <a:accent6>
          <a:srgbClr val="757349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0betty_mosaic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8BD8FF"/>
        </a:accent1>
        <a:accent2>
          <a:srgbClr val="4B6A89"/>
        </a:accent2>
        <a:accent3>
          <a:srgbClr val="FFFFFF"/>
        </a:accent3>
        <a:accent4>
          <a:srgbClr val="000000"/>
        </a:accent4>
        <a:accent5>
          <a:srgbClr val="C4E9FF"/>
        </a:accent5>
        <a:accent6>
          <a:srgbClr val="435F7C"/>
        </a:accent6>
        <a:hlink>
          <a:srgbClr val="7FAA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0betty_mosaic 4">
        <a:dk1>
          <a:srgbClr val="000000"/>
        </a:dk1>
        <a:lt1>
          <a:srgbClr val="FFFFFF"/>
        </a:lt1>
        <a:dk2>
          <a:srgbClr val="004240"/>
        </a:dk2>
        <a:lt2>
          <a:srgbClr val="969696"/>
        </a:lt2>
        <a:accent1>
          <a:srgbClr val="64ECD9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B8F4E9"/>
        </a:accent5>
        <a:accent6>
          <a:srgbClr val="2D597A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1FB32823-F001-4BFA-82AE-CB10F2BB742B}" vid="{E8C63371-0291-4E22-B733-46E7AF546DCF}"/>
    </a:ext>
  </a:extLst>
</a:theme>
</file>

<file path=ppt/theme/theme7.xml><?xml version="1.0" encoding="utf-8"?>
<a:theme xmlns:a="http://schemas.openxmlformats.org/drawingml/2006/main" name="2_主题1">
  <a:themeElements>
    <a:clrScheme name="020betty_mosaic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8BD8FF"/>
      </a:accent1>
      <a:accent2>
        <a:srgbClr val="4B6A89"/>
      </a:accent2>
      <a:accent3>
        <a:srgbClr val="FFFFFF"/>
      </a:accent3>
      <a:accent4>
        <a:srgbClr val="000000"/>
      </a:accent4>
      <a:accent5>
        <a:srgbClr val="C4E9FF"/>
      </a:accent5>
      <a:accent6>
        <a:srgbClr val="435F7C"/>
      </a:accent6>
      <a:hlink>
        <a:srgbClr val="7FAAFF"/>
      </a:hlink>
      <a:folHlink>
        <a:srgbClr val="CCECFF"/>
      </a:folHlink>
    </a:clrScheme>
    <a:fontScheme name="020betty_mosai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020betty_mosaic 1">
        <a:dk1>
          <a:srgbClr val="000000"/>
        </a:dk1>
        <a:lt1>
          <a:srgbClr val="FFFFFF"/>
        </a:lt1>
        <a:dk2>
          <a:srgbClr val="1A0290"/>
        </a:dk2>
        <a:lt2>
          <a:srgbClr val="969696"/>
        </a:lt2>
        <a:accent1>
          <a:srgbClr val="CCCCFF"/>
        </a:accent1>
        <a:accent2>
          <a:srgbClr val="5183DD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4976C8"/>
        </a:accent6>
        <a:hlink>
          <a:srgbClr val="99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0betty_mosaic 2">
        <a:dk1>
          <a:srgbClr val="000000"/>
        </a:dk1>
        <a:lt1>
          <a:srgbClr val="FFFFFF"/>
        </a:lt1>
        <a:dk2>
          <a:srgbClr val="582C00"/>
        </a:dk2>
        <a:lt2>
          <a:srgbClr val="969696"/>
        </a:lt2>
        <a:accent1>
          <a:srgbClr val="C4CD97"/>
        </a:accent1>
        <a:accent2>
          <a:srgbClr val="828052"/>
        </a:accent2>
        <a:accent3>
          <a:srgbClr val="FFFFFF"/>
        </a:accent3>
        <a:accent4>
          <a:srgbClr val="000000"/>
        </a:accent4>
        <a:accent5>
          <a:srgbClr val="DEE3C9"/>
        </a:accent5>
        <a:accent6>
          <a:srgbClr val="757349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0betty_mosaic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8BD8FF"/>
        </a:accent1>
        <a:accent2>
          <a:srgbClr val="4B6A89"/>
        </a:accent2>
        <a:accent3>
          <a:srgbClr val="FFFFFF"/>
        </a:accent3>
        <a:accent4>
          <a:srgbClr val="000000"/>
        </a:accent4>
        <a:accent5>
          <a:srgbClr val="C4E9FF"/>
        </a:accent5>
        <a:accent6>
          <a:srgbClr val="435F7C"/>
        </a:accent6>
        <a:hlink>
          <a:srgbClr val="7FAA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0betty_mosaic 4">
        <a:dk1>
          <a:srgbClr val="000000"/>
        </a:dk1>
        <a:lt1>
          <a:srgbClr val="FFFFFF"/>
        </a:lt1>
        <a:dk2>
          <a:srgbClr val="004240"/>
        </a:dk2>
        <a:lt2>
          <a:srgbClr val="969696"/>
        </a:lt2>
        <a:accent1>
          <a:srgbClr val="64ECD9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B8F4E9"/>
        </a:accent5>
        <a:accent6>
          <a:srgbClr val="2D597A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1FB32823-F001-4BFA-82AE-CB10F2BB742B}" vid="{E8C63371-0291-4E22-B733-46E7AF546DCF}"/>
    </a:ext>
  </a:extLst>
</a:theme>
</file>

<file path=ppt/theme/theme8.xml><?xml version="1.0" encoding="utf-8"?>
<a:theme xmlns:a="http://schemas.openxmlformats.org/drawingml/2006/main" name="4_演示文稿2">
  <a:themeElements>
    <a:clrScheme name="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CC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B92D"/>
      </a:accent6>
      <a:hlink>
        <a:srgbClr val="000000"/>
      </a:hlink>
      <a:folHlink>
        <a:srgbClr val="CC0000"/>
      </a:folHlink>
    </a:clrScheme>
    <a:fontScheme name="3_演示文稿2">
      <a:majorFont>
        <a:latin typeface="Verdana"/>
        <a:ea typeface="楷体_GB2312"/>
        <a:cs typeface=""/>
      </a:majorFont>
      <a:minorFont>
        <a:latin typeface="仿宋_GB2312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520" tIns="50260" rIns="100520" bIns="50260" numCol="1" anchor="t" anchorCtr="0" compatLnSpc="1">
        <a:prstTxWarp prst="textNoShape">
          <a:avLst/>
        </a:prstTxWarp>
        <a:spAutoFit/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1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520" tIns="50260" rIns="100520" bIns="50260" numCol="1" anchor="t" anchorCtr="0" compatLnSpc="1">
        <a:prstTxWarp prst="textNoShape">
          <a:avLst/>
        </a:prstTxWarp>
        <a:spAutoFit/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1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3_演示文稿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演示文稿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演示文稿2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6EB1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BAD5FF"/>
        </a:accent5>
        <a:accent6>
          <a:srgbClr val="E7E7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3845</Words>
  <Application>Microsoft Office PowerPoint</Application>
  <PresentationFormat>全屏显示(4:3)</PresentationFormat>
  <Paragraphs>412</Paragraphs>
  <Slides>38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71" baseType="lpstr">
      <vt:lpstr>Arial Unicode MS</vt:lpstr>
      <vt:lpstr>굴림</vt:lpstr>
      <vt:lpstr>MS Gothic</vt:lpstr>
      <vt:lpstr>PMingLiU</vt:lpstr>
      <vt:lpstr>仿宋_GB2312</vt:lpstr>
      <vt:lpstr>黑体</vt:lpstr>
      <vt:lpstr>华文行楷</vt:lpstr>
      <vt:lpstr>华文楷体</vt:lpstr>
      <vt:lpstr>华文隶书</vt:lpstr>
      <vt:lpstr>楷体</vt:lpstr>
      <vt:lpstr>楷体_GB2312</vt:lpstr>
      <vt:lpstr>宋体</vt:lpstr>
      <vt:lpstr>微软雅黑</vt:lpstr>
      <vt:lpstr>Arial</vt:lpstr>
      <vt:lpstr>Calibri</vt:lpstr>
      <vt:lpstr>Lucida Sans Unicode</vt:lpstr>
      <vt:lpstr>Marlett</vt:lpstr>
      <vt:lpstr>Symbol</vt:lpstr>
      <vt:lpstr>Times New Roman</vt:lpstr>
      <vt:lpstr>Times New Roman Bold</vt:lpstr>
      <vt:lpstr>Verdana</vt:lpstr>
      <vt:lpstr>Wingdings</vt:lpstr>
      <vt:lpstr>Wingdings 2</vt:lpstr>
      <vt:lpstr>Office 主题​​</vt:lpstr>
      <vt:lpstr>3_演示文稿2</vt:lpstr>
      <vt:lpstr>1_Office 主题​​</vt:lpstr>
      <vt:lpstr>3_Office 主题​​</vt:lpstr>
      <vt:lpstr>5_Office 主题​​</vt:lpstr>
      <vt:lpstr>1_主题1</vt:lpstr>
      <vt:lpstr>2_主题1</vt:lpstr>
      <vt:lpstr>4_演示文稿2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Referee’s comments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致谢：参与的本科生</vt:lpstr>
      <vt:lpstr>PowerPoint 演示文稿</vt:lpstr>
      <vt:lpstr>谢谢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LiuLinghan</dc:creator>
  <cp:lastModifiedBy>Windows 用户</cp:lastModifiedBy>
  <cp:revision>733</cp:revision>
  <dcterms:created xsi:type="dcterms:W3CDTF">2011-10-29T07:39:39Z</dcterms:created>
  <dcterms:modified xsi:type="dcterms:W3CDTF">2016-07-19T03:50:45Z</dcterms:modified>
</cp:coreProperties>
</file>