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65" r:id="rId9"/>
    <p:sldId id="266" r:id="rId10"/>
    <p:sldId id="268" r:id="rId11"/>
    <p:sldId id="267" r:id="rId12"/>
    <p:sldId id="269" r:id="rId13"/>
    <p:sldId id="271" r:id="rId14"/>
    <p:sldId id="276" r:id="rId15"/>
    <p:sldId id="272" r:id="rId16"/>
    <p:sldId id="273" r:id="rId17"/>
    <p:sldId id="277" r:id="rId18"/>
    <p:sldId id="278" r:id="rId19"/>
    <p:sldId id="274" r:id="rId20"/>
    <p:sldId id="275" r:id="rId21"/>
    <p:sldId id="279" r:id="rId22"/>
    <p:sldId id="280" r:id="rId23"/>
    <p:sldId id="281"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4" Type="http://schemas.openxmlformats.org/officeDocument/2006/relationships/image" Target="../media/image4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E9EE39E-270C-44AA-9391-62B3838F6178}" type="datetimeFigureOut">
              <a:rPr lang="zh-CN" altLang="en-US" smtClean="0"/>
              <a:pPr/>
              <a:t>2016/7/7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664951-A3CD-46BA-81CB-A0B0A7E3DEF0}"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EE39E-270C-44AA-9391-62B3838F6178}" type="datetimeFigureOut">
              <a:rPr lang="zh-CN" altLang="en-US" smtClean="0"/>
              <a:pPr/>
              <a:t>2016/7/7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64951-A3CD-46BA-81CB-A0B0A7E3DEF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9.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13.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17.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21.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7.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4.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57224" y="714356"/>
            <a:ext cx="7772400" cy="1470025"/>
          </a:xfrm>
        </p:spPr>
        <p:txBody>
          <a:bodyPr/>
          <a:lstStyle/>
          <a:p>
            <a:r>
              <a:rPr lang="zh-CN" altLang="en-US" b="1" dirty="0"/>
              <a:t>利用灵敏电流计研究电磁动量</a:t>
            </a:r>
            <a:endParaRPr lang="zh-CN" altLang="en-US" dirty="0"/>
          </a:p>
        </p:txBody>
      </p:sp>
      <p:sp>
        <p:nvSpPr>
          <p:cNvPr id="3" name="副标题 2"/>
          <p:cNvSpPr>
            <a:spLocks noGrp="1"/>
          </p:cNvSpPr>
          <p:nvPr>
            <p:ph type="subTitle" idx="1"/>
          </p:nvPr>
        </p:nvSpPr>
        <p:spPr>
          <a:xfrm>
            <a:off x="1428728" y="1928802"/>
            <a:ext cx="6400800" cy="1328750"/>
          </a:xfrm>
        </p:spPr>
        <p:txBody>
          <a:bodyPr/>
          <a:lstStyle/>
          <a:p>
            <a:r>
              <a:rPr lang="zh-CN" altLang="en-US" dirty="0"/>
              <a:t>浦天舒 姜若诗 杨波 宫继斌</a:t>
            </a:r>
          </a:p>
          <a:p>
            <a:r>
              <a:rPr lang="en-US" dirty="0"/>
              <a:t>(</a:t>
            </a:r>
            <a:r>
              <a:rPr lang="zh-CN" altLang="en-US" dirty="0"/>
              <a:t>东华大学理学院，上海</a:t>
            </a:r>
            <a:r>
              <a:rPr lang="en-US" dirty="0"/>
              <a:t> 201620)</a:t>
            </a:r>
            <a:endParaRPr lang="zh-CN" altLang="en-US" dirty="0"/>
          </a:p>
        </p:txBody>
      </p:sp>
      <p:sp>
        <p:nvSpPr>
          <p:cNvPr id="4" name="矩形 3"/>
          <p:cNvSpPr/>
          <p:nvPr/>
        </p:nvSpPr>
        <p:spPr>
          <a:xfrm>
            <a:off x="857224" y="3357562"/>
            <a:ext cx="7643866" cy="2246769"/>
          </a:xfrm>
          <a:prstGeom prst="rect">
            <a:avLst/>
          </a:prstGeom>
        </p:spPr>
        <p:txBody>
          <a:bodyPr wrap="square">
            <a:spAutoFit/>
          </a:bodyPr>
          <a:lstStyle/>
          <a:p>
            <a:r>
              <a:rPr lang="zh-CN" altLang="en-US" sz="2800" b="1" dirty="0" smtClean="0"/>
              <a:t>摘要 </a:t>
            </a:r>
            <a:r>
              <a:rPr lang="zh-CN" altLang="en-US" sz="2800" dirty="0" smtClean="0"/>
              <a:t>从场的观点，分析灵敏电流计线圈在临界阻尼运动状态下电磁动量与机械动量的转化情况。由于电磁动量正比于线圈偏转时的角位移，使难以测量的电磁动量成为宏观上的可观测量。</a:t>
            </a:r>
          </a:p>
          <a:p>
            <a:r>
              <a:rPr lang="zh-CN" altLang="en-US" sz="2800" b="1" dirty="0" smtClean="0"/>
              <a:t>关键词 </a:t>
            </a:r>
            <a:r>
              <a:rPr lang="zh-CN" altLang="en-US" sz="2800" dirty="0" smtClean="0"/>
              <a:t>灵敏电流计；电磁动量； 机械动量</a:t>
            </a:r>
            <a:endParaRPr lang="zh-CN"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图片 87"/>
          <p:cNvPicPr>
            <a:picLocks noChangeAspect="1" noChangeArrowheads="1"/>
          </p:cNvPicPr>
          <p:nvPr/>
        </p:nvPicPr>
        <p:blipFill>
          <a:blip r:embed="rId2"/>
          <a:srcRect/>
          <a:stretch>
            <a:fillRect/>
          </a:stretch>
        </p:blipFill>
        <p:spPr bwMode="auto">
          <a:xfrm>
            <a:off x="1928794" y="357166"/>
            <a:ext cx="5276850" cy="3952875"/>
          </a:xfrm>
          <a:prstGeom prst="rect">
            <a:avLst/>
          </a:prstGeom>
          <a:noFill/>
          <a:ln w="9525">
            <a:noFill/>
            <a:miter lim="800000"/>
            <a:headEnd/>
            <a:tailEnd/>
          </a:ln>
        </p:spPr>
      </p:pic>
      <p:sp>
        <p:nvSpPr>
          <p:cNvPr id="3" name="矩形 2"/>
          <p:cNvSpPr/>
          <p:nvPr/>
        </p:nvSpPr>
        <p:spPr>
          <a:xfrm>
            <a:off x="2428860" y="4429132"/>
            <a:ext cx="4572032" cy="1200329"/>
          </a:xfrm>
          <a:prstGeom prst="rect">
            <a:avLst/>
          </a:prstGeom>
        </p:spPr>
        <p:txBody>
          <a:bodyPr wrap="square">
            <a:spAutoFit/>
          </a:bodyPr>
          <a:lstStyle/>
          <a:p>
            <a:pPr algn="just"/>
            <a:r>
              <a:rPr lang="zh-CN" altLang="en-US" sz="2400" b="1" dirty="0"/>
              <a:t>图 </a:t>
            </a:r>
            <a:r>
              <a:rPr lang="en-US" sz="2400" b="1" dirty="0"/>
              <a:t>1 </a:t>
            </a:r>
            <a:r>
              <a:rPr lang="zh-CN" altLang="en-US" sz="2400" b="1" dirty="0" smtClean="0"/>
              <a:t>临界阻尼</a:t>
            </a:r>
            <a:r>
              <a:rPr lang="zh-CN" altLang="en-US" sz="2400" b="1" dirty="0"/>
              <a:t>状态</a:t>
            </a:r>
            <a:r>
              <a:rPr lang="zh-CN" altLang="en-US" sz="2400" b="1" dirty="0" smtClean="0"/>
              <a:t>下瞬间通电后线圈</a:t>
            </a:r>
            <a:r>
              <a:rPr lang="zh-CN" altLang="en-US" sz="2400" b="1" dirty="0"/>
              <a:t>的电磁动量和机械动量的时间变化率随时间的相对变化</a:t>
            </a:r>
          </a:p>
        </p:txBody>
      </p:sp>
      <p:sp>
        <p:nvSpPr>
          <p:cNvPr id="4" name="矩形 3"/>
          <p:cNvSpPr/>
          <p:nvPr/>
        </p:nvSpPr>
        <p:spPr>
          <a:xfrm>
            <a:off x="2714612" y="6000768"/>
            <a:ext cx="4000528" cy="369332"/>
          </a:xfrm>
          <a:prstGeom prst="rect">
            <a:avLst/>
          </a:prstGeom>
        </p:spPr>
        <p:txBody>
          <a:bodyPr wrap="square">
            <a:spAutoFit/>
          </a:bodyPr>
          <a:lstStyle/>
          <a:p>
            <a:r>
              <a:rPr lang="en-US" altLang="zh-CN" dirty="0" smtClean="0"/>
              <a:t>t=0</a:t>
            </a:r>
            <a:r>
              <a:rPr lang="zh-CN" altLang="en-US" b="1" dirty="0" smtClean="0"/>
              <a:t>时</a:t>
            </a:r>
            <a:r>
              <a:rPr lang="en-US" altLang="zh-CN" dirty="0" smtClean="0"/>
              <a:t>d</a:t>
            </a:r>
            <a:r>
              <a:rPr lang="en-US" altLang="zh-CN" baseline="30000" dirty="0" smtClean="0"/>
              <a:t>2</a:t>
            </a:r>
            <a:r>
              <a:rPr lang="el-GR" altLang="zh-CN" dirty="0" smtClean="0"/>
              <a:t>θ</a:t>
            </a:r>
            <a:r>
              <a:rPr lang="en-US" altLang="zh-CN" dirty="0" smtClean="0"/>
              <a:t>/dt</a:t>
            </a:r>
            <a:r>
              <a:rPr lang="en-US" altLang="zh-CN" baseline="30000" dirty="0" smtClean="0"/>
              <a:t>2 </a:t>
            </a:r>
            <a:r>
              <a:rPr lang="en-US" altLang="zh-CN" dirty="0" smtClean="0"/>
              <a:t>≠0</a:t>
            </a:r>
            <a:r>
              <a:rPr lang="zh-CN" altLang="en-US" b="1" dirty="0" smtClean="0"/>
              <a:t>表明存在外力（矩）！</a:t>
            </a:r>
            <a:endParaRPr lang="zh-CN" alt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图片 89"/>
          <p:cNvPicPr>
            <a:picLocks noChangeAspect="1" noChangeArrowheads="1"/>
          </p:cNvPicPr>
          <p:nvPr/>
        </p:nvPicPr>
        <p:blipFill>
          <a:blip r:embed="rId2"/>
          <a:srcRect/>
          <a:stretch>
            <a:fillRect/>
          </a:stretch>
        </p:blipFill>
        <p:spPr bwMode="auto">
          <a:xfrm>
            <a:off x="1928794" y="285728"/>
            <a:ext cx="5276850" cy="3952875"/>
          </a:xfrm>
          <a:prstGeom prst="rect">
            <a:avLst/>
          </a:prstGeom>
          <a:noFill/>
          <a:ln w="9525">
            <a:noFill/>
            <a:miter lim="800000"/>
            <a:headEnd/>
            <a:tailEnd/>
          </a:ln>
        </p:spPr>
      </p:pic>
      <p:sp>
        <p:nvSpPr>
          <p:cNvPr id="4" name="矩形 3"/>
          <p:cNvSpPr/>
          <p:nvPr/>
        </p:nvSpPr>
        <p:spPr>
          <a:xfrm>
            <a:off x="2357422" y="4357694"/>
            <a:ext cx="4572000" cy="1384995"/>
          </a:xfrm>
          <a:prstGeom prst="rect">
            <a:avLst/>
          </a:prstGeom>
        </p:spPr>
        <p:txBody>
          <a:bodyPr>
            <a:spAutoFit/>
          </a:bodyPr>
          <a:lstStyle/>
          <a:p>
            <a:pPr algn="just"/>
            <a:r>
              <a:rPr lang="zh-CN" altLang="en-US" sz="2800" b="1" dirty="0"/>
              <a:t>图</a:t>
            </a:r>
            <a:r>
              <a:rPr lang="en-US" sz="2800" b="1" dirty="0"/>
              <a:t>2 </a:t>
            </a:r>
            <a:r>
              <a:rPr lang="zh-CN" altLang="en-US" sz="2800" b="1" dirty="0"/>
              <a:t>临界阻尼状态</a:t>
            </a:r>
            <a:r>
              <a:rPr lang="zh-CN" altLang="en-US" sz="2800" b="1" dirty="0" smtClean="0"/>
              <a:t>下瞬间通电后线圈</a:t>
            </a:r>
            <a:r>
              <a:rPr lang="zh-CN" altLang="en-US" sz="2800" b="1" dirty="0"/>
              <a:t>的电磁动量和机械动量随时间的相对变化</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断电时</a:t>
            </a:r>
            <a:endParaRPr lang="zh-CN" altLang="en-US" dirty="0"/>
          </a:p>
        </p:txBody>
      </p:sp>
      <p:sp>
        <p:nvSpPr>
          <p:cNvPr id="4" name="标题 1"/>
          <p:cNvSpPr>
            <a:spLocks noGrp="1"/>
          </p:cNvSpPr>
          <p:nvPr>
            <p:ph type="title"/>
          </p:nvPr>
        </p:nvSpPr>
        <p:spPr/>
        <p:txBody>
          <a:bodyPr/>
          <a:lstStyle/>
          <a:p>
            <a:pPr algn="l"/>
            <a:r>
              <a:rPr lang="zh-CN" altLang="en-US" b="1" dirty="0" smtClean="0">
                <a:latin typeface="隶书" pitchFamily="49" charset="-122"/>
                <a:ea typeface="隶书" pitchFamily="49" charset="-122"/>
              </a:rPr>
              <a:t>临界阻尼状态</a:t>
            </a:r>
            <a:endParaRPr lang="zh-CN" altLang="en-US" b="1" dirty="0">
              <a:latin typeface="隶书" pitchFamily="49" charset="-122"/>
              <a:ea typeface="隶书" pitchFamily="49" charset="-122"/>
            </a:endParaRPr>
          </a:p>
        </p:txBody>
      </p:sp>
      <p:graphicFrame>
        <p:nvGraphicFramePr>
          <p:cNvPr id="36866" name="Object 2"/>
          <p:cNvGraphicFramePr>
            <a:graphicFrameLocks noChangeAspect="1"/>
          </p:cNvGraphicFramePr>
          <p:nvPr/>
        </p:nvGraphicFramePr>
        <p:xfrm>
          <a:off x="4214813" y="500063"/>
          <a:ext cx="1906587" cy="704850"/>
        </p:xfrm>
        <a:graphic>
          <a:graphicData uri="http://schemas.openxmlformats.org/presentationml/2006/ole">
            <p:oleObj spid="_x0000_s22533" name="公式" r:id="rId3" imgW="27127200" imgH="10058400" progId="Equation.3">
              <p:embed/>
            </p:oleObj>
          </a:graphicData>
        </a:graphic>
      </p:graphicFrame>
      <p:graphicFrame>
        <p:nvGraphicFramePr>
          <p:cNvPr id="36867" name="Object 3"/>
          <p:cNvGraphicFramePr>
            <a:graphicFrameLocks noChangeAspect="1"/>
          </p:cNvGraphicFramePr>
          <p:nvPr/>
        </p:nvGraphicFramePr>
        <p:xfrm>
          <a:off x="3286125" y="1857375"/>
          <a:ext cx="2754313" cy="819150"/>
        </p:xfrm>
        <a:graphic>
          <a:graphicData uri="http://schemas.openxmlformats.org/presentationml/2006/ole">
            <p:oleObj spid="_x0000_s22532" name="公式" r:id="rId4" imgW="33832800" imgH="10058400" progId="Equation.3">
              <p:embed/>
            </p:oleObj>
          </a:graphicData>
        </a:graphic>
      </p:graphicFrame>
      <p:graphicFrame>
        <p:nvGraphicFramePr>
          <p:cNvPr id="36868" name="Object 4"/>
          <p:cNvGraphicFramePr>
            <a:graphicFrameLocks noChangeAspect="1"/>
          </p:cNvGraphicFramePr>
          <p:nvPr/>
        </p:nvGraphicFramePr>
        <p:xfrm>
          <a:off x="1357290" y="2857496"/>
          <a:ext cx="6689725" cy="733425"/>
        </p:xfrm>
        <a:graphic>
          <a:graphicData uri="http://schemas.openxmlformats.org/presentationml/2006/ole">
            <p:oleObj spid="_x0000_s22531" name="公式" r:id="rId5" imgW="97840800" imgH="10668000" progId="Equation.3">
              <p:embed/>
            </p:oleObj>
          </a:graphicData>
        </a:graphic>
      </p:graphicFrame>
      <p:graphicFrame>
        <p:nvGraphicFramePr>
          <p:cNvPr id="36869" name="Object 5"/>
          <p:cNvGraphicFramePr>
            <a:graphicFrameLocks noChangeAspect="1"/>
          </p:cNvGraphicFramePr>
          <p:nvPr/>
        </p:nvGraphicFramePr>
        <p:xfrm>
          <a:off x="2727325" y="3857625"/>
          <a:ext cx="3433763" cy="776288"/>
        </p:xfrm>
        <a:graphic>
          <a:graphicData uri="http://schemas.openxmlformats.org/presentationml/2006/ole">
            <p:oleObj spid="_x0000_s22530" name="公式" r:id="rId6" imgW="44500800" imgH="10058400" progId="Equation.3">
              <p:embed/>
            </p:oleObj>
          </a:graphicData>
        </a:graphic>
      </p:graphicFrame>
      <p:graphicFrame>
        <p:nvGraphicFramePr>
          <p:cNvPr id="36870" name="Object 6"/>
          <p:cNvGraphicFramePr>
            <a:graphicFrameLocks noChangeAspect="1"/>
          </p:cNvGraphicFramePr>
          <p:nvPr/>
        </p:nvGraphicFramePr>
        <p:xfrm>
          <a:off x="2786050" y="4714884"/>
          <a:ext cx="3141662" cy="876300"/>
        </p:xfrm>
        <a:graphic>
          <a:graphicData uri="http://schemas.openxmlformats.org/presentationml/2006/ole">
            <p:oleObj spid="_x0000_s22529" name="公式" r:id="rId7" imgW="38709600" imgH="10668000" progId="Equation.3">
              <p:embed/>
            </p:oleObj>
          </a:graphicData>
        </a:graphic>
      </p:graphicFrame>
      <p:sp>
        <p:nvSpPr>
          <p:cNvPr id="10" name="矩形 9"/>
          <p:cNvSpPr/>
          <p:nvPr/>
        </p:nvSpPr>
        <p:spPr>
          <a:xfrm>
            <a:off x="2500298" y="5857892"/>
            <a:ext cx="4071966" cy="584775"/>
          </a:xfrm>
          <a:prstGeom prst="rect">
            <a:avLst/>
          </a:prstGeom>
        </p:spPr>
        <p:txBody>
          <a:bodyPr wrap="square">
            <a:spAutoFit/>
          </a:bodyPr>
          <a:lstStyle/>
          <a:p>
            <a:r>
              <a:rPr lang="zh-CN" altLang="en-US" sz="3200" dirty="0" smtClean="0"/>
              <a:t>实验测得：</a:t>
            </a:r>
            <a:r>
              <a:rPr lang="en-US" sz="3200" i="1" dirty="0" smtClean="0"/>
              <a:t>α</a:t>
            </a:r>
            <a:r>
              <a:rPr lang="en-US" sz="3200" dirty="0" smtClean="0"/>
              <a:t>=3.9s</a:t>
            </a:r>
            <a:r>
              <a:rPr lang="en-US" sz="3200" baseline="30000" dirty="0" smtClean="0"/>
              <a:t>-1</a:t>
            </a:r>
            <a:endParaRPr lang="zh-CN" alt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2275205" y="771525"/>
            <a:ext cx="4568190" cy="3414395"/>
          </a:xfrm>
          <a:prstGeom prst="rect">
            <a:avLst/>
          </a:prstGeom>
        </p:spPr>
      </p:pic>
      <p:sp>
        <p:nvSpPr>
          <p:cNvPr id="3" name="矩形 2"/>
          <p:cNvSpPr/>
          <p:nvPr/>
        </p:nvSpPr>
        <p:spPr>
          <a:xfrm>
            <a:off x="2357422" y="4429132"/>
            <a:ext cx="4572032" cy="1200329"/>
          </a:xfrm>
          <a:prstGeom prst="rect">
            <a:avLst/>
          </a:prstGeom>
        </p:spPr>
        <p:txBody>
          <a:bodyPr wrap="square">
            <a:spAutoFit/>
          </a:bodyPr>
          <a:lstStyle/>
          <a:p>
            <a:pPr algn="just"/>
            <a:r>
              <a:rPr lang="zh-CN" altLang="en-US" sz="2400" b="1" dirty="0"/>
              <a:t>图 </a:t>
            </a:r>
            <a:r>
              <a:rPr lang="en-US" altLang="zh-CN" sz="2400" b="1" dirty="0" smtClean="0"/>
              <a:t>3</a:t>
            </a:r>
            <a:r>
              <a:rPr lang="en-US" sz="2400" b="1" dirty="0" smtClean="0"/>
              <a:t> </a:t>
            </a:r>
            <a:r>
              <a:rPr lang="zh-CN" altLang="en-US" sz="2400" b="1" dirty="0" smtClean="0"/>
              <a:t>临界阻尼</a:t>
            </a:r>
            <a:r>
              <a:rPr lang="zh-CN" altLang="en-US" sz="2400" b="1" dirty="0"/>
              <a:t>状态</a:t>
            </a:r>
            <a:r>
              <a:rPr lang="zh-CN" altLang="en-US" sz="2400" b="1" dirty="0" smtClean="0"/>
              <a:t>下瞬间断电后线圈</a:t>
            </a:r>
            <a:r>
              <a:rPr lang="zh-CN" altLang="en-US" sz="2400" b="1" dirty="0"/>
              <a:t>的电磁动量和机械动量的时间变化率随时间的相对变化</a:t>
            </a:r>
          </a:p>
        </p:txBody>
      </p:sp>
      <p:sp>
        <p:nvSpPr>
          <p:cNvPr id="4" name="矩形 3"/>
          <p:cNvSpPr/>
          <p:nvPr/>
        </p:nvSpPr>
        <p:spPr>
          <a:xfrm>
            <a:off x="2714612" y="6000768"/>
            <a:ext cx="4000528" cy="369332"/>
          </a:xfrm>
          <a:prstGeom prst="rect">
            <a:avLst/>
          </a:prstGeom>
        </p:spPr>
        <p:txBody>
          <a:bodyPr wrap="square">
            <a:spAutoFit/>
          </a:bodyPr>
          <a:lstStyle/>
          <a:p>
            <a:r>
              <a:rPr lang="en-US" altLang="zh-CN" dirty="0" smtClean="0"/>
              <a:t>t=0</a:t>
            </a:r>
            <a:r>
              <a:rPr lang="zh-CN" altLang="en-US" b="1" dirty="0" smtClean="0"/>
              <a:t>时</a:t>
            </a:r>
            <a:r>
              <a:rPr lang="en-US" altLang="zh-CN" dirty="0" smtClean="0"/>
              <a:t>d</a:t>
            </a:r>
            <a:r>
              <a:rPr lang="en-US" altLang="zh-CN" baseline="30000" dirty="0" smtClean="0"/>
              <a:t>2</a:t>
            </a:r>
            <a:r>
              <a:rPr lang="el-GR" altLang="zh-CN" dirty="0" smtClean="0"/>
              <a:t>θ</a:t>
            </a:r>
            <a:r>
              <a:rPr lang="en-US" altLang="zh-CN" dirty="0" smtClean="0"/>
              <a:t>/dt</a:t>
            </a:r>
            <a:r>
              <a:rPr lang="en-US" altLang="zh-CN" baseline="30000" dirty="0" smtClean="0"/>
              <a:t>2 </a:t>
            </a:r>
            <a:r>
              <a:rPr lang="en-US" altLang="zh-CN" dirty="0" smtClean="0"/>
              <a:t>≠0</a:t>
            </a:r>
            <a:r>
              <a:rPr lang="zh-CN" altLang="en-US" b="1" dirty="0" smtClean="0"/>
              <a:t>表明存在外力（矩）！</a:t>
            </a:r>
            <a:endParaRPr lang="zh-CN" alt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2214546" y="214290"/>
            <a:ext cx="4643470" cy="4214814"/>
          </a:xfrm>
          <a:prstGeom prst="rect">
            <a:avLst/>
          </a:prstGeom>
          <a:noFill/>
          <a:ln w="9525">
            <a:noFill/>
            <a:miter lim="800000"/>
            <a:headEnd/>
            <a:tailEnd/>
          </a:ln>
          <a:effectLst/>
        </p:spPr>
      </p:pic>
      <p:sp>
        <p:nvSpPr>
          <p:cNvPr id="3" name="矩形 2"/>
          <p:cNvSpPr/>
          <p:nvPr/>
        </p:nvSpPr>
        <p:spPr>
          <a:xfrm>
            <a:off x="2357422" y="4357694"/>
            <a:ext cx="4572000" cy="1384995"/>
          </a:xfrm>
          <a:prstGeom prst="rect">
            <a:avLst/>
          </a:prstGeom>
        </p:spPr>
        <p:txBody>
          <a:bodyPr>
            <a:spAutoFit/>
          </a:bodyPr>
          <a:lstStyle/>
          <a:p>
            <a:pPr algn="just"/>
            <a:r>
              <a:rPr lang="zh-CN" altLang="en-US" sz="2800" b="1" dirty="0" smtClean="0"/>
              <a:t>图</a:t>
            </a:r>
            <a:r>
              <a:rPr lang="en-US" altLang="zh-CN" sz="2800" b="1" dirty="0" smtClean="0"/>
              <a:t>4</a:t>
            </a:r>
            <a:r>
              <a:rPr lang="en-US" sz="2800" b="1" dirty="0" smtClean="0"/>
              <a:t> </a:t>
            </a:r>
            <a:r>
              <a:rPr lang="zh-CN" altLang="en-US" sz="2800" b="1" dirty="0"/>
              <a:t>临界阻尼状态</a:t>
            </a:r>
            <a:r>
              <a:rPr lang="zh-CN" altLang="en-US" sz="2800" b="1" dirty="0" smtClean="0"/>
              <a:t>下瞬间断电后线圈</a:t>
            </a:r>
            <a:r>
              <a:rPr lang="zh-CN" altLang="en-US" sz="2800" b="1" dirty="0"/>
              <a:t>的电磁动量和机械动量随时间的相对变化</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b="1" dirty="0" smtClean="0">
                <a:latin typeface="华文隶书" pitchFamily="2" charset="-122"/>
                <a:ea typeface="华文隶书" pitchFamily="2" charset="-122"/>
              </a:rPr>
              <a:t>过阻尼状态</a:t>
            </a:r>
            <a:endParaRPr lang="zh-CN" altLang="en-US" dirty="0">
              <a:latin typeface="华文隶书" pitchFamily="2" charset="-122"/>
              <a:ea typeface="华文隶书" pitchFamily="2" charset="-122"/>
            </a:endParaRPr>
          </a:p>
        </p:txBody>
      </p:sp>
      <p:sp>
        <p:nvSpPr>
          <p:cNvPr id="3" name="内容占位符 2"/>
          <p:cNvSpPr>
            <a:spLocks noGrp="1"/>
          </p:cNvSpPr>
          <p:nvPr>
            <p:ph idx="1"/>
          </p:nvPr>
        </p:nvSpPr>
        <p:spPr/>
        <p:txBody>
          <a:bodyPr/>
          <a:lstStyle/>
          <a:p>
            <a:r>
              <a:rPr lang="zh-CN" altLang="en-US" dirty="0" smtClean="0"/>
              <a:t>通电时：</a:t>
            </a:r>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649" name="Object 1"/>
          <p:cNvGraphicFramePr>
            <a:graphicFrameLocks noChangeAspect="1"/>
          </p:cNvGraphicFramePr>
          <p:nvPr/>
        </p:nvGraphicFramePr>
        <p:xfrm>
          <a:off x="3857620" y="428604"/>
          <a:ext cx="1933488" cy="714903"/>
        </p:xfrm>
        <a:graphic>
          <a:graphicData uri="http://schemas.openxmlformats.org/presentationml/2006/ole">
            <p:oleObj spid="_x0000_s27649" name="公式" r:id="rId3" imgW="1130300" imgH="419100" progId="Equation.3">
              <p:embed/>
            </p:oleObj>
          </a:graphicData>
        </a:graphic>
      </p:graphicFrame>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651" name="Object 3"/>
          <p:cNvGraphicFramePr>
            <a:graphicFrameLocks noChangeAspect="1"/>
          </p:cNvGraphicFramePr>
          <p:nvPr/>
        </p:nvGraphicFramePr>
        <p:xfrm>
          <a:off x="862728" y="2643182"/>
          <a:ext cx="7571351" cy="785818"/>
        </p:xfrm>
        <a:graphic>
          <a:graphicData uri="http://schemas.openxmlformats.org/presentationml/2006/ole">
            <p:oleObj spid="_x0000_s27651" name="公式" r:id="rId4" imgW="4012920" imgH="419040" progId="Equation.3">
              <p:embed/>
            </p:oleObj>
          </a:graphicData>
        </a:graphic>
      </p:graphicFrame>
      <p:sp>
        <p:nvSpPr>
          <p:cNvPr id="276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653" name="Object 5"/>
          <p:cNvGraphicFramePr>
            <a:graphicFrameLocks noChangeAspect="1"/>
          </p:cNvGraphicFramePr>
          <p:nvPr/>
        </p:nvGraphicFramePr>
        <p:xfrm>
          <a:off x="2825750" y="4857750"/>
          <a:ext cx="3290888" cy="936625"/>
        </p:xfrm>
        <a:graphic>
          <a:graphicData uri="http://schemas.openxmlformats.org/presentationml/2006/ole">
            <p:oleObj spid="_x0000_s27653" name="公式" r:id="rId5" imgW="1574640" imgH="444240" progId="Equation.3">
              <p:embed/>
            </p:oleObj>
          </a:graphicData>
        </a:graphic>
      </p:graphicFrame>
      <p:sp>
        <p:nvSpPr>
          <p:cNvPr id="276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655" name="Object 7"/>
          <p:cNvGraphicFramePr>
            <a:graphicFrameLocks noChangeAspect="1"/>
          </p:cNvGraphicFramePr>
          <p:nvPr/>
        </p:nvGraphicFramePr>
        <p:xfrm>
          <a:off x="2684463" y="3571876"/>
          <a:ext cx="3348037" cy="928694"/>
        </p:xfrm>
        <a:graphic>
          <a:graphicData uri="http://schemas.openxmlformats.org/presentationml/2006/ole">
            <p:oleObj spid="_x0000_s27655" name="公式" r:id="rId6" imgW="1320480" imgH="44424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8673" name="Object 1"/>
          <p:cNvGraphicFramePr>
            <a:graphicFrameLocks noChangeAspect="1"/>
          </p:cNvGraphicFramePr>
          <p:nvPr/>
        </p:nvGraphicFramePr>
        <p:xfrm>
          <a:off x="928662" y="1214422"/>
          <a:ext cx="7228227" cy="1000132"/>
        </p:xfrm>
        <a:graphic>
          <a:graphicData uri="http://schemas.openxmlformats.org/presentationml/2006/ole">
            <p:oleObj spid="_x0000_s28673" name="公式" r:id="rId3" imgW="3022600" imgH="419100" progId="Equation.3">
              <p:embed/>
            </p:oleObj>
          </a:graphicData>
        </a:graphic>
      </p:graphicFrame>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8675" name="Object 3"/>
          <p:cNvGraphicFramePr>
            <a:graphicFrameLocks noChangeAspect="1"/>
          </p:cNvGraphicFramePr>
          <p:nvPr/>
        </p:nvGraphicFramePr>
        <p:xfrm>
          <a:off x="857224" y="2786058"/>
          <a:ext cx="7783684" cy="847728"/>
        </p:xfrm>
        <a:graphic>
          <a:graphicData uri="http://schemas.openxmlformats.org/presentationml/2006/ole">
            <p:oleObj spid="_x0000_s28675" name="公式" r:id="rId4" imgW="3848100" imgH="419100" progId="Equation.3">
              <p:embed/>
            </p:oleObj>
          </a:graphicData>
        </a:graphic>
      </p:graphicFrame>
      <p:sp>
        <p:nvSpPr>
          <p:cNvPr id="6" name="矩形 5"/>
          <p:cNvSpPr/>
          <p:nvPr/>
        </p:nvSpPr>
        <p:spPr>
          <a:xfrm>
            <a:off x="1785918" y="4357694"/>
            <a:ext cx="1643074" cy="523220"/>
          </a:xfrm>
          <a:prstGeom prst="rect">
            <a:avLst/>
          </a:prstGeom>
        </p:spPr>
        <p:txBody>
          <a:bodyPr wrap="square">
            <a:spAutoFit/>
          </a:bodyPr>
          <a:lstStyle/>
          <a:p>
            <a:r>
              <a:rPr lang="en-US" sz="2800" i="1" dirty="0" smtClean="0"/>
              <a:t>α</a:t>
            </a:r>
            <a:r>
              <a:rPr lang="en-US" sz="2800" baseline="-25000" dirty="0" smtClean="0"/>
              <a:t>2</a:t>
            </a:r>
            <a:r>
              <a:rPr lang="en-US" sz="2800" dirty="0" smtClean="0"/>
              <a:t>≈4.9s</a:t>
            </a:r>
            <a:r>
              <a:rPr lang="en-US" sz="2800" baseline="30000" dirty="0" smtClean="0"/>
              <a:t>-1</a:t>
            </a:r>
            <a:endParaRPr lang="zh-CN" altLang="en-US" sz="2800" dirty="0"/>
          </a:p>
        </p:txBody>
      </p:sp>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8677" name="Object 5"/>
          <p:cNvGraphicFramePr>
            <a:graphicFrameLocks noChangeAspect="1"/>
          </p:cNvGraphicFramePr>
          <p:nvPr/>
        </p:nvGraphicFramePr>
        <p:xfrm>
          <a:off x="4000496" y="4357694"/>
          <a:ext cx="3139320" cy="561977"/>
        </p:xfrm>
        <a:graphic>
          <a:graphicData uri="http://schemas.openxmlformats.org/presentationml/2006/ole">
            <p:oleObj spid="_x0000_s28677" name="公式" r:id="rId5" imgW="1536700" imgH="27940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a:stretch>
            <a:fillRect/>
          </a:stretch>
        </p:blipFill>
        <p:spPr bwMode="auto">
          <a:xfrm>
            <a:off x="2000232" y="428604"/>
            <a:ext cx="5334000" cy="4000500"/>
          </a:xfrm>
          <a:prstGeom prst="rect">
            <a:avLst/>
          </a:prstGeom>
          <a:noFill/>
          <a:ln w="9525">
            <a:noFill/>
            <a:miter lim="800000"/>
            <a:headEnd/>
            <a:tailEnd/>
          </a:ln>
          <a:effectLst/>
        </p:spPr>
      </p:pic>
      <p:sp>
        <p:nvSpPr>
          <p:cNvPr id="3" name="矩形 2"/>
          <p:cNvSpPr/>
          <p:nvPr/>
        </p:nvSpPr>
        <p:spPr>
          <a:xfrm>
            <a:off x="2428860" y="4429132"/>
            <a:ext cx="4572032" cy="1200329"/>
          </a:xfrm>
          <a:prstGeom prst="rect">
            <a:avLst/>
          </a:prstGeom>
        </p:spPr>
        <p:txBody>
          <a:bodyPr wrap="square">
            <a:spAutoFit/>
          </a:bodyPr>
          <a:lstStyle/>
          <a:p>
            <a:pPr algn="just"/>
            <a:r>
              <a:rPr lang="zh-CN" altLang="en-US" sz="2400" b="1" dirty="0"/>
              <a:t>图 </a:t>
            </a:r>
            <a:r>
              <a:rPr lang="en-US" altLang="zh-CN" sz="2400" b="1" dirty="0" smtClean="0"/>
              <a:t>5</a:t>
            </a:r>
            <a:r>
              <a:rPr lang="en-US" sz="2400" b="1" dirty="0" smtClean="0"/>
              <a:t> </a:t>
            </a:r>
            <a:r>
              <a:rPr lang="zh-CN" altLang="en-US" sz="2400" b="1" dirty="0" smtClean="0"/>
              <a:t>过阻尼</a:t>
            </a:r>
            <a:r>
              <a:rPr lang="zh-CN" altLang="en-US" sz="2400" b="1" dirty="0"/>
              <a:t>状态</a:t>
            </a:r>
            <a:r>
              <a:rPr lang="zh-CN" altLang="en-US" sz="2400" b="1" dirty="0" smtClean="0"/>
              <a:t>下瞬间通电后线圈</a:t>
            </a:r>
            <a:r>
              <a:rPr lang="zh-CN" altLang="en-US" sz="2400" b="1" dirty="0"/>
              <a:t>的电磁动量和机械动量的时间变化率随时间的相对变化</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srcRect/>
          <a:stretch>
            <a:fillRect/>
          </a:stretch>
        </p:blipFill>
        <p:spPr bwMode="auto">
          <a:xfrm>
            <a:off x="1928794" y="214290"/>
            <a:ext cx="5334000" cy="4000500"/>
          </a:xfrm>
          <a:prstGeom prst="rect">
            <a:avLst/>
          </a:prstGeom>
          <a:noFill/>
          <a:ln w="9525">
            <a:noFill/>
            <a:miter lim="800000"/>
            <a:headEnd/>
            <a:tailEnd/>
          </a:ln>
          <a:effectLst/>
        </p:spPr>
      </p:pic>
      <p:sp>
        <p:nvSpPr>
          <p:cNvPr id="3" name="矩形 2"/>
          <p:cNvSpPr/>
          <p:nvPr/>
        </p:nvSpPr>
        <p:spPr>
          <a:xfrm>
            <a:off x="2357422" y="4357694"/>
            <a:ext cx="4572000" cy="1384995"/>
          </a:xfrm>
          <a:prstGeom prst="rect">
            <a:avLst/>
          </a:prstGeom>
        </p:spPr>
        <p:txBody>
          <a:bodyPr>
            <a:spAutoFit/>
          </a:bodyPr>
          <a:lstStyle/>
          <a:p>
            <a:pPr algn="just"/>
            <a:r>
              <a:rPr lang="zh-CN" altLang="en-US" sz="2800" b="1" dirty="0" smtClean="0"/>
              <a:t>图</a:t>
            </a:r>
            <a:r>
              <a:rPr lang="en-US" altLang="zh-CN" sz="2800" b="1" dirty="0" smtClean="0"/>
              <a:t>6</a:t>
            </a:r>
            <a:r>
              <a:rPr lang="en-US" sz="2800" b="1" dirty="0" smtClean="0"/>
              <a:t> </a:t>
            </a:r>
            <a:r>
              <a:rPr lang="zh-CN" altLang="en-US" sz="2800" b="1" dirty="0" smtClean="0"/>
              <a:t>过阻尼</a:t>
            </a:r>
            <a:r>
              <a:rPr lang="zh-CN" altLang="en-US" sz="2800" b="1" dirty="0"/>
              <a:t>状态</a:t>
            </a:r>
            <a:r>
              <a:rPr lang="zh-CN" altLang="en-US" sz="2800" b="1" dirty="0" smtClean="0"/>
              <a:t>下瞬间通电后线圈</a:t>
            </a:r>
            <a:r>
              <a:rPr lang="zh-CN" altLang="en-US" sz="2800" b="1" dirty="0"/>
              <a:t>的电磁动量和机械动量随时间的相对变化</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b="1" dirty="0" smtClean="0">
                <a:latin typeface="隶书" pitchFamily="49" charset="-122"/>
                <a:ea typeface="隶书" pitchFamily="49" charset="-122"/>
              </a:rPr>
              <a:t>欠阻尼状态</a:t>
            </a:r>
            <a:endParaRPr lang="zh-CN" altLang="en-US" dirty="0"/>
          </a:p>
        </p:txBody>
      </p:sp>
      <p:sp>
        <p:nvSpPr>
          <p:cNvPr id="3" name="内容占位符 2"/>
          <p:cNvSpPr>
            <a:spLocks noGrp="1"/>
          </p:cNvSpPr>
          <p:nvPr>
            <p:ph idx="1"/>
          </p:nvPr>
        </p:nvSpPr>
        <p:spPr/>
        <p:txBody>
          <a:bodyPr/>
          <a:lstStyle/>
          <a:p>
            <a:r>
              <a:rPr lang="zh-CN" altLang="en-US" dirty="0" smtClean="0"/>
              <a:t>通电时：</a:t>
            </a:r>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697" name="Object 1"/>
          <p:cNvGraphicFramePr>
            <a:graphicFrameLocks noChangeAspect="1"/>
          </p:cNvGraphicFramePr>
          <p:nvPr/>
        </p:nvGraphicFramePr>
        <p:xfrm>
          <a:off x="4214810" y="428604"/>
          <a:ext cx="2143140" cy="799136"/>
        </p:xfrm>
        <a:graphic>
          <a:graphicData uri="http://schemas.openxmlformats.org/presentationml/2006/ole">
            <p:oleObj spid="_x0000_s29697" name="公式" r:id="rId3" imgW="1117600" imgH="419100" progId="Equation.3">
              <p:embed/>
            </p:oleObj>
          </a:graphicData>
        </a:graphic>
      </p:graphicFrame>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699" name="Object 3"/>
          <p:cNvGraphicFramePr>
            <a:graphicFrameLocks noChangeAspect="1"/>
          </p:cNvGraphicFramePr>
          <p:nvPr/>
        </p:nvGraphicFramePr>
        <p:xfrm>
          <a:off x="1428728" y="2500306"/>
          <a:ext cx="6764237" cy="1160094"/>
        </p:xfrm>
        <a:graphic>
          <a:graphicData uri="http://schemas.openxmlformats.org/presentationml/2006/ole">
            <p:oleObj spid="_x0000_s29699" name="公式" r:id="rId4" imgW="3606800" imgH="622300" progId="Equation.3">
              <p:embed/>
            </p:oleObj>
          </a:graphicData>
        </a:graphic>
      </p:graphicFrame>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701" name="Object 5"/>
          <p:cNvGraphicFramePr>
            <a:graphicFrameLocks noChangeAspect="1"/>
          </p:cNvGraphicFramePr>
          <p:nvPr/>
        </p:nvGraphicFramePr>
        <p:xfrm>
          <a:off x="2876549" y="3662362"/>
          <a:ext cx="2901463" cy="981083"/>
        </p:xfrm>
        <a:graphic>
          <a:graphicData uri="http://schemas.openxmlformats.org/presentationml/2006/ole">
            <p:oleObj spid="_x0000_s29701" name="公式" r:id="rId5" imgW="1333440" imgH="444240" progId="Equation.3">
              <p:embed/>
            </p:oleObj>
          </a:graphicData>
        </a:graphic>
      </p:graphicFrame>
      <p:sp>
        <p:nvSpPr>
          <p:cNvPr id="297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703" name="Object 7"/>
          <p:cNvGraphicFramePr>
            <a:graphicFrameLocks noChangeAspect="1"/>
          </p:cNvGraphicFramePr>
          <p:nvPr/>
        </p:nvGraphicFramePr>
        <p:xfrm>
          <a:off x="2857488" y="5072074"/>
          <a:ext cx="3041650" cy="869950"/>
        </p:xfrm>
        <a:graphic>
          <a:graphicData uri="http://schemas.openxmlformats.org/presentationml/2006/ole">
            <p:oleObj spid="_x0000_s29703" name="公式" r:id="rId6" imgW="1562040" imgH="44424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357166"/>
            <a:ext cx="8501122" cy="6143644"/>
          </a:xfrm>
        </p:spPr>
        <p:txBody>
          <a:bodyPr>
            <a:noAutofit/>
          </a:bodyPr>
          <a:lstStyle/>
          <a:p>
            <a:pPr algn="ctr"/>
            <a:r>
              <a:rPr lang="en-US" sz="2800" b="1" dirty="0" smtClean="0"/>
              <a:t>Investigation </a:t>
            </a:r>
            <a:r>
              <a:rPr lang="en-US" sz="2800" b="1" dirty="0"/>
              <a:t>of the electromagnetic momentum using a sensitive galvanometer</a:t>
            </a:r>
            <a:endParaRPr lang="zh-CN" altLang="en-US" sz="2800" dirty="0"/>
          </a:p>
          <a:p>
            <a:pPr algn="ctr"/>
            <a:r>
              <a:rPr lang="en-US" sz="2000" dirty="0" err="1"/>
              <a:t>Pu</a:t>
            </a:r>
            <a:r>
              <a:rPr lang="en-US" sz="2000" dirty="0"/>
              <a:t> </a:t>
            </a:r>
            <a:r>
              <a:rPr lang="en-US" sz="2000" dirty="0" err="1"/>
              <a:t>Tianshu</a:t>
            </a:r>
            <a:r>
              <a:rPr lang="en-US" sz="2000" dirty="0"/>
              <a:t> Jiang </a:t>
            </a:r>
            <a:r>
              <a:rPr lang="en-US" sz="2000" dirty="0" err="1"/>
              <a:t>Ruoshi</a:t>
            </a:r>
            <a:r>
              <a:rPr lang="en-US" sz="2000" dirty="0"/>
              <a:t> Yang Bo Gong </a:t>
            </a:r>
            <a:r>
              <a:rPr lang="en-US" sz="2000" dirty="0" err="1"/>
              <a:t>Jibin</a:t>
            </a:r>
            <a:endParaRPr lang="zh-CN" altLang="en-US" sz="2000" dirty="0"/>
          </a:p>
          <a:p>
            <a:pPr algn="ctr"/>
            <a:r>
              <a:rPr lang="en-US" sz="2000" dirty="0"/>
              <a:t>(College of Science, </a:t>
            </a:r>
            <a:r>
              <a:rPr lang="en-US" sz="2000" dirty="0" err="1"/>
              <a:t>Donghua</a:t>
            </a:r>
            <a:r>
              <a:rPr lang="en-US" sz="2000" dirty="0"/>
              <a:t> University, Shanghai 201620)</a:t>
            </a:r>
            <a:endParaRPr lang="zh-CN" altLang="en-US" sz="2000" dirty="0"/>
          </a:p>
          <a:p>
            <a:pPr algn="just"/>
            <a:r>
              <a:rPr lang="en-US" sz="2400" b="1" dirty="0"/>
              <a:t>Abstract</a:t>
            </a:r>
            <a:r>
              <a:rPr lang="en-US" sz="2400" dirty="0"/>
              <a:t> Transformation between electromagnetic momentum and mechanical momentum in the critical running of the coil of wire of a sensitive galvanometer is analyzed in terms of the view of electromagnetic field. It is shown that the electromagnetic momentum is proportional to the angular displacement of the coil of wire so that the electromagnetic momentum the measurement of which generally is difficult becomes a macroscopic measurable quantity.</a:t>
            </a:r>
            <a:endParaRPr lang="zh-CN" altLang="en-US" sz="2400" dirty="0"/>
          </a:p>
          <a:p>
            <a:pPr algn="just"/>
            <a:r>
              <a:rPr lang="en-US" sz="2400" b="1" dirty="0"/>
              <a:t>Keywords</a:t>
            </a:r>
            <a:r>
              <a:rPr lang="en-US" sz="2400" dirty="0"/>
              <a:t> sensitive galvanometer; electromagnetic momentum; mechanical momentum</a:t>
            </a:r>
            <a:endParaRPr lang="zh-CN" alt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0721" name="Object 1"/>
          <p:cNvGraphicFramePr>
            <a:graphicFrameLocks noChangeAspect="1"/>
          </p:cNvGraphicFramePr>
          <p:nvPr/>
        </p:nvGraphicFramePr>
        <p:xfrm>
          <a:off x="1428728" y="1214422"/>
          <a:ext cx="6576691" cy="1214446"/>
        </p:xfrm>
        <a:graphic>
          <a:graphicData uri="http://schemas.openxmlformats.org/presentationml/2006/ole">
            <p:oleObj spid="_x0000_s30721" name="公式" r:id="rId3" imgW="3352800" imgH="622300" progId="Equation.3">
              <p:embed/>
            </p:oleObj>
          </a:graphicData>
        </a:graphic>
      </p:graphicFrame>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0723" name="Object 3"/>
          <p:cNvGraphicFramePr>
            <a:graphicFrameLocks noChangeAspect="1"/>
          </p:cNvGraphicFramePr>
          <p:nvPr/>
        </p:nvGraphicFramePr>
        <p:xfrm>
          <a:off x="1470025" y="2725738"/>
          <a:ext cx="6273800" cy="1119187"/>
        </p:xfrm>
        <a:graphic>
          <a:graphicData uri="http://schemas.openxmlformats.org/presentationml/2006/ole">
            <p:oleObj spid="_x0000_s30723" name="公式" r:id="rId4" imgW="3047760" imgH="609480" progId="Equation.3">
              <p:embed/>
            </p:oleObj>
          </a:graphicData>
        </a:graphic>
      </p:graphicFrame>
      <p:sp>
        <p:nvSpPr>
          <p:cNvPr id="6" name="矩形 5"/>
          <p:cNvSpPr/>
          <p:nvPr/>
        </p:nvSpPr>
        <p:spPr>
          <a:xfrm>
            <a:off x="2285984" y="4572008"/>
            <a:ext cx="1290738" cy="523220"/>
          </a:xfrm>
          <a:prstGeom prst="rect">
            <a:avLst/>
          </a:prstGeom>
        </p:spPr>
        <p:txBody>
          <a:bodyPr wrap="none">
            <a:spAutoFit/>
          </a:bodyPr>
          <a:lstStyle/>
          <a:p>
            <a:r>
              <a:rPr lang="en-US" sz="2800" i="1" dirty="0" smtClean="0"/>
              <a:t>α</a:t>
            </a:r>
            <a:r>
              <a:rPr lang="en-US" sz="2800" baseline="-25000" dirty="0" smtClean="0"/>
              <a:t>3</a:t>
            </a:r>
            <a:r>
              <a:rPr lang="en-US" sz="2800" dirty="0" smtClean="0"/>
              <a:t>=1s</a:t>
            </a:r>
            <a:r>
              <a:rPr lang="en-US" sz="2800" baseline="30000" dirty="0" smtClean="0"/>
              <a:t>-1</a:t>
            </a:r>
            <a:r>
              <a:rPr lang="en-US" sz="2800" dirty="0" smtClean="0"/>
              <a:t> </a:t>
            </a:r>
            <a:endParaRPr lang="zh-CN" altLang="en-US" sz="2800" dirty="0"/>
          </a:p>
        </p:txBody>
      </p:sp>
      <p:sp>
        <p:nvSpPr>
          <p:cNvPr id="307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0725" name="Object 5"/>
          <p:cNvGraphicFramePr>
            <a:graphicFrameLocks noChangeAspect="1"/>
          </p:cNvGraphicFramePr>
          <p:nvPr/>
        </p:nvGraphicFramePr>
        <p:xfrm>
          <a:off x="3857620" y="4572008"/>
          <a:ext cx="3261248" cy="581027"/>
        </p:xfrm>
        <a:graphic>
          <a:graphicData uri="http://schemas.openxmlformats.org/presentationml/2006/ole">
            <p:oleObj spid="_x0000_s30725" name="公式" r:id="rId5" imgW="1676400" imgH="292100" progId="Equation.3">
              <p:embed/>
            </p:oleObj>
          </a:graphicData>
        </a:graphic>
      </p:graphicFrame>
      <p:sp>
        <p:nvSpPr>
          <p:cNvPr id="307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srcRect/>
          <a:stretch>
            <a:fillRect/>
          </a:stretch>
        </p:blipFill>
        <p:spPr bwMode="auto">
          <a:xfrm>
            <a:off x="2000232" y="428604"/>
            <a:ext cx="5334000" cy="4000500"/>
          </a:xfrm>
          <a:prstGeom prst="rect">
            <a:avLst/>
          </a:prstGeom>
          <a:noFill/>
          <a:ln w="9525">
            <a:noFill/>
            <a:miter lim="800000"/>
            <a:headEnd/>
            <a:tailEnd/>
          </a:ln>
          <a:effectLst/>
        </p:spPr>
      </p:pic>
      <p:sp>
        <p:nvSpPr>
          <p:cNvPr id="3" name="矩形 2"/>
          <p:cNvSpPr/>
          <p:nvPr/>
        </p:nvSpPr>
        <p:spPr>
          <a:xfrm>
            <a:off x="2428860" y="4429132"/>
            <a:ext cx="4572032" cy="1200329"/>
          </a:xfrm>
          <a:prstGeom prst="rect">
            <a:avLst/>
          </a:prstGeom>
        </p:spPr>
        <p:txBody>
          <a:bodyPr wrap="square">
            <a:spAutoFit/>
          </a:bodyPr>
          <a:lstStyle/>
          <a:p>
            <a:pPr algn="just"/>
            <a:r>
              <a:rPr lang="zh-CN" altLang="en-US" sz="2400" b="1" dirty="0"/>
              <a:t>图 </a:t>
            </a:r>
            <a:r>
              <a:rPr lang="en-US" altLang="zh-CN" sz="2400" b="1" dirty="0" smtClean="0"/>
              <a:t>7</a:t>
            </a:r>
            <a:r>
              <a:rPr lang="en-US" sz="2400" b="1" dirty="0" smtClean="0"/>
              <a:t> </a:t>
            </a:r>
            <a:r>
              <a:rPr lang="zh-CN" altLang="en-US" sz="2400" b="1" dirty="0" smtClean="0"/>
              <a:t>欠阻尼</a:t>
            </a:r>
            <a:r>
              <a:rPr lang="zh-CN" altLang="en-US" sz="2400" b="1" dirty="0"/>
              <a:t>状态</a:t>
            </a:r>
            <a:r>
              <a:rPr lang="zh-CN" altLang="en-US" sz="2400" b="1" dirty="0" smtClean="0"/>
              <a:t>下瞬间通电后线圈</a:t>
            </a:r>
            <a:r>
              <a:rPr lang="zh-CN" altLang="en-US" sz="2400" b="1" dirty="0"/>
              <a:t>的电磁动量和机械动量的时间变化率随时间的相对变化</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srcRect/>
          <a:stretch>
            <a:fillRect/>
          </a:stretch>
        </p:blipFill>
        <p:spPr bwMode="auto">
          <a:xfrm>
            <a:off x="2000232" y="642918"/>
            <a:ext cx="5334000" cy="4000500"/>
          </a:xfrm>
          <a:prstGeom prst="rect">
            <a:avLst/>
          </a:prstGeom>
          <a:noFill/>
          <a:ln w="9525">
            <a:noFill/>
            <a:miter lim="800000"/>
            <a:headEnd/>
            <a:tailEnd/>
          </a:ln>
          <a:effectLst/>
        </p:spPr>
      </p:pic>
      <p:sp>
        <p:nvSpPr>
          <p:cNvPr id="3" name="矩形 2"/>
          <p:cNvSpPr/>
          <p:nvPr/>
        </p:nvSpPr>
        <p:spPr>
          <a:xfrm>
            <a:off x="2500298" y="4786322"/>
            <a:ext cx="4572000" cy="1384995"/>
          </a:xfrm>
          <a:prstGeom prst="rect">
            <a:avLst/>
          </a:prstGeom>
        </p:spPr>
        <p:txBody>
          <a:bodyPr>
            <a:spAutoFit/>
          </a:bodyPr>
          <a:lstStyle/>
          <a:p>
            <a:pPr algn="just"/>
            <a:r>
              <a:rPr lang="zh-CN" altLang="en-US" sz="2800" b="1" dirty="0" smtClean="0"/>
              <a:t>图</a:t>
            </a:r>
            <a:r>
              <a:rPr lang="en-US" altLang="zh-CN" sz="2800" b="1" dirty="0" smtClean="0"/>
              <a:t>8</a:t>
            </a:r>
            <a:r>
              <a:rPr lang="en-US" sz="2800" b="1" dirty="0" smtClean="0"/>
              <a:t> </a:t>
            </a:r>
            <a:r>
              <a:rPr lang="zh-CN" altLang="en-US" sz="2800" b="1" dirty="0" smtClean="0"/>
              <a:t>欠阻尼</a:t>
            </a:r>
            <a:r>
              <a:rPr lang="zh-CN" altLang="en-US" sz="2800" b="1" dirty="0"/>
              <a:t>状态</a:t>
            </a:r>
            <a:r>
              <a:rPr lang="zh-CN" altLang="en-US" sz="2800" b="1" dirty="0" smtClean="0"/>
              <a:t>下瞬间通电后线圈</a:t>
            </a:r>
            <a:r>
              <a:rPr lang="zh-CN" altLang="en-US" sz="2800" b="1" dirty="0"/>
              <a:t>的电磁动量和机械动量随时间的相对变化</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3.</a:t>
            </a:r>
            <a:r>
              <a:rPr lang="zh-CN" altLang="en-US" b="1" dirty="0" smtClean="0"/>
              <a:t>结语</a:t>
            </a:r>
            <a:endParaRPr lang="zh-CN" altLang="en-US" b="1" dirty="0"/>
          </a:p>
        </p:txBody>
      </p:sp>
      <p:sp>
        <p:nvSpPr>
          <p:cNvPr id="3" name="内容占位符 2"/>
          <p:cNvSpPr>
            <a:spLocks noGrp="1"/>
          </p:cNvSpPr>
          <p:nvPr>
            <p:ph idx="1"/>
          </p:nvPr>
        </p:nvSpPr>
        <p:spPr/>
        <p:txBody>
          <a:bodyPr/>
          <a:lstStyle/>
          <a:p>
            <a:r>
              <a:rPr lang="zh-CN" altLang="en-US" dirty="0" smtClean="0"/>
              <a:t>各种状态下外力的时间积累都表现为电磁动量；</a:t>
            </a:r>
            <a:endParaRPr lang="en-US" altLang="zh-CN" dirty="0" smtClean="0"/>
          </a:p>
          <a:p>
            <a:r>
              <a:rPr lang="en-US" altLang="zh-CN" i="1" dirty="0" smtClean="0">
                <a:latin typeface="Times New Roman" pitchFamily="18" charset="0"/>
                <a:cs typeface="Times New Roman" pitchFamily="18" charset="0"/>
              </a:rPr>
              <a:t>G</a:t>
            </a:r>
            <a:r>
              <a:rPr lang="en-US" altLang="zh-CN" baseline="-25000" dirty="0" smtClean="0">
                <a:latin typeface="Times New Roman" pitchFamily="18" charset="0"/>
                <a:cs typeface="Times New Roman" pitchFamily="18" charset="0"/>
              </a:rPr>
              <a:t>em </a:t>
            </a:r>
            <a:r>
              <a:rPr lang="en-US" altLang="zh-CN" dirty="0" smtClean="0">
                <a:latin typeface="Times New Roman" pitchFamily="18" charset="0"/>
                <a:cs typeface="Times New Roman" pitchFamily="18" charset="0"/>
              </a:rPr>
              <a:t>∝</a:t>
            </a:r>
            <a:r>
              <a:rPr lang="el-GR" altLang="zh-CN" i="1" dirty="0" smtClean="0">
                <a:latin typeface="Times New Roman" pitchFamily="18" charset="0"/>
                <a:cs typeface="Times New Roman" pitchFamily="18" charset="0"/>
              </a:rPr>
              <a:t>θ</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电磁动量</a:t>
            </a:r>
            <a:r>
              <a:rPr lang="zh-CN" altLang="en-US" dirty="0" smtClean="0"/>
              <a:t>成为宏观上的可观测量；</a:t>
            </a:r>
            <a:endParaRPr lang="en-US" altLang="zh-CN" dirty="0" smtClean="0"/>
          </a:p>
          <a:p>
            <a:r>
              <a:rPr lang="zh-CN" altLang="en-US" dirty="0" smtClean="0"/>
              <a:t>电磁动量中的电场来自于感应电场，磁场来自永久磁铁，法拉第电磁感应定律本质上反映了机械动量与电磁动量的转化与守恒定律。</a:t>
            </a:r>
            <a:endParaRPr lang="en-US" altLang="zh-CN" dirty="0" smtClean="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b="1" dirty="0" smtClean="0"/>
              <a:t>1.</a:t>
            </a:r>
            <a:r>
              <a:rPr lang="zh-CN" altLang="en-US" b="1" dirty="0" smtClean="0"/>
              <a:t>电磁场</a:t>
            </a:r>
            <a:r>
              <a:rPr lang="zh-CN" altLang="en-US" b="1" dirty="0"/>
              <a:t>的动量密度及</a:t>
            </a:r>
            <a:r>
              <a:rPr lang="zh-CN" altLang="en-US" b="1" dirty="0" smtClean="0"/>
              <a:t>电磁动量</a:t>
            </a:r>
            <a:endParaRPr lang="zh-CN" altLang="en-US" dirty="0"/>
          </a:p>
        </p:txBody>
      </p:sp>
      <p:sp>
        <p:nvSpPr>
          <p:cNvPr id="3" name="内容占位符 2"/>
          <p:cNvSpPr>
            <a:spLocks noGrp="1"/>
          </p:cNvSpPr>
          <p:nvPr>
            <p:ph idx="1"/>
          </p:nvPr>
        </p:nvSpPr>
        <p:spPr/>
        <p:txBody>
          <a:bodyPr/>
          <a:lstStyle/>
          <a:p>
            <a:r>
              <a:rPr lang="zh-CN" altLang="en-US" dirty="0"/>
              <a:t>对于媒质中的</a:t>
            </a:r>
            <a:r>
              <a:rPr lang="zh-CN" altLang="en-US" dirty="0" smtClean="0"/>
              <a:t>电磁场</a:t>
            </a:r>
            <a:r>
              <a:rPr lang="en-US" altLang="zh-CN" dirty="0" smtClean="0"/>
              <a:t>,</a:t>
            </a:r>
            <a:r>
              <a:rPr lang="zh-CN" altLang="en-US" dirty="0"/>
              <a:t>电荷系统所受到的总的力密度</a:t>
            </a:r>
            <a:endParaRPr lang="en-US" altLang="zh-CN" dirty="0" smtClean="0"/>
          </a:p>
          <a:p>
            <a:pPr algn="ctr">
              <a:buNone/>
            </a:pPr>
            <a:r>
              <a:rPr lang="en-US" b="1" i="1" dirty="0"/>
              <a:t>f</a:t>
            </a:r>
            <a:r>
              <a:rPr lang="en-US" dirty="0" smtClean="0"/>
              <a:t>=(</a:t>
            </a:r>
            <a:r>
              <a:rPr lang="en-US" i="1" dirty="0" err="1"/>
              <a:t>ρ</a:t>
            </a:r>
            <a:r>
              <a:rPr lang="en-US" dirty="0" err="1"/>
              <a:t>+</a:t>
            </a:r>
            <a:r>
              <a:rPr lang="en-US" i="1" dirty="0" err="1"/>
              <a:t>ρ</a:t>
            </a:r>
            <a:r>
              <a:rPr lang="en-US" baseline="-25000" dirty="0" err="1"/>
              <a:t>P</a:t>
            </a:r>
            <a:r>
              <a:rPr lang="en-US" dirty="0"/>
              <a:t>)</a:t>
            </a:r>
            <a:r>
              <a:rPr lang="en-US" b="1" i="1" dirty="0"/>
              <a:t> E</a:t>
            </a:r>
            <a:r>
              <a:rPr lang="en-US" dirty="0"/>
              <a:t>+(</a:t>
            </a:r>
            <a:r>
              <a:rPr lang="en-US" b="1" i="1" dirty="0"/>
              <a:t> J</a:t>
            </a:r>
            <a:r>
              <a:rPr lang="en-US" dirty="0"/>
              <a:t> +</a:t>
            </a:r>
            <a:r>
              <a:rPr lang="en-US" b="1" i="1" dirty="0"/>
              <a:t> J</a:t>
            </a:r>
            <a:r>
              <a:rPr lang="en-US" baseline="-25000" dirty="0"/>
              <a:t>P</a:t>
            </a:r>
            <a:r>
              <a:rPr lang="en-US" dirty="0"/>
              <a:t>+</a:t>
            </a:r>
            <a:r>
              <a:rPr lang="en-US" b="1" i="1" dirty="0"/>
              <a:t> J</a:t>
            </a:r>
            <a:r>
              <a:rPr lang="en-US" dirty="0"/>
              <a:t> </a:t>
            </a:r>
            <a:r>
              <a:rPr lang="en-US" baseline="-25000" dirty="0"/>
              <a:t>M</a:t>
            </a:r>
            <a:r>
              <a:rPr lang="en-US" dirty="0"/>
              <a:t>)×</a:t>
            </a:r>
            <a:r>
              <a:rPr lang="en-US" b="1" i="1" dirty="0" smtClean="0"/>
              <a:t>B</a:t>
            </a:r>
          </a:p>
          <a:p>
            <a:pPr>
              <a:buNone/>
            </a:pPr>
            <a:r>
              <a:rPr lang="zh-CN" altLang="en-US" dirty="0" smtClean="0"/>
              <a:t>其中</a:t>
            </a:r>
            <a:endParaRPr lang="en-US" dirty="0" smtClean="0"/>
          </a:p>
          <a:p>
            <a:pPr>
              <a:buNone/>
            </a:pPr>
            <a:r>
              <a:rPr lang="en-US" i="1" dirty="0" err="1" smtClean="0"/>
              <a:t>ρ</a:t>
            </a:r>
            <a:r>
              <a:rPr lang="en-US" baseline="-25000" dirty="0" err="1" smtClean="0"/>
              <a:t>P</a:t>
            </a:r>
            <a:r>
              <a:rPr lang="en-US" dirty="0"/>
              <a:t>=-</a:t>
            </a:r>
            <a:r>
              <a:rPr lang="zh-CN" altLang="en-US" dirty="0"/>
              <a:t>▽</a:t>
            </a:r>
            <a:r>
              <a:rPr lang="en-US" altLang="zh-CN" dirty="0"/>
              <a:t>·</a:t>
            </a:r>
            <a:r>
              <a:rPr lang="en-US" b="1" i="1" dirty="0" smtClean="0"/>
              <a:t>P</a:t>
            </a:r>
            <a:endParaRPr lang="zh-CN" altLang="en-US" dirty="0"/>
          </a:p>
        </p:txBody>
      </p:sp>
      <p:sp>
        <p:nvSpPr>
          <p:cNvPr id="15362" name="Rectangle 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15361" name="Object 1"/>
          <p:cNvGraphicFramePr>
            <a:graphicFrameLocks noChangeAspect="1"/>
          </p:cNvGraphicFramePr>
          <p:nvPr/>
        </p:nvGraphicFramePr>
        <p:xfrm>
          <a:off x="3286116" y="3786190"/>
          <a:ext cx="1269392" cy="853198"/>
        </p:xfrm>
        <a:graphic>
          <a:graphicData uri="http://schemas.openxmlformats.org/presentationml/2006/ole">
            <p:oleObj spid="_x0000_s1025" name="公式" r:id="rId3" imgW="14020800" imgH="9448800" progId="Equation.3">
              <p:embed/>
            </p:oleObj>
          </a:graphicData>
        </a:graphic>
      </p:graphicFrame>
      <p:sp>
        <p:nvSpPr>
          <p:cNvPr id="15364" name="Rectangle 4"/>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15363" name="Object 3"/>
          <p:cNvGraphicFramePr>
            <a:graphicFrameLocks noChangeAspect="1"/>
          </p:cNvGraphicFramePr>
          <p:nvPr/>
        </p:nvGraphicFramePr>
        <p:xfrm>
          <a:off x="5715008" y="3929066"/>
          <a:ext cx="2012688" cy="571504"/>
        </p:xfrm>
        <a:graphic>
          <a:graphicData uri="http://schemas.openxmlformats.org/presentationml/2006/ole">
            <p:oleObj spid="_x0000_s1026" name="公式" r:id="rId4" imgW="18592800" imgH="51816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2071670" y="785794"/>
          <a:ext cx="5357850" cy="500066"/>
        </p:xfrm>
        <a:graphic>
          <a:graphicData uri="http://schemas.openxmlformats.org/presentationml/2006/ole">
            <p:oleObj spid="_x0000_s16388" name="公式" r:id="rId3" imgW="2031840" imgH="228600" progId="Equation.3">
              <p:embed/>
            </p:oleObj>
          </a:graphicData>
        </a:graphic>
      </p:graphicFrame>
      <p:graphicFrame>
        <p:nvGraphicFramePr>
          <p:cNvPr id="18435" name="Object 3"/>
          <p:cNvGraphicFramePr>
            <a:graphicFrameLocks noChangeAspect="1"/>
          </p:cNvGraphicFramePr>
          <p:nvPr/>
        </p:nvGraphicFramePr>
        <p:xfrm>
          <a:off x="1500166" y="1285860"/>
          <a:ext cx="6786610" cy="928694"/>
        </p:xfrm>
        <a:graphic>
          <a:graphicData uri="http://schemas.openxmlformats.org/presentationml/2006/ole">
            <p:oleObj spid="_x0000_s16387" name="公式" r:id="rId4" imgW="3822480" imgH="431640" progId="Equation.3">
              <p:embed/>
            </p:oleObj>
          </a:graphicData>
        </a:graphic>
      </p:graphicFrame>
      <p:graphicFrame>
        <p:nvGraphicFramePr>
          <p:cNvPr id="18436" name="Object 4"/>
          <p:cNvGraphicFramePr>
            <a:graphicFrameLocks noChangeAspect="1"/>
          </p:cNvGraphicFramePr>
          <p:nvPr/>
        </p:nvGraphicFramePr>
        <p:xfrm>
          <a:off x="1071538" y="2143116"/>
          <a:ext cx="7594600" cy="3673475"/>
        </p:xfrm>
        <a:graphic>
          <a:graphicData uri="http://schemas.openxmlformats.org/presentationml/2006/ole">
            <p:oleObj spid="_x0000_s16386" name="公式" r:id="rId5" imgW="88392000" imgH="42672000" progId="Equation.3">
              <p:embed/>
            </p:oleObj>
          </a:graphicData>
        </a:graphic>
      </p:graphicFrame>
      <p:sp>
        <p:nvSpPr>
          <p:cNvPr id="18438" name="Rectangle 6"/>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18437" name="Object 5"/>
          <p:cNvGraphicFramePr>
            <a:graphicFrameLocks noChangeAspect="1"/>
          </p:cNvGraphicFramePr>
          <p:nvPr/>
        </p:nvGraphicFramePr>
        <p:xfrm>
          <a:off x="857224" y="5929330"/>
          <a:ext cx="3714775" cy="647683"/>
        </p:xfrm>
        <a:graphic>
          <a:graphicData uri="http://schemas.openxmlformats.org/presentationml/2006/ole">
            <p:oleObj spid="_x0000_s16385" name="公式" r:id="rId6" imgW="30784800" imgH="6096000" progId="Equation.3">
              <p:embed/>
            </p:oleObj>
          </a:graphicData>
        </a:graphic>
      </p:graphicFrame>
      <p:graphicFrame>
        <p:nvGraphicFramePr>
          <p:cNvPr id="7" name="对象 6"/>
          <p:cNvGraphicFramePr>
            <a:graphicFrameLocks noChangeAspect="1"/>
          </p:cNvGraphicFramePr>
          <p:nvPr/>
        </p:nvGraphicFramePr>
        <p:xfrm>
          <a:off x="2428860" y="0"/>
          <a:ext cx="4368800" cy="890588"/>
        </p:xfrm>
        <a:graphic>
          <a:graphicData uri="http://schemas.openxmlformats.org/presentationml/2006/ole">
            <p:oleObj spid="_x0000_s16389" name="公式" r:id="rId7" imgW="2120760" imgH="43164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19457" name="Object 1"/>
          <p:cNvGraphicFramePr>
            <a:graphicFrameLocks noChangeAspect="1"/>
          </p:cNvGraphicFramePr>
          <p:nvPr/>
        </p:nvGraphicFramePr>
        <p:xfrm>
          <a:off x="1357290" y="214290"/>
          <a:ext cx="6786610" cy="1571636"/>
        </p:xfrm>
        <a:graphic>
          <a:graphicData uri="http://schemas.openxmlformats.org/presentationml/2006/ole">
            <p:oleObj spid="_x0000_s17413" name="公式" r:id="rId3" imgW="69189600" imgH="15849600" progId="Equation.3">
              <p:embed/>
            </p:oleObj>
          </a:graphicData>
        </a:graphic>
      </p:graphicFrame>
      <p:sp>
        <p:nvSpPr>
          <p:cNvPr id="19460" name="Rectangle 4"/>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19459" name="Object 3"/>
          <p:cNvGraphicFramePr>
            <a:graphicFrameLocks noChangeAspect="1"/>
          </p:cNvGraphicFramePr>
          <p:nvPr/>
        </p:nvGraphicFramePr>
        <p:xfrm>
          <a:off x="1714480" y="1928802"/>
          <a:ext cx="4677062" cy="928694"/>
        </p:xfrm>
        <a:graphic>
          <a:graphicData uri="http://schemas.openxmlformats.org/presentationml/2006/ole">
            <p:oleObj spid="_x0000_s17412" name="公式" r:id="rId4" imgW="40538400" imgH="9448800" progId="Equation.3">
              <p:embed/>
            </p:oleObj>
          </a:graphicData>
        </a:graphic>
      </p:graphicFrame>
      <p:sp>
        <p:nvSpPr>
          <p:cNvPr id="19462" name="Rectangle 6"/>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19461" name="Object 5"/>
          <p:cNvGraphicFramePr>
            <a:graphicFrameLocks noChangeAspect="1"/>
          </p:cNvGraphicFramePr>
          <p:nvPr/>
        </p:nvGraphicFramePr>
        <p:xfrm>
          <a:off x="1785918" y="2857496"/>
          <a:ext cx="5452155" cy="890591"/>
        </p:xfrm>
        <a:graphic>
          <a:graphicData uri="http://schemas.openxmlformats.org/presentationml/2006/ole">
            <p:oleObj spid="_x0000_s17411" name="公式" r:id="rId5" imgW="57302400" imgH="9448800" progId="Equation.3">
              <p:embed/>
            </p:oleObj>
          </a:graphicData>
        </a:graphic>
      </p:graphicFrame>
      <p:sp>
        <p:nvSpPr>
          <p:cNvPr id="19464" name="Rectangle 8"/>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19463" name="Object 7"/>
          <p:cNvGraphicFramePr>
            <a:graphicFrameLocks noChangeAspect="1"/>
          </p:cNvGraphicFramePr>
          <p:nvPr/>
        </p:nvGraphicFramePr>
        <p:xfrm>
          <a:off x="2071670" y="3714752"/>
          <a:ext cx="4572032" cy="810233"/>
        </p:xfrm>
        <a:graphic>
          <a:graphicData uri="http://schemas.openxmlformats.org/presentationml/2006/ole">
            <p:oleObj spid="_x0000_s17410" name="公式" r:id="rId6" imgW="53949600" imgH="9448800" progId="Equation.3">
              <p:embed/>
            </p:oleObj>
          </a:graphicData>
        </a:graphic>
      </p:graphicFrame>
      <p:sp>
        <p:nvSpPr>
          <p:cNvPr id="19466" name="Rectangle 10"/>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9468" name="Rectangle 1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9470" name="Rectangle 14"/>
          <p:cNvSpPr>
            <a:spLocks noChangeArrowheads="1"/>
          </p:cNvSpPr>
          <p:nvPr/>
        </p:nvSpPr>
        <p:spPr bwMode="auto">
          <a:xfrm>
            <a:off x="857224" y="4786322"/>
            <a:ext cx="4714908" cy="5232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对封闭面，当</a:t>
            </a:r>
            <a:r>
              <a:rPr kumimoji="0" lang="en-US" altLang="zh-CN" sz="2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S→S</a:t>
            </a:r>
            <a:r>
              <a:rPr kumimoji="0" lang="en-US" altLang="zh-CN" sz="2800"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19469" name="Object 13"/>
          <p:cNvGraphicFramePr>
            <a:graphicFrameLocks noChangeAspect="1"/>
          </p:cNvGraphicFramePr>
          <p:nvPr/>
        </p:nvGraphicFramePr>
        <p:xfrm>
          <a:off x="3071802" y="5429264"/>
          <a:ext cx="2369355" cy="785818"/>
        </p:xfrm>
        <a:graphic>
          <a:graphicData uri="http://schemas.openxmlformats.org/presentationml/2006/ole">
            <p:oleObj spid="_x0000_s17409" name="公式" r:id="rId7" imgW="18288000" imgH="7315200" progId="Equation.3">
              <p:embed/>
            </p:oleObj>
          </a:graphicData>
        </a:graphic>
      </p:graphicFrame>
      <p:sp>
        <p:nvSpPr>
          <p:cNvPr id="19471" name="Rectangle 15"/>
          <p:cNvSpPr>
            <a:spLocks noChangeArrowheads="1"/>
          </p:cNvSpPr>
          <p:nvPr/>
        </p:nvSpPr>
        <p:spPr bwMode="auto">
          <a:xfrm>
            <a:off x="0" y="3048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zh-CN" sz="800" b="0" i="0" u="none" strike="noStrike" cap="none" normalizeH="0" baseline="0" smtClean="0">
                <a:ln>
                  <a:noFill/>
                </a:ln>
                <a:solidFill>
                  <a:schemeClr val="tx1"/>
                </a:solidFill>
                <a:effectLst/>
                <a:latin typeface="Arial" pitchFamily="34" charset="0"/>
                <a:ea typeface="宋体" pitchFamily="2" charset="-122"/>
                <a:cs typeface="宋体" pitchFamily="2" charset="-122"/>
              </a:rPr>
              <a:t> </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nvGraphicFramePr>
        <p:xfrm>
          <a:off x="785786" y="714356"/>
          <a:ext cx="7358063" cy="657225"/>
        </p:xfrm>
        <a:graphic>
          <a:graphicData uri="http://schemas.openxmlformats.org/presentationml/2006/ole">
            <p:oleObj spid="_x0000_s19459" name="公式" r:id="rId3" imgW="56388000" imgH="5486400" progId="Equation.3">
              <p:embed/>
            </p:oleObj>
          </a:graphicData>
        </a:graphic>
      </p:graphicFrame>
      <p:graphicFrame>
        <p:nvGraphicFramePr>
          <p:cNvPr id="20483" name="Object 3"/>
          <p:cNvGraphicFramePr>
            <a:graphicFrameLocks noChangeAspect="1"/>
          </p:cNvGraphicFramePr>
          <p:nvPr/>
        </p:nvGraphicFramePr>
        <p:xfrm>
          <a:off x="928662" y="1785926"/>
          <a:ext cx="7286625" cy="938213"/>
        </p:xfrm>
        <a:graphic>
          <a:graphicData uri="http://schemas.openxmlformats.org/presentationml/2006/ole">
            <p:oleObj spid="_x0000_s19458" name="公式" r:id="rId4" imgW="55168800" imgH="7010400" progId="Equation.3">
              <p:embed/>
            </p:oleObj>
          </a:graphicData>
        </a:graphic>
      </p:graphicFrame>
      <p:sp>
        <p:nvSpPr>
          <p:cNvPr id="20485" name="Rectangle 5"/>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20484" name="Object 4"/>
          <p:cNvGraphicFramePr>
            <a:graphicFrameLocks noChangeAspect="1"/>
          </p:cNvGraphicFramePr>
          <p:nvPr/>
        </p:nvGraphicFramePr>
        <p:xfrm>
          <a:off x="2613025" y="3006725"/>
          <a:ext cx="3632200" cy="1077913"/>
        </p:xfrm>
        <a:graphic>
          <a:graphicData uri="http://schemas.openxmlformats.org/presentationml/2006/ole">
            <p:oleObj spid="_x0000_s19457" name="公式" r:id="rId5" imgW="32004000" imgH="9448800" progId="Equation.3">
              <p:embed/>
            </p:oleObj>
          </a:graphicData>
        </a:graphic>
      </p:graphicFrame>
      <p:sp>
        <p:nvSpPr>
          <p:cNvPr id="6" name="矩形 5"/>
          <p:cNvSpPr/>
          <p:nvPr/>
        </p:nvSpPr>
        <p:spPr>
          <a:xfrm>
            <a:off x="928662" y="4429132"/>
            <a:ext cx="7500990" cy="584775"/>
          </a:xfrm>
          <a:prstGeom prst="rect">
            <a:avLst/>
          </a:prstGeom>
        </p:spPr>
        <p:txBody>
          <a:bodyPr wrap="square">
            <a:spAutoFit/>
          </a:bodyPr>
          <a:lstStyle/>
          <a:p>
            <a:r>
              <a:rPr lang="zh-CN" altLang="en-US" sz="3200" b="1" dirty="0" smtClean="0"/>
              <a:t>表明没有外力时总动量</a:t>
            </a:r>
            <a:r>
              <a:rPr lang="en-US" altLang="zh-CN" sz="3200" dirty="0" smtClean="0"/>
              <a:t>(</a:t>
            </a:r>
            <a:r>
              <a:rPr lang="en-US" altLang="zh-CN" sz="3200" b="1" i="1" dirty="0" err="1" smtClean="0"/>
              <a:t>G</a:t>
            </a:r>
            <a:r>
              <a:rPr lang="en-US" altLang="zh-CN" sz="3200" baseline="-25000" dirty="0" err="1" smtClean="0"/>
              <a:t>mech</a:t>
            </a:r>
            <a:r>
              <a:rPr lang="en-US" altLang="zh-CN" sz="3200" dirty="0" err="1" smtClean="0"/>
              <a:t>+</a:t>
            </a:r>
            <a:r>
              <a:rPr lang="en-US" altLang="zh-CN" sz="3200" b="1" i="1" dirty="0" err="1" smtClean="0"/>
              <a:t>G</a:t>
            </a:r>
            <a:r>
              <a:rPr lang="en-US" altLang="zh-CN" sz="3200" baseline="-25000" dirty="0" err="1" smtClean="0"/>
              <a:t>em</a:t>
            </a:r>
            <a:r>
              <a:rPr lang="en-US" altLang="zh-CN" sz="3200" dirty="0" smtClean="0"/>
              <a:t>)</a:t>
            </a:r>
            <a:r>
              <a:rPr lang="zh-CN" altLang="en-US" sz="3200" b="1" dirty="0" smtClean="0"/>
              <a:t>守恒！</a:t>
            </a:r>
            <a:endParaRPr lang="zh-CN" alt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2.</a:t>
            </a:r>
            <a:r>
              <a:rPr lang="zh-CN" altLang="en-US" b="1" dirty="0" smtClean="0"/>
              <a:t>通电线圈在磁场中的运动</a:t>
            </a:r>
            <a:endParaRPr lang="zh-CN" altLang="en-US" b="1" dirty="0"/>
          </a:p>
        </p:txBody>
      </p:sp>
      <p:sp>
        <p:nvSpPr>
          <p:cNvPr id="3" name="内容占位符 2"/>
          <p:cNvSpPr>
            <a:spLocks noGrp="1"/>
          </p:cNvSpPr>
          <p:nvPr>
            <p:ph idx="1"/>
          </p:nvPr>
        </p:nvSpPr>
        <p:spPr>
          <a:xfrm>
            <a:off x="0" y="1600200"/>
            <a:ext cx="9144000" cy="4525963"/>
          </a:xfrm>
        </p:spPr>
        <p:txBody>
          <a:bodyPr/>
          <a:lstStyle/>
          <a:p>
            <a:r>
              <a:rPr lang="zh-CN" altLang="en-US" dirty="0" smtClean="0"/>
              <a:t>外力（矩）：安培力（矩）、悬丝的扭力（矩）！</a:t>
            </a:r>
            <a:endParaRPr lang="zh-CN" altLang="en-US" dirty="0"/>
          </a:p>
        </p:txBody>
      </p:sp>
      <p:sp>
        <p:nvSpPr>
          <p:cNvPr id="21506" name="Rectangle 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21505" name="Object 1"/>
          <p:cNvGraphicFramePr>
            <a:graphicFrameLocks noChangeAspect="1"/>
          </p:cNvGraphicFramePr>
          <p:nvPr/>
        </p:nvGraphicFramePr>
        <p:xfrm>
          <a:off x="1135063" y="2428875"/>
          <a:ext cx="6757987" cy="1000125"/>
        </p:xfrm>
        <a:graphic>
          <a:graphicData uri="http://schemas.openxmlformats.org/presentationml/2006/ole">
            <p:oleObj spid="_x0000_s18434" name="公式" r:id="rId3" imgW="67970400" imgH="10058400" progId="Equation.3">
              <p:embed/>
            </p:oleObj>
          </a:graphicData>
        </a:graphic>
      </p:graphicFrame>
      <p:sp>
        <p:nvSpPr>
          <p:cNvPr id="21508" name="Rectangle 4"/>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21507" name="Object 3"/>
          <p:cNvGraphicFramePr>
            <a:graphicFrameLocks noChangeAspect="1"/>
          </p:cNvGraphicFramePr>
          <p:nvPr/>
        </p:nvGraphicFramePr>
        <p:xfrm>
          <a:off x="1500166" y="3929066"/>
          <a:ext cx="6000792" cy="1000132"/>
        </p:xfrm>
        <a:graphic>
          <a:graphicData uri="http://schemas.openxmlformats.org/presentationml/2006/ole">
            <p:oleObj spid="_x0000_s18433" name="公式" r:id="rId4" imgW="59436000" imgH="100584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22529" name="Object 1"/>
          <p:cNvGraphicFramePr>
            <a:graphicFrameLocks noChangeAspect="1"/>
          </p:cNvGraphicFramePr>
          <p:nvPr/>
        </p:nvGraphicFramePr>
        <p:xfrm>
          <a:off x="1152525" y="642938"/>
          <a:ext cx="7023100" cy="982662"/>
        </p:xfrm>
        <a:graphic>
          <a:graphicData uri="http://schemas.openxmlformats.org/presentationml/2006/ole">
            <p:oleObj spid="_x0000_s20485" name="公式" r:id="rId3" imgW="71932800" imgH="10058400" progId="Equation.3">
              <p:embed/>
            </p:oleObj>
          </a:graphicData>
        </a:graphic>
      </p:graphicFrame>
      <p:graphicFrame>
        <p:nvGraphicFramePr>
          <p:cNvPr id="22531" name="Object 3"/>
          <p:cNvGraphicFramePr>
            <a:graphicFrameLocks noChangeAspect="1"/>
          </p:cNvGraphicFramePr>
          <p:nvPr/>
        </p:nvGraphicFramePr>
        <p:xfrm>
          <a:off x="2071670" y="1857364"/>
          <a:ext cx="5148262" cy="922338"/>
        </p:xfrm>
        <a:graphic>
          <a:graphicData uri="http://schemas.openxmlformats.org/presentationml/2006/ole">
            <p:oleObj spid="_x0000_s20484" name="公式" r:id="rId4" imgW="52730400" imgH="9448800" progId="Equation.3">
              <p:embed/>
            </p:oleObj>
          </a:graphicData>
        </a:graphic>
      </p:graphicFrame>
      <p:sp>
        <p:nvSpPr>
          <p:cNvPr id="22533" name="Rectangle 5"/>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22532" name="Object 4"/>
          <p:cNvGraphicFramePr>
            <a:graphicFrameLocks noChangeAspect="1"/>
          </p:cNvGraphicFramePr>
          <p:nvPr/>
        </p:nvGraphicFramePr>
        <p:xfrm>
          <a:off x="428596" y="2786058"/>
          <a:ext cx="8524170" cy="857256"/>
        </p:xfrm>
        <a:graphic>
          <a:graphicData uri="http://schemas.openxmlformats.org/presentationml/2006/ole">
            <p:oleObj spid="_x0000_s20483" name="公式" r:id="rId5" imgW="3924000" imgH="393480" progId="Equation.3">
              <p:embed/>
            </p:oleObj>
          </a:graphicData>
        </a:graphic>
      </p:graphicFrame>
      <p:sp>
        <p:nvSpPr>
          <p:cNvPr id="22535" name="Rectangle 7"/>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22534" name="Object 6"/>
          <p:cNvGraphicFramePr>
            <a:graphicFrameLocks noChangeAspect="1"/>
          </p:cNvGraphicFramePr>
          <p:nvPr/>
        </p:nvGraphicFramePr>
        <p:xfrm>
          <a:off x="2571736" y="3786190"/>
          <a:ext cx="3830637" cy="890587"/>
        </p:xfrm>
        <a:graphic>
          <a:graphicData uri="http://schemas.openxmlformats.org/presentationml/2006/ole">
            <p:oleObj spid="_x0000_s20482" name="公式" r:id="rId6" imgW="41757600" imgH="9448800" progId="Equation.3">
              <p:embed/>
            </p:oleObj>
          </a:graphicData>
        </a:graphic>
      </p:graphicFrame>
      <p:graphicFrame>
        <p:nvGraphicFramePr>
          <p:cNvPr id="22536" name="Object 8"/>
          <p:cNvGraphicFramePr>
            <a:graphicFrameLocks noChangeAspect="1"/>
          </p:cNvGraphicFramePr>
          <p:nvPr/>
        </p:nvGraphicFramePr>
        <p:xfrm>
          <a:off x="1785918" y="4714884"/>
          <a:ext cx="5859463" cy="857250"/>
        </p:xfrm>
        <a:graphic>
          <a:graphicData uri="http://schemas.openxmlformats.org/presentationml/2006/ole">
            <p:oleObj spid="_x0000_s20481" name="公式" r:id="rId7" imgW="62788800" imgH="9448800" progId="Equation.3">
              <p:embed/>
            </p:oleObj>
          </a:graphicData>
        </a:graphic>
      </p:graphicFrame>
      <p:graphicFrame>
        <p:nvGraphicFramePr>
          <p:cNvPr id="20486" name="Object 6" descr="image21"/>
          <p:cNvGraphicFramePr>
            <a:graphicFrameLocks noChangeAspect="1"/>
          </p:cNvGraphicFramePr>
          <p:nvPr/>
        </p:nvGraphicFramePr>
        <p:xfrm>
          <a:off x="1857356" y="5786454"/>
          <a:ext cx="5429288" cy="571505"/>
        </p:xfrm>
        <a:graphic>
          <a:graphicData uri="http://schemas.openxmlformats.org/presentationml/2006/ole">
            <p:oleObj spid="_x0000_s20486" name="公式" r:id="rId8" imgW="2057400" imgH="2286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b="1" dirty="0" smtClean="0">
                <a:latin typeface="隶书" pitchFamily="49" charset="-122"/>
                <a:ea typeface="隶书" pitchFamily="49" charset="-122"/>
              </a:rPr>
              <a:t>临界阻尼状态</a:t>
            </a:r>
            <a:endParaRPr lang="zh-CN" altLang="en-US" b="1" dirty="0">
              <a:latin typeface="隶书" pitchFamily="49" charset="-122"/>
              <a:ea typeface="隶书" pitchFamily="49" charset="-122"/>
            </a:endParaRPr>
          </a:p>
        </p:txBody>
      </p:sp>
      <p:sp>
        <p:nvSpPr>
          <p:cNvPr id="3" name="内容占位符 2"/>
          <p:cNvSpPr>
            <a:spLocks noGrp="1"/>
          </p:cNvSpPr>
          <p:nvPr>
            <p:ph idx="1"/>
          </p:nvPr>
        </p:nvSpPr>
        <p:spPr/>
        <p:txBody>
          <a:bodyPr/>
          <a:lstStyle/>
          <a:p>
            <a:r>
              <a:rPr lang="zh-CN" altLang="en-US" dirty="0" smtClean="0"/>
              <a:t>通电时：</a:t>
            </a:r>
            <a:endParaRPr lang="zh-CN" altLang="en-US" dirty="0"/>
          </a:p>
        </p:txBody>
      </p:sp>
      <p:sp>
        <p:nvSpPr>
          <p:cNvPr id="23554" name="Rectangle 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23553" name="Object 1"/>
          <p:cNvGraphicFramePr>
            <a:graphicFrameLocks noChangeAspect="1"/>
          </p:cNvGraphicFramePr>
          <p:nvPr/>
        </p:nvGraphicFramePr>
        <p:xfrm>
          <a:off x="4214810" y="500042"/>
          <a:ext cx="1906304" cy="704852"/>
        </p:xfrm>
        <a:graphic>
          <a:graphicData uri="http://schemas.openxmlformats.org/presentationml/2006/ole">
            <p:oleObj spid="_x0000_s21509" name="公式" r:id="rId3" imgW="27127200" imgH="10058400" progId="Equation.3">
              <p:embed/>
            </p:oleObj>
          </a:graphicData>
        </a:graphic>
      </p:graphicFrame>
      <p:sp>
        <p:nvSpPr>
          <p:cNvPr id="23556" name="Rectangle 4"/>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23555" name="Object 3"/>
          <p:cNvGraphicFramePr>
            <a:graphicFrameLocks noChangeAspect="1"/>
          </p:cNvGraphicFramePr>
          <p:nvPr/>
        </p:nvGraphicFramePr>
        <p:xfrm>
          <a:off x="3000364" y="1857364"/>
          <a:ext cx="3325813" cy="819150"/>
        </p:xfrm>
        <a:graphic>
          <a:graphicData uri="http://schemas.openxmlformats.org/presentationml/2006/ole">
            <p:oleObj spid="_x0000_s21508" name="公式" r:id="rId4" imgW="40843200" imgH="10058400" progId="Equation.3">
              <p:embed/>
            </p:oleObj>
          </a:graphicData>
        </a:graphic>
      </p:graphicFrame>
      <p:sp>
        <p:nvSpPr>
          <p:cNvPr id="23558" name="Rectangle 6"/>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23557" name="Object 5"/>
          <p:cNvGraphicFramePr>
            <a:graphicFrameLocks noChangeAspect="1"/>
          </p:cNvGraphicFramePr>
          <p:nvPr/>
        </p:nvGraphicFramePr>
        <p:xfrm>
          <a:off x="1571604" y="3000372"/>
          <a:ext cx="6460400" cy="733427"/>
        </p:xfrm>
        <a:graphic>
          <a:graphicData uri="http://schemas.openxmlformats.org/presentationml/2006/ole">
            <p:oleObj spid="_x0000_s21507" name="公式" r:id="rId5" imgW="94488000" imgH="10668000" progId="Equation.3">
              <p:embed/>
            </p:oleObj>
          </a:graphicData>
        </a:graphic>
      </p:graphicFrame>
      <p:sp>
        <p:nvSpPr>
          <p:cNvPr id="23560" name="Rectangle 8"/>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23559" name="Object 7"/>
          <p:cNvGraphicFramePr>
            <a:graphicFrameLocks noChangeAspect="1"/>
          </p:cNvGraphicFramePr>
          <p:nvPr/>
        </p:nvGraphicFramePr>
        <p:xfrm>
          <a:off x="2786050" y="3857628"/>
          <a:ext cx="3316875" cy="776290"/>
        </p:xfrm>
        <a:graphic>
          <a:graphicData uri="http://schemas.openxmlformats.org/presentationml/2006/ole">
            <p:oleObj spid="_x0000_s21506" name="公式" r:id="rId6" imgW="42976800" imgH="10058400" progId="Equation.3">
              <p:embed/>
            </p:oleObj>
          </a:graphicData>
        </a:graphic>
      </p:graphicFrame>
      <p:sp>
        <p:nvSpPr>
          <p:cNvPr id="12" name="矩形 11"/>
          <p:cNvSpPr/>
          <p:nvPr/>
        </p:nvSpPr>
        <p:spPr>
          <a:xfrm>
            <a:off x="2500298" y="6000768"/>
            <a:ext cx="4071966" cy="584775"/>
          </a:xfrm>
          <a:prstGeom prst="rect">
            <a:avLst/>
          </a:prstGeom>
        </p:spPr>
        <p:txBody>
          <a:bodyPr wrap="square">
            <a:spAutoFit/>
          </a:bodyPr>
          <a:lstStyle/>
          <a:p>
            <a:r>
              <a:rPr lang="zh-CN" altLang="en-US" sz="3200" dirty="0" smtClean="0"/>
              <a:t>实验测得：</a:t>
            </a:r>
            <a:r>
              <a:rPr lang="en-US" sz="3200" i="1" dirty="0" smtClean="0"/>
              <a:t>α</a:t>
            </a:r>
            <a:r>
              <a:rPr lang="en-US" sz="3200" dirty="0" smtClean="0"/>
              <a:t>=3.9s</a:t>
            </a:r>
            <a:r>
              <a:rPr lang="en-US" sz="3200" baseline="30000" dirty="0" smtClean="0"/>
              <a:t>-1</a:t>
            </a:r>
            <a:endParaRPr lang="zh-CN" altLang="en-US" sz="3200" dirty="0"/>
          </a:p>
        </p:txBody>
      </p:sp>
      <p:sp>
        <p:nvSpPr>
          <p:cNvPr id="23561" name="Rectangle 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4" name="Object 8"/>
          <p:cNvGraphicFramePr>
            <a:graphicFrameLocks noChangeAspect="1"/>
          </p:cNvGraphicFramePr>
          <p:nvPr/>
        </p:nvGraphicFramePr>
        <p:xfrm>
          <a:off x="2795588" y="4857750"/>
          <a:ext cx="3141662" cy="876300"/>
        </p:xfrm>
        <a:graphic>
          <a:graphicData uri="http://schemas.openxmlformats.org/presentationml/2006/ole">
            <p:oleObj spid="_x0000_s21505" name="公式" r:id="rId7" imgW="38709600" imgH="10668000" progId="Equation.3">
              <p:embed/>
            </p:oleObj>
          </a:graphicData>
        </a:graphic>
      </p:graphicFrame>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553</Words>
  <Application>WPS 演示</Application>
  <PresentationFormat>全屏显示(4:3)</PresentationFormat>
  <Paragraphs>46</Paragraphs>
  <Slides>23</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23</vt:i4>
      </vt:variant>
    </vt:vector>
  </HeadingPairs>
  <TitlesOfParts>
    <vt:vector size="26" baseType="lpstr">
      <vt:lpstr>Office 主题</vt:lpstr>
      <vt:lpstr>公式</vt:lpstr>
      <vt:lpstr>Microsoft 公式 3.0</vt:lpstr>
      <vt:lpstr>利用灵敏电流计研究电磁动量</vt:lpstr>
      <vt:lpstr>幻灯片 2</vt:lpstr>
      <vt:lpstr>1.电磁场的动量密度及电磁动量</vt:lpstr>
      <vt:lpstr>幻灯片 4</vt:lpstr>
      <vt:lpstr>幻灯片 5</vt:lpstr>
      <vt:lpstr>幻灯片 6</vt:lpstr>
      <vt:lpstr>2.通电线圈在磁场中的运动</vt:lpstr>
      <vt:lpstr>幻灯片 8</vt:lpstr>
      <vt:lpstr>临界阻尼状态</vt:lpstr>
      <vt:lpstr>幻灯片 10</vt:lpstr>
      <vt:lpstr>幻灯片 11</vt:lpstr>
      <vt:lpstr>临界阻尼状态</vt:lpstr>
      <vt:lpstr>幻灯片 13</vt:lpstr>
      <vt:lpstr>幻灯片 14</vt:lpstr>
      <vt:lpstr>过阻尼状态</vt:lpstr>
      <vt:lpstr>幻灯片 16</vt:lpstr>
      <vt:lpstr>幻灯片 17</vt:lpstr>
      <vt:lpstr>幻灯片 18</vt:lpstr>
      <vt:lpstr>欠阻尼状态</vt:lpstr>
      <vt:lpstr>幻灯片 20</vt:lpstr>
      <vt:lpstr>幻灯片 21</vt:lpstr>
      <vt:lpstr>幻灯片 22</vt:lpstr>
      <vt:lpstr>3.结语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利用灵敏电流计研究电磁动量</dc:title>
  <dc:creator>yizhou</dc:creator>
  <cp:lastModifiedBy>yizhou</cp:lastModifiedBy>
  <cp:revision>53</cp:revision>
  <dcterms:created xsi:type="dcterms:W3CDTF">2016-07-03T12:59:00Z</dcterms:created>
  <dcterms:modified xsi:type="dcterms:W3CDTF">2016-07-07T11:09:00Z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2052-10.1.0.5777</vt:lpwstr>
  </property>
</Properties>
</file>