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0" r:id="rId3"/>
    <p:sldId id="266" r:id="rId4"/>
    <p:sldId id="294" r:id="rId5"/>
    <p:sldId id="270" r:id="rId6"/>
    <p:sldId id="293" r:id="rId7"/>
    <p:sldId id="279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92" r:id="rId24"/>
    <p:sldId id="311" r:id="rId25"/>
    <p:sldId id="291" r:id="rId26"/>
    <p:sldId id="271" r:id="rId27"/>
    <p:sldId id="288" r:id="rId28"/>
  </p:sldIdLst>
  <p:sldSz cx="9144000" cy="6858000" type="screen4x3"/>
  <p:notesSz cx="6858000" cy="9144000"/>
  <p:defaultTextStyle>
    <a:defPPr>
      <a:defRPr lang="zh-H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9F9D9A"/>
    <a:srgbClr val="92D14F"/>
    <a:srgbClr val="0174AB"/>
    <a:srgbClr val="666666"/>
    <a:srgbClr val="BFC0C0"/>
    <a:srgbClr val="0A377B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368" y="-77"/>
      </p:cViewPr>
      <p:guideLst>
        <p:guide orient="horz" pos="255"/>
        <p:guide orient="horz" pos="1139"/>
        <p:guide orient="horz" pos="2319"/>
        <p:guide orient="horz" pos="3226"/>
        <p:guide pos="5125"/>
        <p:guide pos="15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89BD-86F8-437D-86F7-47ECB2CA093E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FCAF-97FE-4594-A1DC-F4906AB14BF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27FF-50FC-4AEB-8905-68EE73D03179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D5FC-112D-4446-8387-7B291A1B469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5331-0743-4552-9F2E-7FA0CC4560D5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020E-DF99-4F51-849B-65A19EBE667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71B5-4A6C-4A73-83FA-41B4BB71E0CB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9458-CA56-454E-943F-D9F3DA453FB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1370-987D-4EA2-BBD5-EA1ADA92E596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5CB8-81A8-4F50-A36F-AB0B9CA9BB8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903C-EFE1-4BF6-9FB6-880A2540CC13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2491-6D37-4009-847C-23C7D9B3FBE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5E80-7F8A-4726-BA80-451624BC9BD8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A52D-A2E3-4EE4-8FE0-29B5C4D3F34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F797-9BE2-4A14-9452-2FDF773B526C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5946-54B6-469B-B905-C707F718463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9E98-0B4B-4789-86AB-FDA3CF096DA2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07A2-7DAA-41B2-838F-D45B17B2C97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1800-D00A-4C2D-81E3-87E851AC49E0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9EDB-FF4D-4170-AF44-BA370320DBB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D986-1279-4C76-9D60-F19437A64748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2F520-A86A-4C27-B934-7B15AA73755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E022-BA5C-4587-8A2C-4944DAF7C627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7B01-2332-4803-B057-CF179207F7D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2BE3-B288-4730-9079-63B67B86748B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EFAB-0208-4973-B486-9DF6820CE60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AF22-424C-4E1B-A91B-99D676CACA78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D825-ECFE-4030-ACE2-CF68B0BCBF5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B2ED-485D-4C35-8175-F0FF623BF2F5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2B79-D045-4978-930A-9E2434922E7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35FF-38FC-45AA-9F39-7D6362F511FD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2239-1E24-4EDE-B68B-B49F17F84D7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69C3-8EFD-423D-B538-69DC123733B1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6EB8-7D32-4637-B441-419D61DA3B2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8865-3277-4627-AB80-95FD60B48A8A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7568-6A06-49A0-9338-917DAF8EA59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9C03-B91D-4861-BB86-371119038E65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9AF8-ED47-4872-9009-95A7B73FB7A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5139-1614-476E-84C7-B0FAFD22CD55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C254-243D-49F2-A76A-15B37B51A1B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564C-61BB-4C34-A61D-6D1F1ACDBE21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4128-8A23-428B-A27D-39CFC1B34A1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7BE6-2A6C-4D7E-928D-BFE4562699E5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6F92-440B-4487-8618-AA8B81176ED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FF7B7632-BD36-4DF9-BC43-09A141C56A77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A8D6B8F9-5C3F-4E9C-B4F3-E157542966E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PMingLiU" pitchFamily="18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PMingLiU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38BAD6A3-3908-4AD2-8A84-852BC30E00B2}" type="datetimeFigureOut">
              <a:rPr lang="zh-HK" altLang="en-US"/>
              <a:pPr>
                <a:defRPr/>
              </a:pPr>
              <a:t>15/7/2016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EA1DB7AE-7312-403F-A8AA-AA3274EB32F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PMingLiU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PMingLiU" pitchFamily="18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PMingLiU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174875" y="762000"/>
            <a:ext cx="45053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0174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南京航空航天大学</a:t>
            </a:r>
            <a:endParaRPr lang="zh-HK" altLang="en-US" sz="3600" b="1" spc="300" dirty="0">
              <a:solidFill>
                <a:srgbClr val="0174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6263" y="2705100"/>
            <a:ext cx="5451475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097088"/>
            <a:ext cx="9144000" cy="2339975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4" name="文本框 17"/>
          <p:cNvSpPr txBox="1">
            <a:spLocks noChangeArrowheads="1"/>
          </p:cNvSpPr>
          <p:nvPr/>
        </p:nvSpPr>
        <p:spPr bwMode="auto">
          <a:xfrm>
            <a:off x="1060450" y="2705100"/>
            <a:ext cx="7023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远程</a:t>
            </a:r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大学物理虚拟实验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系统的开发</a:t>
            </a:r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教学应用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5" name="文本框 2"/>
          <p:cNvSpPr txBox="1">
            <a:spLocks noChangeArrowheads="1"/>
          </p:cNvSpPr>
          <p:nvPr/>
        </p:nvSpPr>
        <p:spPr bwMode="auto">
          <a:xfrm>
            <a:off x="4005263" y="5021263"/>
            <a:ext cx="228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许凌云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6" name="组合 75"/>
          <p:cNvGrpSpPr>
            <a:grpSpLocks/>
          </p:cNvGrpSpPr>
          <p:nvPr/>
        </p:nvGrpSpPr>
        <p:grpSpPr bwMode="auto">
          <a:xfrm>
            <a:off x="177800" y="1141413"/>
            <a:ext cx="2630488" cy="663575"/>
            <a:chOff x="383709" y="4500471"/>
            <a:chExt cx="2629946" cy="664187"/>
          </a:xfrm>
        </p:grpSpPr>
        <p:sp>
          <p:nvSpPr>
            <p:cNvPr id="34831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32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40" y="4870699"/>
              <a:ext cx="2472815" cy="44491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68288" y="981075"/>
            <a:ext cx="23383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963" y="1695450"/>
            <a:ext cx="82026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atin typeface="+mn-ea"/>
                <a:ea typeface="+mn-ea"/>
              </a:rPr>
              <a:t>该模块利用</a:t>
            </a:r>
            <a:r>
              <a:rPr lang="en-US" altLang="zh-CN" sz="2400" b="1" dirty="0" err="1">
                <a:latin typeface="+mn-ea"/>
                <a:ea typeface="+mn-ea"/>
              </a:rPr>
              <a:t>LabVIEW</a:t>
            </a:r>
            <a:r>
              <a:rPr lang="zh-CN" altLang="zh-CN" sz="2400" b="1" dirty="0">
                <a:latin typeface="+mn-ea"/>
                <a:ea typeface="+mn-ea"/>
              </a:rPr>
              <a:t>的图形编程语言</a:t>
            </a:r>
            <a:r>
              <a:rPr lang="zh-CN" altLang="en-US" sz="2400" b="1" dirty="0">
                <a:latin typeface="+mn-ea"/>
                <a:ea typeface="+mn-ea"/>
              </a:rPr>
              <a:t>进行</a:t>
            </a:r>
            <a:r>
              <a:rPr lang="zh-CN" altLang="zh-CN" sz="2400" b="1" dirty="0">
                <a:latin typeface="+mn-ea"/>
                <a:ea typeface="+mn-ea"/>
              </a:rPr>
              <a:t>一些常用实验仪器的设计，如函数信号发生器、李萨如图形、混沌信号发生器、杨氏双缝干涉实验、光电效应实验、单摆测重力加速度虚拟实验等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</a:p>
        </p:txBody>
      </p:sp>
      <p:pic>
        <p:nvPicPr>
          <p:cNvPr id="34829" name="图片 28"/>
          <p:cNvPicPr>
            <a:picLocks noChangeAspect="1" noChangeArrowheads="1"/>
          </p:cNvPicPr>
          <p:nvPr/>
        </p:nvPicPr>
        <p:blipFill>
          <a:blip r:embed="rId2"/>
          <a:srcRect r="-12" b="7396"/>
          <a:stretch>
            <a:fillRect/>
          </a:stretch>
        </p:blipFill>
        <p:spPr bwMode="auto">
          <a:xfrm>
            <a:off x="2025650" y="2943225"/>
            <a:ext cx="67389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文本框 2"/>
          <p:cNvSpPr txBox="1">
            <a:spLocks noChangeArrowheads="1"/>
          </p:cNvSpPr>
          <p:nvPr/>
        </p:nvSpPr>
        <p:spPr bwMode="auto">
          <a:xfrm>
            <a:off x="3773488" y="6451600"/>
            <a:ext cx="426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2.1  </a:t>
            </a:r>
            <a:r>
              <a:rPr lang="zh-CN" altLang="zh-CN">
                <a:latin typeface="Calibri" pitchFamily="34" charset="0"/>
              </a:rPr>
              <a:t>虚拟函数信号发生器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50" name="组合 75"/>
          <p:cNvGrpSpPr>
            <a:grpSpLocks/>
          </p:cNvGrpSpPr>
          <p:nvPr/>
        </p:nvGrpSpPr>
        <p:grpSpPr bwMode="auto">
          <a:xfrm>
            <a:off x="177800" y="1141413"/>
            <a:ext cx="2630488" cy="663575"/>
            <a:chOff x="383709" y="4500471"/>
            <a:chExt cx="2629946" cy="664187"/>
          </a:xfrm>
        </p:grpSpPr>
        <p:sp>
          <p:nvSpPr>
            <p:cNvPr id="35854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55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40" y="4870699"/>
              <a:ext cx="2472815" cy="44491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68288" y="981075"/>
            <a:ext cx="23383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35852" name="文本框 4"/>
          <p:cNvSpPr txBox="1">
            <a:spLocks noChangeArrowheads="1"/>
          </p:cNvSpPr>
          <p:nvPr/>
        </p:nvSpPr>
        <p:spPr bwMode="auto">
          <a:xfrm>
            <a:off x="3332163" y="6483350"/>
            <a:ext cx="480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2.2  </a:t>
            </a:r>
            <a:r>
              <a:rPr lang="zh-CN" altLang="zh-CN">
                <a:latin typeface="Calibri" pitchFamily="34" charset="0"/>
              </a:rPr>
              <a:t>李萨如图形的研究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5853" name="Picture 18" descr="ll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84350"/>
            <a:ext cx="858202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4" name="组合 75"/>
          <p:cNvGrpSpPr>
            <a:grpSpLocks/>
          </p:cNvGrpSpPr>
          <p:nvPr/>
        </p:nvGrpSpPr>
        <p:grpSpPr bwMode="auto">
          <a:xfrm>
            <a:off x="177800" y="1076325"/>
            <a:ext cx="2630488" cy="665163"/>
            <a:chOff x="383709" y="4500471"/>
            <a:chExt cx="2629946" cy="664187"/>
          </a:xfrm>
        </p:grpSpPr>
        <p:sp>
          <p:nvSpPr>
            <p:cNvPr id="36880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881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40" y="4869816"/>
              <a:ext cx="2472815" cy="45969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68288" y="915988"/>
            <a:ext cx="23383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pic>
        <p:nvPicPr>
          <p:cNvPr id="36876" name="图片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75" y="566738"/>
            <a:ext cx="47625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图片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811463"/>
            <a:ext cx="714851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文本框 2"/>
          <p:cNvSpPr txBox="1">
            <a:spLocks noChangeArrowheads="1"/>
          </p:cNvSpPr>
          <p:nvPr/>
        </p:nvSpPr>
        <p:spPr bwMode="auto">
          <a:xfrm>
            <a:off x="4854575" y="2411413"/>
            <a:ext cx="296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2.3</a:t>
            </a:r>
            <a:r>
              <a:rPr lang="zh-CN" altLang="zh-CN">
                <a:latin typeface="Calibri" pitchFamily="34" charset="0"/>
              </a:rPr>
              <a:t>混沌现象电路原理图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6879" name="文本框 3"/>
          <p:cNvSpPr txBox="1">
            <a:spLocks noChangeArrowheads="1"/>
          </p:cNvSpPr>
          <p:nvPr/>
        </p:nvSpPr>
        <p:spPr bwMode="auto">
          <a:xfrm>
            <a:off x="3135313" y="6491288"/>
            <a:ext cx="3986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2.4  </a:t>
            </a:r>
            <a:r>
              <a:rPr lang="zh-CN" altLang="zh-CN">
                <a:latin typeface="Calibri" pitchFamily="34" charset="0"/>
              </a:rPr>
              <a:t>虚拟混沌信号发生器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8" name="组合 75"/>
          <p:cNvGrpSpPr>
            <a:grpSpLocks/>
          </p:cNvGrpSpPr>
          <p:nvPr/>
        </p:nvGrpSpPr>
        <p:grpSpPr bwMode="auto">
          <a:xfrm>
            <a:off x="177800" y="1141413"/>
            <a:ext cx="2630488" cy="663575"/>
            <a:chOff x="383709" y="4500471"/>
            <a:chExt cx="2629946" cy="664187"/>
          </a:xfrm>
        </p:grpSpPr>
        <p:sp>
          <p:nvSpPr>
            <p:cNvPr id="37902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903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40" y="4870699"/>
              <a:ext cx="2472815" cy="44491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68288" y="981075"/>
            <a:ext cx="23383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37900" name="文本框 2"/>
          <p:cNvSpPr txBox="1">
            <a:spLocks noChangeArrowheads="1"/>
          </p:cNvSpPr>
          <p:nvPr/>
        </p:nvSpPr>
        <p:spPr bwMode="auto">
          <a:xfrm>
            <a:off x="3451225" y="6307138"/>
            <a:ext cx="368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2.5  </a:t>
            </a:r>
            <a:r>
              <a:rPr lang="zh-CN" altLang="en-US"/>
              <a:t> 磁滞回线仿真</a:t>
            </a:r>
            <a:r>
              <a:rPr lang="zh-CN" altLang="zh-CN">
                <a:latin typeface="Calibri" pitchFamily="34" charset="0"/>
              </a:rPr>
              <a:t>实验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790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1747838"/>
            <a:ext cx="71659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22" name="组合 75"/>
          <p:cNvGrpSpPr>
            <a:grpSpLocks/>
          </p:cNvGrpSpPr>
          <p:nvPr/>
        </p:nvGrpSpPr>
        <p:grpSpPr bwMode="auto">
          <a:xfrm>
            <a:off x="177800" y="1141413"/>
            <a:ext cx="2630488" cy="663575"/>
            <a:chOff x="383709" y="4500471"/>
            <a:chExt cx="2629946" cy="664187"/>
          </a:xfrm>
        </p:grpSpPr>
        <p:sp>
          <p:nvSpPr>
            <p:cNvPr id="38929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930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40" y="4870699"/>
              <a:ext cx="2472815" cy="44491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68288" y="981075"/>
            <a:ext cx="23383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pic>
        <p:nvPicPr>
          <p:cNvPr id="38924" name="图片 14" descr="光电效应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509838"/>
            <a:ext cx="43688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图片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2509838"/>
            <a:ext cx="4470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文本框 2"/>
          <p:cNvSpPr txBox="1">
            <a:spLocks noChangeArrowheads="1"/>
          </p:cNvSpPr>
          <p:nvPr/>
        </p:nvSpPr>
        <p:spPr bwMode="auto">
          <a:xfrm>
            <a:off x="3167063" y="1817688"/>
            <a:ext cx="5005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Calibri" pitchFamily="34" charset="0"/>
              </a:rPr>
              <a:t>光电效应虚拟实验</a:t>
            </a:r>
            <a:endParaRPr lang="zh-CN" altLang="en-US" sz="2400" b="1">
              <a:latin typeface="Calibri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8188" y="5797550"/>
            <a:ext cx="3708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ea"/>
                <a:ea typeface="+mn-ea"/>
              </a:rPr>
              <a:t>图</a:t>
            </a:r>
            <a:r>
              <a:rPr lang="en-US" altLang="zh-CN" dirty="0">
                <a:latin typeface="+mn-ea"/>
                <a:ea typeface="+mn-ea"/>
              </a:rPr>
              <a:t>2.6 </a:t>
            </a:r>
            <a:r>
              <a:rPr lang="zh-CN" altLang="zh-CN" dirty="0">
                <a:latin typeface="+mn-lt"/>
                <a:ea typeface="+mn-ea"/>
              </a:rPr>
              <a:t>伏安特性曲线对比图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8928" name="文本框 5"/>
          <p:cNvSpPr txBox="1">
            <a:spLocks noChangeArrowheads="1"/>
          </p:cNvSpPr>
          <p:nvPr/>
        </p:nvSpPr>
        <p:spPr bwMode="auto">
          <a:xfrm>
            <a:off x="5338763" y="5797550"/>
            <a:ext cx="413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2.7  </a:t>
            </a:r>
            <a:r>
              <a:rPr lang="zh-CN" altLang="zh-CN">
                <a:latin typeface="Calibri" pitchFamily="34" charset="0"/>
              </a:rPr>
              <a:t>伏安特性曲线绘制图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6" name="组合 75"/>
          <p:cNvGrpSpPr>
            <a:grpSpLocks/>
          </p:cNvGrpSpPr>
          <p:nvPr/>
        </p:nvGrpSpPr>
        <p:grpSpPr bwMode="auto">
          <a:xfrm>
            <a:off x="177800" y="1141413"/>
            <a:ext cx="2630488" cy="663575"/>
            <a:chOff x="383709" y="4500471"/>
            <a:chExt cx="2629946" cy="664187"/>
          </a:xfrm>
        </p:grpSpPr>
        <p:sp>
          <p:nvSpPr>
            <p:cNvPr id="39950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951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40" y="4870699"/>
              <a:ext cx="2472815" cy="44491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68288" y="981075"/>
            <a:ext cx="23383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pic>
        <p:nvPicPr>
          <p:cNvPr id="3994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95450"/>
            <a:ext cx="675798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22"/>
          <p:cNvSpPr>
            <a:spLocks noChangeArrowheads="1"/>
          </p:cNvSpPr>
          <p:nvPr/>
        </p:nvSpPr>
        <p:spPr bwMode="auto">
          <a:xfrm>
            <a:off x="2871788" y="5902325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2.8   </a:t>
            </a:r>
            <a:r>
              <a:rPr lang="zh-CN" altLang="en-US"/>
              <a:t>惠斯通电桥测电阻仿真</a:t>
            </a:r>
            <a:r>
              <a:rPr lang="zh-CN" altLang="zh-CN"/>
              <a:t>实验</a:t>
            </a: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0" name="组合 79"/>
          <p:cNvGrpSpPr>
            <a:grpSpLocks/>
          </p:cNvGrpSpPr>
          <p:nvPr/>
        </p:nvGrpSpPr>
        <p:grpSpPr bwMode="auto">
          <a:xfrm>
            <a:off x="107950" y="1689100"/>
            <a:ext cx="3935413" cy="327025"/>
            <a:chOff x="435496" y="1898406"/>
            <a:chExt cx="2246643" cy="294452"/>
          </a:xfrm>
        </p:grpSpPr>
        <p:sp>
          <p:nvSpPr>
            <p:cNvPr id="40976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740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矩形 88"/>
          <p:cNvSpPr>
            <a:spLocks noChangeArrowheads="1"/>
          </p:cNvSpPr>
          <p:nvPr/>
        </p:nvSpPr>
        <p:spPr bwMode="auto">
          <a:xfrm>
            <a:off x="198438" y="1128713"/>
            <a:ext cx="2763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charset="-122"/>
                <a:ea typeface="微软雅黑" pitchFamily="34" charset="-122"/>
              </a:rPr>
              <a:t>软</a:t>
            </a:r>
            <a:r>
              <a:rPr lang="zh-CN" altLang="zh-CN" sz="2800" b="1">
                <a:latin typeface="宋体" charset="-122"/>
                <a:ea typeface="微软雅黑" pitchFamily="34" charset="-122"/>
              </a:rPr>
              <a:t>硬件结合模块</a:t>
            </a:r>
            <a:endParaRPr lang="zh-CN" altLang="en-US" sz="2800" b="1">
              <a:latin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9925" y="2198688"/>
            <a:ext cx="8345488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采用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虚拟实验系统</a:t>
            </a:r>
            <a:r>
              <a:rPr lang="zh-CN" altLang="zh-CN" sz="2400" b="1" dirty="0">
                <a:latin typeface="+mn-ea"/>
                <a:ea typeface="+mn-ea"/>
              </a:rPr>
              <a:t>与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外接硬件</a:t>
            </a:r>
            <a:r>
              <a:rPr lang="zh-CN" altLang="en-US" sz="2400" b="1" dirty="0">
                <a:latin typeface="+mn-ea"/>
                <a:ea typeface="+mn-ea"/>
              </a:rPr>
              <a:t>相结合的方式</a:t>
            </a:r>
            <a:r>
              <a:rPr lang="zh-CN" altLang="zh-CN" sz="2400" b="1" dirty="0">
                <a:latin typeface="+mn-ea"/>
                <a:ea typeface="+mn-ea"/>
              </a:rPr>
              <a:t>充分发挥软件编程来改变仪器性能和控制实验操作的特性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既可以</a:t>
            </a:r>
            <a:r>
              <a:rPr lang="zh-CN" altLang="zh-CN" sz="2400" b="1" dirty="0">
                <a:latin typeface="+mn-ea"/>
                <a:ea typeface="+mn-ea"/>
              </a:rPr>
              <a:t>保持传统仪器的硬件优势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同时也通过</a:t>
            </a:r>
            <a:r>
              <a:rPr lang="zh-CN" altLang="zh-CN" sz="2400" b="1" dirty="0">
                <a:latin typeface="+mn-ea"/>
                <a:ea typeface="+mn-ea"/>
              </a:rPr>
              <a:t>通过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软硬件优势互补</a:t>
            </a:r>
            <a:r>
              <a:rPr lang="zh-CN" altLang="zh-CN" sz="2400" b="1" dirty="0">
                <a:latin typeface="+mn-ea"/>
                <a:ea typeface="+mn-ea"/>
              </a:rPr>
              <a:t>的方式来实现模块化和层次化的设计思想。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40973" name="图片 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289175"/>
            <a:ext cx="357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图片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4495800"/>
            <a:ext cx="357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文本框 2"/>
          <p:cNvSpPr txBox="1">
            <a:spLocks noChangeArrowheads="1"/>
          </p:cNvSpPr>
          <p:nvPr/>
        </p:nvSpPr>
        <p:spPr bwMode="auto">
          <a:xfrm>
            <a:off x="669925" y="4416425"/>
            <a:ext cx="8061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Calibri" pitchFamily="34" charset="0"/>
              </a:rPr>
              <a:t>本系统设计了一个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实时温度采集</a:t>
            </a:r>
            <a:r>
              <a:rPr lang="zh-CN" altLang="zh-CN" sz="2400" b="1">
                <a:latin typeface="Calibri" pitchFamily="34" charset="0"/>
              </a:rPr>
              <a:t>程序，通过</a:t>
            </a:r>
            <a:r>
              <a:rPr lang="en-US" altLang="zh-CN" sz="2400" b="1">
                <a:latin typeface="Calibri" pitchFamily="34" charset="0"/>
              </a:rPr>
              <a:t>visa</a:t>
            </a:r>
            <a:r>
              <a:rPr lang="zh-CN" altLang="zh-CN" sz="2400" b="1">
                <a:latin typeface="Calibri" pitchFamily="34" charset="0"/>
              </a:rPr>
              <a:t>端口与</a:t>
            </a:r>
            <a:r>
              <a:rPr lang="en-US" altLang="zh-CN" sz="2400" b="1">
                <a:latin typeface="Calibri" pitchFamily="34" charset="0"/>
              </a:rPr>
              <a:t>51</a:t>
            </a:r>
            <a:r>
              <a:rPr lang="zh-CN" altLang="zh-CN" sz="2400" b="1">
                <a:latin typeface="Calibri" pitchFamily="34" charset="0"/>
              </a:rPr>
              <a:t>单片机的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</a:rPr>
              <a:t>串口数据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通信</a:t>
            </a:r>
            <a:r>
              <a:rPr lang="zh-CN" altLang="zh-CN" sz="2400" b="1">
                <a:latin typeface="Calibri" pitchFamily="34" charset="0"/>
              </a:rPr>
              <a:t>实现软硬件结合，</a:t>
            </a:r>
            <a:r>
              <a:rPr lang="zh-CN" altLang="en-US" sz="2400" b="1">
                <a:latin typeface="Calibri" pitchFamily="34" charset="0"/>
              </a:rPr>
              <a:t>同时</a:t>
            </a:r>
            <a:r>
              <a:rPr lang="zh-CN" altLang="zh-CN" sz="2400" b="1">
                <a:latin typeface="Calibri" pitchFamily="34" charset="0"/>
              </a:rPr>
              <a:t>在</a:t>
            </a:r>
            <a:r>
              <a:rPr lang="en-US" altLang="zh-CN" sz="2400" b="1">
                <a:latin typeface="Calibri" pitchFamily="34" charset="0"/>
              </a:rPr>
              <a:t>51</a:t>
            </a:r>
            <a:r>
              <a:rPr lang="zh-CN" altLang="zh-CN" sz="2400" b="1">
                <a:latin typeface="Calibri" pitchFamily="34" charset="0"/>
              </a:rPr>
              <a:t>单片机</a:t>
            </a:r>
            <a:r>
              <a:rPr lang="zh-CN" altLang="en-US" sz="2400" b="1">
                <a:latin typeface="Calibri" pitchFamily="34" charset="0"/>
              </a:rPr>
              <a:t>上</a:t>
            </a:r>
            <a:r>
              <a:rPr lang="zh-CN" altLang="zh-CN" sz="2400" b="1">
                <a:latin typeface="Calibri" pitchFamily="34" charset="0"/>
              </a:rPr>
              <a:t>外接的</a:t>
            </a:r>
            <a:r>
              <a:rPr lang="zh-CN" altLang="en-US" sz="2400" b="1">
                <a:latin typeface="Calibri" pitchFamily="34" charset="0"/>
              </a:rPr>
              <a:t>一个</a:t>
            </a:r>
            <a:r>
              <a:rPr lang="zh-CN" altLang="zh-CN" sz="2400" b="1">
                <a:latin typeface="Calibri" pitchFamily="34" charset="0"/>
              </a:rPr>
              <a:t>液晶显示屏</a:t>
            </a:r>
            <a:r>
              <a:rPr lang="en-US" altLang="zh-CN" sz="2400" b="1">
                <a:latin typeface="Calibri" pitchFamily="34" charset="0"/>
              </a:rPr>
              <a:t> </a:t>
            </a:r>
            <a:r>
              <a:rPr lang="zh-CN" altLang="en-US" sz="2400" b="1">
                <a:latin typeface="Calibri" pitchFamily="34" charset="0"/>
              </a:rPr>
              <a:t>，可以同时实现温度在</a:t>
            </a:r>
            <a:r>
              <a:rPr lang="en-US" altLang="zh-CN" sz="2400" b="1">
                <a:latin typeface="Calibri" pitchFamily="34" charset="0"/>
              </a:rPr>
              <a:t>labview</a:t>
            </a:r>
            <a:r>
              <a:rPr lang="zh-CN" altLang="en-US" sz="2400" b="1">
                <a:latin typeface="Calibri" pitchFamily="34" charset="0"/>
              </a:rPr>
              <a:t>和液晶屏上的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</a:rPr>
              <a:t>同步显示</a:t>
            </a:r>
            <a:r>
              <a:rPr lang="zh-CN" altLang="zh-CN" sz="2400" b="1">
                <a:latin typeface="Calibri" pitchFamily="34" charset="0"/>
              </a:rPr>
              <a:t>。</a:t>
            </a: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94" name="组合 79"/>
          <p:cNvGrpSpPr>
            <a:grpSpLocks/>
          </p:cNvGrpSpPr>
          <p:nvPr/>
        </p:nvGrpSpPr>
        <p:grpSpPr bwMode="auto">
          <a:xfrm>
            <a:off x="44450" y="1535113"/>
            <a:ext cx="3935413" cy="327025"/>
            <a:chOff x="435496" y="1898406"/>
            <a:chExt cx="2246643" cy="294452"/>
          </a:xfrm>
        </p:grpSpPr>
        <p:sp>
          <p:nvSpPr>
            <p:cNvPr id="41999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740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5" name="矩形 88"/>
          <p:cNvSpPr>
            <a:spLocks noChangeArrowheads="1"/>
          </p:cNvSpPr>
          <p:nvPr/>
        </p:nvSpPr>
        <p:spPr bwMode="auto">
          <a:xfrm>
            <a:off x="134938" y="974725"/>
            <a:ext cx="276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charset="-122"/>
                <a:ea typeface="微软雅黑" pitchFamily="34" charset="-122"/>
              </a:rPr>
              <a:t>软</a:t>
            </a:r>
            <a:r>
              <a:rPr lang="zh-CN" altLang="zh-CN" sz="2800" b="1">
                <a:latin typeface="宋体" charset="-122"/>
                <a:ea typeface="微软雅黑" pitchFamily="34" charset="-122"/>
              </a:rPr>
              <a:t>硬件结合模块</a:t>
            </a:r>
            <a:endParaRPr lang="zh-CN" altLang="en-US" sz="2800" b="1">
              <a:latin typeface="宋体" charset="-122"/>
            </a:endParaRPr>
          </a:p>
        </p:txBody>
      </p:sp>
      <p:pic>
        <p:nvPicPr>
          <p:cNvPr id="41996" name="图片 33" descr="Screenshot_2015-10-24-18-36-51"/>
          <p:cNvPicPr>
            <a:picLocks noChangeAspect="1" noChangeArrowheads="1"/>
          </p:cNvPicPr>
          <p:nvPr/>
        </p:nvPicPr>
        <p:blipFill>
          <a:blip r:embed="rId2"/>
          <a:srcRect r="-1584" b="16028"/>
          <a:stretch>
            <a:fillRect/>
          </a:stretch>
        </p:blipFill>
        <p:spPr bwMode="auto">
          <a:xfrm>
            <a:off x="4872038" y="776288"/>
            <a:ext cx="37957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文本框 3"/>
          <p:cNvSpPr txBox="1">
            <a:spLocks noChangeArrowheads="1"/>
          </p:cNvSpPr>
          <p:nvPr/>
        </p:nvSpPr>
        <p:spPr bwMode="auto">
          <a:xfrm>
            <a:off x="5680075" y="638968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3.1  </a:t>
            </a:r>
            <a:r>
              <a:rPr lang="zh-CN" altLang="en-US">
                <a:latin typeface="Calibri" pitchFamily="34" charset="0"/>
              </a:rPr>
              <a:t>硬件连接实况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9563" y="2098675"/>
            <a:ext cx="40306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atin typeface="+mn-ea"/>
                <a:ea typeface="+mn-ea"/>
              </a:rPr>
              <a:t>为了满足实际需要，我们在温度实时显示的基础上设计了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温度报警灯</a:t>
            </a:r>
            <a:r>
              <a:rPr lang="zh-CN" altLang="zh-CN" sz="2400" b="1" dirty="0">
                <a:latin typeface="+mn-ea"/>
                <a:ea typeface="+mn-ea"/>
              </a:rPr>
              <a:t>，可以根据温度报警灯的变化直观的了解温度是否超过预定值。在</a:t>
            </a:r>
            <a:r>
              <a:rPr lang="en-US" altLang="zh-CN" sz="2400" b="1" dirty="0">
                <a:latin typeface="+mn-ea"/>
                <a:ea typeface="+mn-ea"/>
              </a:rPr>
              <a:t>51</a:t>
            </a:r>
            <a:r>
              <a:rPr lang="zh-CN" altLang="zh-CN" sz="2400" b="1" dirty="0">
                <a:latin typeface="+mn-ea"/>
                <a:ea typeface="+mn-ea"/>
              </a:rPr>
              <a:t>单片机的部分也增加了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蜂鸣器报警</a:t>
            </a:r>
            <a:r>
              <a:rPr lang="zh-CN" altLang="zh-CN" sz="2400" b="1" dirty="0">
                <a:latin typeface="+mn-ea"/>
                <a:ea typeface="+mn-ea"/>
              </a:rPr>
              <a:t>提醒，从视觉和听觉两个方面进行报警</a:t>
            </a:r>
            <a:r>
              <a:rPr lang="zh-CN" altLang="en-US" sz="2400" b="1" dirty="0">
                <a:latin typeface="+mn-ea"/>
                <a:ea typeface="+mn-ea"/>
              </a:rPr>
              <a:t>，有效预防温度超过预定值。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8" name="组合 79"/>
          <p:cNvGrpSpPr>
            <a:grpSpLocks/>
          </p:cNvGrpSpPr>
          <p:nvPr/>
        </p:nvGrpSpPr>
        <p:grpSpPr bwMode="auto">
          <a:xfrm>
            <a:off x="44450" y="1573213"/>
            <a:ext cx="3935413" cy="327025"/>
            <a:chOff x="435496" y="1898406"/>
            <a:chExt cx="2246643" cy="294452"/>
          </a:xfrm>
        </p:grpSpPr>
        <p:sp>
          <p:nvSpPr>
            <p:cNvPr id="43025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740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9" name="矩形 88"/>
          <p:cNvSpPr>
            <a:spLocks noChangeArrowheads="1"/>
          </p:cNvSpPr>
          <p:nvPr/>
        </p:nvSpPr>
        <p:spPr bwMode="auto">
          <a:xfrm>
            <a:off x="134938" y="1012825"/>
            <a:ext cx="276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charset="-122"/>
                <a:ea typeface="微软雅黑" pitchFamily="34" charset="-122"/>
              </a:rPr>
              <a:t>软</a:t>
            </a:r>
            <a:r>
              <a:rPr lang="zh-CN" altLang="zh-CN" sz="2800" b="1">
                <a:latin typeface="宋体" charset="-122"/>
                <a:ea typeface="微软雅黑" pitchFamily="34" charset="-122"/>
              </a:rPr>
              <a:t>硬件结合模块</a:t>
            </a:r>
            <a:endParaRPr lang="zh-CN" altLang="en-US" sz="2800" b="1">
              <a:latin typeface="宋体" charset="-122"/>
            </a:endParaRPr>
          </a:p>
        </p:txBody>
      </p:sp>
      <p:pic>
        <p:nvPicPr>
          <p:cNvPr id="43020" name="图片 18" descr="WP_20131120_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2768600"/>
            <a:ext cx="44513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图片 19" descr="温度显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2768600"/>
            <a:ext cx="44196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文本框 1"/>
          <p:cNvSpPr txBox="1">
            <a:spLocks noChangeArrowheads="1"/>
          </p:cNvSpPr>
          <p:nvPr/>
        </p:nvSpPr>
        <p:spPr bwMode="auto">
          <a:xfrm>
            <a:off x="2684463" y="2019300"/>
            <a:ext cx="5602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itchFamily="34" charset="0"/>
              </a:rPr>
              <a:t>温度同步显示及温度预警</a:t>
            </a:r>
          </a:p>
        </p:txBody>
      </p:sp>
      <p:sp>
        <p:nvSpPr>
          <p:cNvPr id="43023" name="文本框 2"/>
          <p:cNvSpPr txBox="1">
            <a:spLocks noChangeArrowheads="1"/>
          </p:cNvSpPr>
          <p:nvPr/>
        </p:nvSpPr>
        <p:spPr bwMode="auto">
          <a:xfrm>
            <a:off x="796925" y="5838825"/>
            <a:ext cx="420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3.2  51</a:t>
            </a:r>
            <a:r>
              <a:rPr lang="zh-CN" altLang="zh-CN">
                <a:latin typeface="Calibri" pitchFamily="34" charset="0"/>
              </a:rPr>
              <a:t>单片机液晶显示温度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43024" name="文本框 5"/>
          <p:cNvSpPr txBox="1">
            <a:spLocks noChangeArrowheads="1"/>
          </p:cNvSpPr>
          <p:nvPr/>
        </p:nvSpPr>
        <p:spPr bwMode="auto">
          <a:xfrm>
            <a:off x="5024438" y="5848350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3.3  LabVIEW</a:t>
            </a:r>
            <a:r>
              <a:rPr lang="zh-CN" altLang="zh-CN">
                <a:latin typeface="Calibri" pitchFamily="34" charset="0"/>
              </a:rPr>
              <a:t>平台处理温度界面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42" name="组合 79"/>
          <p:cNvGrpSpPr>
            <a:grpSpLocks/>
          </p:cNvGrpSpPr>
          <p:nvPr/>
        </p:nvGrpSpPr>
        <p:grpSpPr bwMode="auto">
          <a:xfrm>
            <a:off x="44450" y="1612900"/>
            <a:ext cx="3935413" cy="325438"/>
            <a:chOff x="435496" y="1898406"/>
            <a:chExt cx="2246643" cy="294452"/>
          </a:xfrm>
        </p:grpSpPr>
        <p:sp>
          <p:nvSpPr>
            <p:cNvPr id="44045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963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134938" y="1052513"/>
            <a:ext cx="27622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远程访问模块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44044" name="文本框 3"/>
          <p:cNvSpPr txBox="1">
            <a:spLocks noChangeArrowheads="1"/>
          </p:cNvSpPr>
          <p:nvPr/>
        </p:nvSpPr>
        <p:spPr bwMode="auto">
          <a:xfrm>
            <a:off x="842963" y="2241550"/>
            <a:ext cx="7458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LabVIEW Web</a:t>
            </a:r>
            <a:r>
              <a:rPr lang="zh-CN" altLang="zh-CN" sz="2400">
                <a:latin typeface="Calibri" pitchFamily="34" charset="0"/>
              </a:rPr>
              <a:t>服务器除了与其他</a:t>
            </a:r>
            <a:r>
              <a:rPr lang="en-US" altLang="zh-CN" sz="2400">
                <a:latin typeface="Calibri" pitchFamily="34" charset="0"/>
              </a:rPr>
              <a:t>Web</a:t>
            </a:r>
            <a:r>
              <a:rPr lang="zh-CN" altLang="zh-CN" sz="2400">
                <a:latin typeface="Calibri" pitchFamily="34" charset="0"/>
              </a:rPr>
              <a:t>服务器一样能</a:t>
            </a:r>
            <a:r>
              <a:rPr lang="zh-CN" altLang="zh-CN" sz="2400">
                <a:solidFill>
                  <a:srgbClr val="FF0000"/>
                </a:solidFill>
                <a:latin typeface="Calibri" pitchFamily="34" charset="0"/>
              </a:rPr>
              <a:t>发布文档</a:t>
            </a:r>
            <a:r>
              <a:rPr lang="zh-CN" altLang="zh-CN" sz="2400">
                <a:latin typeface="Calibri" pitchFamily="34" charset="0"/>
              </a:rPr>
              <a:t>外</a:t>
            </a:r>
            <a:r>
              <a:rPr lang="en-US" altLang="zh-CN" sz="2400">
                <a:latin typeface="Calibri" pitchFamily="34" charset="0"/>
              </a:rPr>
              <a:t>,</a:t>
            </a:r>
            <a:r>
              <a:rPr lang="zh-CN" altLang="en-US" sz="2400">
                <a:latin typeface="Calibri" pitchFamily="34" charset="0"/>
              </a:rPr>
              <a:t>通过相关的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网络协议</a:t>
            </a:r>
            <a:r>
              <a:rPr lang="zh-CN" altLang="en-US" sz="2400">
                <a:latin typeface="Calibri" pitchFamily="34" charset="0"/>
              </a:rPr>
              <a:t>以及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配置</a:t>
            </a:r>
            <a:r>
              <a:rPr lang="zh-CN" altLang="en-US" sz="2400">
                <a:latin typeface="Calibri" pitchFamily="34" charset="0"/>
              </a:rPr>
              <a:t>成功之后。</a:t>
            </a:r>
            <a:r>
              <a:rPr lang="zh-CN" altLang="zh-CN" sz="2400">
                <a:latin typeface="Calibri" pitchFamily="34" charset="0"/>
              </a:rPr>
              <a:t>它还可以发布正在运行的</a:t>
            </a:r>
            <a:r>
              <a:rPr lang="en-US" altLang="zh-CN" sz="2400">
                <a:latin typeface="Calibri" pitchFamily="34" charset="0"/>
              </a:rPr>
              <a:t>VIs</a:t>
            </a:r>
            <a:r>
              <a:rPr lang="zh-CN" altLang="zh-CN" sz="2400">
                <a:latin typeface="Calibri" pitchFamily="34" charset="0"/>
              </a:rPr>
              <a:t>前面板图</a:t>
            </a:r>
            <a:r>
              <a:rPr lang="en-US" altLang="zh-CN" sz="2400">
                <a:latin typeface="Calibri" pitchFamily="34" charset="0"/>
              </a:rPr>
              <a:t>,</a:t>
            </a:r>
            <a:r>
              <a:rPr lang="zh-CN" altLang="zh-CN" sz="2400">
                <a:latin typeface="Calibri" pitchFamily="34" charset="0"/>
              </a:rPr>
              <a:t>使得各地的</a:t>
            </a:r>
            <a:r>
              <a:rPr lang="zh-CN" altLang="en-US" sz="2400">
                <a:latin typeface="Calibri" pitchFamily="34" charset="0"/>
              </a:rPr>
              <a:t>使用者都能</a:t>
            </a:r>
            <a:r>
              <a:rPr lang="zh-CN" altLang="zh-CN" sz="2400">
                <a:latin typeface="Calibri" pitchFamily="34" charset="0"/>
              </a:rPr>
              <a:t>看到服务器上的</a:t>
            </a:r>
            <a:r>
              <a:rPr lang="en-US" altLang="zh-CN" sz="2400">
                <a:latin typeface="Calibri" pitchFamily="34" charset="0"/>
              </a:rPr>
              <a:t>VIs</a:t>
            </a:r>
            <a:r>
              <a:rPr lang="zh-CN" altLang="zh-CN" sz="2400">
                <a:latin typeface="Calibri" pitchFamily="34" charset="0"/>
              </a:rPr>
              <a:t>的</a:t>
            </a:r>
            <a:r>
              <a:rPr lang="zh-CN" altLang="en-US" sz="2400">
                <a:latin typeface="Calibri" pitchFamily="34" charset="0"/>
              </a:rPr>
              <a:t>实时</a:t>
            </a:r>
            <a:r>
              <a:rPr lang="zh-CN" altLang="zh-CN" sz="2400">
                <a:latin typeface="Calibri" pitchFamily="34" charset="0"/>
              </a:rPr>
              <a:t>情况</a:t>
            </a:r>
            <a:r>
              <a:rPr lang="zh-CN" altLang="en-US" sz="2400">
                <a:latin typeface="Calibri" pitchFamily="34" charset="0"/>
              </a:rPr>
              <a:t>，</a:t>
            </a:r>
            <a:r>
              <a:rPr lang="zh-CN" altLang="zh-CN" sz="2400">
                <a:latin typeface="Calibri" pitchFamily="34" charset="0"/>
              </a:rPr>
              <a:t>实现了</a:t>
            </a:r>
            <a:r>
              <a:rPr lang="zh-CN" altLang="zh-CN" sz="2400">
                <a:solidFill>
                  <a:srgbClr val="FF0000"/>
                </a:solidFill>
                <a:latin typeface="Calibri" pitchFamily="34" charset="0"/>
              </a:rPr>
              <a:t>远程资源共享</a:t>
            </a:r>
            <a:r>
              <a:rPr lang="zh-CN" altLang="zh-CN" sz="2400">
                <a:latin typeface="Calibri" pitchFamily="34" charset="0"/>
              </a:rPr>
              <a:t>，可以更好地满足</a:t>
            </a:r>
            <a:r>
              <a:rPr lang="zh-CN" altLang="en-US" sz="2400">
                <a:latin typeface="Calibri" pitchFamily="34" charset="0"/>
              </a:rPr>
              <a:t>那些没有</a:t>
            </a:r>
            <a:r>
              <a:rPr lang="en-US" altLang="zh-CN" sz="2400">
                <a:latin typeface="Calibri" pitchFamily="34" charset="0"/>
              </a:rPr>
              <a:t>labview</a:t>
            </a:r>
            <a:r>
              <a:rPr lang="zh-CN" altLang="en-US" sz="2400">
                <a:latin typeface="Calibri" pitchFamily="34" charset="0"/>
              </a:rPr>
              <a:t>资源</a:t>
            </a:r>
            <a:r>
              <a:rPr lang="zh-CN" altLang="zh-CN" sz="2400">
                <a:latin typeface="Calibri" pitchFamily="34" charset="0"/>
              </a:rPr>
              <a:t>的用户。</a:t>
            </a:r>
            <a:endParaRPr lang="zh-CN" altLang="en-US" sz="24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12049125" y="1550988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003800" y="1735138"/>
            <a:ext cx="0" cy="3387725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文本框 22"/>
          <p:cNvSpPr txBox="1">
            <a:spLocks noChangeArrowheads="1"/>
          </p:cNvSpPr>
          <p:nvPr/>
        </p:nvSpPr>
        <p:spPr bwMode="auto">
          <a:xfrm>
            <a:off x="6067425" y="1870075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项目意义</a:t>
            </a:r>
            <a:endParaRPr lang="zh-HK" altLang="en-US" sz="3600" b="1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67425" y="2811463"/>
            <a:ext cx="22907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92D1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z="3600" b="1" spc="300" dirty="0">
              <a:solidFill>
                <a:srgbClr val="92D1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67425" y="3716338"/>
            <a:ext cx="2290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92D1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z="3600" b="1" spc="300" dirty="0">
              <a:solidFill>
                <a:srgbClr val="92D1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67425" y="4606925"/>
            <a:ext cx="2200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z="3600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31" name="组合 18"/>
          <p:cNvGrpSpPr>
            <a:grpSpLocks/>
          </p:cNvGrpSpPr>
          <p:nvPr/>
        </p:nvGrpSpPr>
        <p:grpSpPr bwMode="auto">
          <a:xfrm>
            <a:off x="1636713" y="2197100"/>
            <a:ext cx="1946275" cy="1939925"/>
            <a:chOff x="1709739" y="2636838"/>
            <a:chExt cx="1590160" cy="1584325"/>
          </a:xfrm>
        </p:grpSpPr>
        <p:sp>
          <p:nvSpPr>
            <p:cNvPr id="26633" name="Freeform 6"/>
            <p:cNvSpPr>
              <a:spLocks/>
            </p:cNvSpPr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2147483647 w 1276"/>
                <a:gd name="T1" fmla="*/ 2147483647 h 1274"/>
                <a:gd name="T2" fmla="*/ 2147483647 w 1276"/>
                <a:gd name="T3" fmla="*/ 2147483647 h 1274"/>
                <a:gd name="T4" fmla="*/ 2147483647 w 1276"/>
                <a:gd name="T5" fmla="*/ 2147483647 h 1274"/>
                <a:gd name="T6" fmla="*/ 2147483647 w 1276"/>
                <a:gd name="T7" fmla="*/ 2147483647 h 1274"/>
                <a:gd name="T8" fmla="*/ 2147483647 w 1276"/>
                <a:gd name="T9" fmla="*/ 2147483647 h 1274"/>
                <a:gd name="T10" fmla="*/ 2147483647 w 1276"/>
                <a:gd name="T11" fmla="*/ 2147483647 h 1274"/>
                <a:gd name="T12" fmla="*/ 2147483647 w 1276"/>
                <a:gd name="T13" fmla="*/ 2147483647 h 1274"/>
                <a:gd name="T14" fmla="*/ 0 w 1276"/>
                <a:gd name="T15" fmla="*/ 2147483647 h 1274"/>
                <a:gd name="T16" fmla="*/ 0 w 1276"/>
                <a:gd name="T17" fmla="*/ 2147483647 h 1274"/>
                <a:gd name="T18" fmla="*/ 2147483647 w 1276"/>
                <a:gd name="T19" fmla="*/ 0 h 1274"/>
                <a:gd name="T20" fmla="*/ 2147483647 w 1276"/>
                <a:gd name="T21" fmla="*/ 0 h 1274"/>
                <a:gd name="T22" fmla="*/ 2147483647 w 1276"/>
                <a:gd name="T23" fmla="*/ 2147483647 h 1274"/>
                <a:gd name="T24" fmla="*/ 2147483647 w 1276"/>
                <a:gd name="T25" fmla="*/ 2147483647 h 1274"/>
                <a:gd name="T26" fmla="*/ 2147483647 w 1276"/>
                <a:gd name="T27" fmla="*/ 2147483647 h 1274"/>
                <a:gd name="T28" fmla="*/ 2147483647 w 1276"/>
                <a:gd name="T29" fmla="*/ 2147483647 h 1274"/>
                <a:gd name="T30" fmla="*/ 2147483647 w 1276"/>
                <a:gd name="T31" fmla="*/ 2147483647 h 1274"/>
                <a:gd name="T32" fmla="*/ 2147483647 w 1276"/>
                <a:gd name="T33" fmla="*/ 2147483647 h 1274"/>
                <a:gd name="T34" fmla="*/ 2147483647 w 1276"/>
                <a:gd name="T35" fmla="*/ 2147483647 h 1274"/>
                <a:gd name="T36" fmla="*/ 2147483647 w 1276"/>
                <a:gd name="T37" fmla="*/ 2147483647 h 1274"/>
                <a:gd name="T38" fmla="*/ 2147483647 w 1276"/>
                <a:gd name="T39" fmla="*/ 2147483647 h 1274"/>
                <a:gd name="T40" fmla="*/ 2147483647 w 1276"/>
                <a:gd name="T41" fmla="*/ 2147483647 h 1274"/>
                <a:gd name="T42" fmla="*/ 2147483647 w 1276"/>
                <a:gd name="T43" fmla="*/ 2147483647 h 1274"/>
                <a:gd name="T44" fmla="*/ 2147483647 w 1276"/>
                <a:gd name="T45" fmla="*/ 2147483647 h 12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76"/>
                <a:gd name="T70" fmla="*/ 0 h 1274"/>
                <a:gd name="T71" fmla="*/ 1276 w 1276"/>
                <a:gd name="T72" fmla="*/ 1274 h 12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2147483647 w 495"/>
                <a:gd name="T1" fmla="*/ 2147483647 h 493"/>
                <a:gd name="T2" fmla="*/ 2147483647 w 495"/>
                <a:gd name="T3" fmla="*/ 2147483647 h 493"/>
                <a:gd name="T4" fmla="*/ 2147483647 w 495"/>
                <a:gd name="T5" fmla="*/ 2147483647 h 493"/>
                <a:gd name="T6" fmla="*/ 2147483647 w 495"/>
                <a:gd name="T7" fmla="*/ 2147483647 h 493"/>
                <a:gd name="T8" fmla="*/ 2147483647 w 495"/>
                <a:gd name="T9" fmla="*/ 2147483647 h 493"/>
                <a:gd name="T10" fmla="*/ 2147483647 w 495"/>
                <a:gd name="T11" fmla="*/ 2147483647 h 493"/>
                <a:gd name="T12" fmla="*/ 2147483647 w 495"/>
                <a:gd name="T13" fmla="*/ 2147483647 h 493"/>
                <a:gd name="T14" fmla="*/ 2147483647 w 495"/>
                <a:gd name="T15" fmla="*/ 2147483647 h 493"/>
                <a:gd name="T16" fmla="*/ 2147483647 w 495"/>
                <a:gd name="T17" fmla="*/ 2147483647 h 493"/>
                <a:gd name="T18" fmla="*/ 2147483647 w 495"/>
                <a:gd name="T19" fmla="*/ 2147483647 h 493"/>
                <a:gd name="T20" fmla="*/ 2147483647 w 495"/>
                <a:gd name="T21" fmla="*/ 2147483647 h 493"/>
                <a:gd name="T22" fmla="*/ 2147483647 w 495"/>
                <a:gd name="T23" fmla="*/ 2147483647 h 493"/>
                <a:gd name="T24" fmla="*/ 2147483647 w 495"/>
                <a:gd name="T25" fmla="*/ 2147483647 h 493"/>
                <a:gd name="T26" fmla="*/ 2147483647 w 495"/>
                <a:gd name="T27" fmla="*/ 2147483647 h 493"/>
                <a:gd name="T28" fmla="*/ 2147483647 w 495"/>
                <a:gd name="T29" fmla="*/ 2147483647 h 493"/>
                <a:gd name="T30" fmla="*/ 2147483647 w 495"/>
                <a:gd name="T31" fmla="*/ 2147483647 h 493"/>
                <a:gd name="T32" fmla="*/ 2147483647 w 495"/>
                <a:gd name="T33" fmla="*/ 2147483647 h 493"/>
                <a:gd name="T34" fmla="*/ 2147483647 w 495"/>
                <a:gd name="T35" fmla="*/ 2147483647 h 493"/>
                <a:gd name="T36" fmla="*/ 2147483647 w 495"/>
                <a:gd name="T37" fmla="*/ 2147483647 h 493"/>
                <a:gd name="T38" fmla="*/ 2147483647 w 495"/>
                <a:gd name="T39" fmla="*/ 2147483647 h 493"/>
                <a:gd name="T40" fmla="*/ 2147483647 w 495"/>
                <a:gd name="T41" fmla="*/ 2147483647 h 4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5"/>
                <a:gd name="T64" fmla="*/ 0 h 493"/>
                <a:gd name="T65" fmla="*/ 495 w 495"/>
                <a:gd name="T66" fmla="*/ 493 h 4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Freeform 8"/>
            <p:cNvSpPr>
              <a:spLocks/>
            </p:cNvSpPr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2147483647 h 104"/>
                <a:gd name="T2" fmla="*/ 0 w 529"/>
                <a:gd name="T3" fmla="*/ 0 h 104"/>
                <a:gd name="T4" fmla="*/ 2147483647 w 529"/>
                <a:gd name="T5" fmla="*/ 0 h 104"/>
                <a:gd name="T6" fmla="*/ 2147483647 w 529"/>
                <a:gd name="T7" fmla="*/ 2147483647 h 104"/>
                <a:gd name="T8" fmla="*/ 0 w 529"/>
                <a:gd name="T9" fmla="*/ 214748364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104"/>
                <a:gd name="T17" fmla="*/ 529 w 52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Freeform 9"/>
            <p:cNvSpPr>
              <a:spLocks/>
            </p:cNvSpPr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2147483647 w 528"/>
                <a:gd name="T1" fmla="*/ 0 h 104"/>
                <a:gd name="T2" fmla="*/ 2147483647 w 528"/>
                <a:gd name="T3" fmla="*/ 2147483647 h 104"/>
                <a:gd name="T4" fmla="*/ 0 w 528"/>
                <a:gd name="T5" fmla="*/ 2147483647 h 104"/>
                <a:gd name="T6" fmla="*/ 0 w 528"/>
                <a:gd name="T7" fmla="*/ 0 h 104"/>
                <a:gd name="T8" fmla="*/ 2147483647 w 52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4"/>
                <a:gd name="T17" fmla="*/ 528 w 52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Freeform 10"/>
            <p:cNvSpPr>
              <a:spLocks/>
            </p:cNvSpPr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2147483647 w 478"/>
                <a:gd name="T3" fmla="*/ 0 h 105"/>
                <a:gd name="T4" fmla="*/ 2147483647 w 478"/>
                <a:gd name="T5" fmla="*/ 2147483647 h 105"/>
                <a:gd name="T6" fmla="*/ 2147483647 w 478"/>
                <a:gd name="T7" fmla="*/ 2147483647 h 105"/>
                <a:gd name="T8" fmla="*/ 2147483647 w 478"/>
                <a:gd name="T9" fmla="*/ 2147483647 h 105"/>
                <a:gd name="T10" fmla="*/ 2147483647 w 478"/>
                <a:gd name="T11" fmla="*/ 2147483647 h 105"/>
                <a:gd name="T12" fmla="*/ 0 w 478"/>
                <a:gd name="T13" fmla="*/ 2147483647 h 105"/>
                <a:gd name="T14" fmla="*/ 0 w 47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8"/>
                <a:gd name="T25" fmla="*/ 0 h 105"/>
                <a:gd name="T26" fmla="*/ 478 w 47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Freeform 11"/>
            <p:cNvSpPr>
              <a:spLocks/>
            </p:cNvSpPr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2147483647 h 244"/>
                <a:gd name="T2" fmla="*/ 2147483647 w 246"/>
                <a:gd name="T3" fmla="*/ 2147483647 h 244"/>
                <a:gd name="T4" fmla="*/ 2147483647 w 246"/>
                <a:gd name="T5" fmla="*/ 2147483647 h 244"/>
                <a:gd name="T6" fmla="*/ 2147483647 w 246"/>
                <a:gd name="T7" fmla="*/ 2147483647 h 244"/>
                <a:gd name="T8" fmla="*/ 2147483647 w 246"/>
                <a:gd name="T9" fmla="*/ 2147483647 h 244"/>
                <a:gd name="T10" fmla="*/ 2147483647 w 246"/>
                <a:gd name="T11" fmla="*/ 2147483647 h 244"/>
                <a:gd name="T12" fmla="*/ 0 w 246"/>
                <a:gd name="T13" fmla="*/ 2147483647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6"/>
                <a:gd name="T22" fmla="*/ 0 h 244"/>
                <a:gd name="T23" fmla="*/ 246 w 246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12"/>
            <p:cNvSpPr>
              <a:spLocks/>
            </p:cNvSpPr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2147483647 h 102"/>
                <a:gd name="T2" fmla="*/ 0 w 104"/>
                <a:gd name="T3" fmla="*/ 0 h 102"/>
                <a:gd name="T4" fmla="*/ 2147483647 w 104"/>
                <a:gd name="T5" fmla="*/ 0 h 102"/>
                <a:gd name="T6" fmla="*/ 2147483647 w 104"/>
                <a:gd name="T7" fmla="*/ 2147483647 h 102"/>
                <a:gd name="T8" fmla="*/ 0 w 104"/>
                <a:gd name="T9" fmla="*/ 214748364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2"/>
                <a:gd name="T17" fmla="*/ 104 w 104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13"/>
            <p:cNvSpPr>
              <a:spLocks/>
            </p:cNvSpPr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2147483647 w 103"/>
                <a:gd name="T1" fmla="*/ 2147483647 h 103"/>
                <a:gd name="T2" fmla="*/ 0 w 103"/>
                <a:gd name="T3" fmla="*/ 2147483647 h 103"/>
                <a:gd name="T4" fmla="*/ 0 w 103"/>
                <a:gd name="T5" fmla="*/ 0 h 103"/>
                <a:gd name="T6" fmla="*/ 2147483647 w 103"/>
                <a:gd name="T7" fmla="*/ 0 h 103"/>
                <a:gd name="T8" fmla="*/ 2147483647 w 103"/>
                <a:gd name="T9" fmla="*/ 2147483647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03"/>
                <a:gd name="T17" fmla="*/ 103 w 10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4"/>
            <p:cNvSpPr>
              <a:spLocks/>
            </p:cNvSpPr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2147483647 w 103"/>
                <a:gd name="T1" fmla="*/ 2147483647 h 103"/>
                <a:gd name="T2" fmla="*/ 0 w 103"/>
                <a:gd name="T3" fmla="*/ 2147483647 h 103"/>
                <a:gd name="T4" fmla="*/ 0 w 103"/>
                <a:gd name="T5" fmla="*/ 0 h 103"/>
                <a:gd name="T6" fmla="*/ 2147483647 w 103"/>
                <a:gd name="T7" fmla="*/ 0 h 103"/>
                <a:gd name="T8" fmla="*/ 2147483647 w 103"/>
                <a:gd name="T9" fmla="*/ 2147483647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03"/>
                <a:gd name="T17" fmla="*/ 103 w 10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solidFill>
              <a:srgbClr val="017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281113" y="4137025"/>
            <a:ext cx="2657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300">
                <a:solidFill>
                  <a:srgbClr val="0174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CONTANTS</a:t>
            </a:r>
            <a:endParaRPr lang="zh-HK" altLang="en-US" sz="2800" b="1" spc="300" dirty="0">
              <a:solidFill>
                <a:srgbClr val="0174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6" name="组合 79"/>
          <p:cNvGrpSpPr>
            <a:grpSpLocks/>
          </p:cNvGrpSpPr>
          <p:nvPr/>
        </p:nvGrpSpPr>
        <p:grpSpPr bwMode="auto">
          <a:xfrm>
            <a:off x="44450" y="1573213"/>
            <a:ext cx="3935413" cy="327025"/>
            <a:chOff x="435496" y="1898406"/>
            <a:chExt cx="2246643" cy="294452"/>
          </a:xfrm>
        </p:grpSpPr>
        <p:sp>
          <p:nvSpPr>
            <p:cNvPr id="45070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740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134938" y="1012825"/>
            <a:ext cx="2762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远程访问模块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pic>
        <p:nvPicPr>
          <p:cNvPr id="45068" name="图片 21"/>
          <p:cNvPicPr>
            <a:picLocks noChangeAspect="1" noChangeArrowheads="1"/>
          </p:cNvPicPr>
          <p:nvPr/>
        </p:nvPicPr>
        <p:blipFill>
          <a:blip r:embed="rId2"/>
          <a:srcRect t="7230" r="2106" b="6409"/>
          <a:stretch>
            <a:fillRect/>
          </a:stretch>
        </p:blipFill>
        <p:spPr bwMode="auto">
          <a:xfrm>
            <a:off x="1106488" y="1698625"/>
            <a:ext cx="6931025" cy="47926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9" name="文本框 3"/>
          <p:cNvSpPr txBox="1">
            <a:spLocks noChangeArrowheads="1"/>
          </p:cNvSpPr>
          <p:nvPr/>
        </p:nvSpPr>
        <p:spPr bwMode="auto">
          <a:xfrm>
            <a:off x="2792413" y="6491288"/>
            <a:ext cx="399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4.1  </a:t>
            </a:r>
            <a:r>
              <a:rPr lang="zh-CN" altLang="zh-CN">
                <a:latin typeface="Calibri" pitchFamily="34" charset="0"/>
              </a:rPr>
              <a:t>网页实现远程访问</a:t>
            </a:r>
            <a:r>
              <a:rPr lang="zh-CN" altLang="en-US">
                <a:latin typeface="Calibri" pitchFamily="34" charset="0"/>
              </a:rPr>
              <a:t>界面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90" name="组合 79"/>
          <p:cNvGrpSpPr>
            <a:grpSpLocks/>
          </p:cNvGrpSpPr>
          <p:nvPr/>
        </p:nvGrpSpPr>
        <p:grpSpPr bwMode="auto">
          <a:xfrm>
            <a:off x="44450" y="1573213"/>
            <a:ext cx="3935413" cy="327025"/>
            <a:chOff x="435496" y="1898406"/>
            <a:chExt cx="2246643" cy="294452"/>
          </a:xfrm>
        </p:grpSpPr>
        <p:sp>
          <p:nvSpPr>
            <p:cNvPr id="46094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740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134938" y="1012825"/>
            <a:ext cx="2762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远程访问模块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46092" name="文本框 3"/>
          <p:cNvSpPr txBox="1">
            <a:spLocks noChangeArrowheads="1"/>
          </p:cNvSpPr>
          <p:nvPr/>
        </p:nvSpPr>
        <p:spPr bwMode="auto">
          <a:xfrm>
            <a:off x="3230563" y="6481763"/>
            <a:ext cx="399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4.2  </a:t>
            </a:r>
            <a:r>
              <a:rPr lang="zh-CN" altLang="zh-CN">
                <a:latin typeface="Calibri" pitchFamily="34" charset="0"/>
              </a:rPr>
              <a:t>请求</a:t>
            </a:r>
            <a:r>
              <a:rPr lang="en-US" altLang="zh-CN">
                <a:latin typeface="Calibri" pitchFamily="34" charset="0"/>
              </a:rPr>
              <a:t>VI</a:t>
            </a:r>
            <a:r>
              <a:rPr lang="zh-CN" altLang="zh-CN">
                <a:latin typeface="Calibri" pitchFamily="34" charset="0"/>
              </a:rPr>
              <a:t>控制权</a:t>
            </a:r>
            <a:r>
              <a:rPr lang="zh-CN" altLang="en-US">
                <a:latin typeface="Calibri" pitchFamily="34" charset="0"/>
              </a:rPr>
              <a:t>界面</a:t>
            </a:r>
          </a:p>
        </p:txBody>
      </p:sp>
      <p:pic>
        <p:nvPicPr>
          <p:cNvPr id="46093" name="图片 22"/>
          <p:cNvPicPr>
            <a:picLocks noChangeAspect="1" noChangeArrowheads="1"/>
          </p:cNvPicPr>
          <p:nvPr/>
        </p:nvPicPr>
        <p:blipFill>
          <a:blip r:embed="rId2"/>
          <a:srcRect l="192" t="36034" r="59286" b="5145"/>
          <a:stretch>
            <a:fillRect/>
          </a:stretch>
        </p:blipFill>
        <p:spPr bwMode="auto">
          <a:xfrm>
            <a:off x="509588" y="1660525"/>
            <a:ext cx="7566025" cy="47847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2"/>
          <p:cNvGrpSpPr>
            <a:grpSpLocks/>
          </p:cNvGrpSpPr>
          <p:nvPr/>
        </p:nvGrpSpPr>
        <p:grpSpPr bwMode="auto">
          <a:xfrm>
            <a:off x="1560513" y="2568575"/>
            <a:ext cx="6024562" cy="1720850"/>
            <a:chOff x="2408238" y="2568507"/>
            <a:chExt cx="6024563" cy="1720986"/>
          </a:xfrm>
        </p:grpSpPr>
        <p:grpSp>
          <p:nvGrpSpPr>
            <p:cNvPr id="47107" name="组合 13"/>
            <p:cNvGrpSpPr>
              <a:grpSpLocks/>
            </p:cNvGrpSpPr>
            <p:nvPr/>
          </p:nvGrpSpPr>
          <p:grpSpPr bwMode="auto">
            <a:xfrm>
              <a:off x="2408238" y="2568507"/>
              <a:ext cx="6024563" cy="1720986"/>
              <a:chOff x="1184275" y="2717410"/>
              <a:chExt cx="6024563" cy="1720986"/>
            </a:xfrm>
          </p:grpSpPr>
          <p:grpSp>
            <p:nvGrpSpPr>
              <p:cNvPr id="10" name="Group 4"/>
              <p:cNvGrpSpPr>
                <a:grpSpLocks noChangeAspect="1"/>
              </p:cNvGrpSpPr>
              <p:nvPr/>
            </p:nvGrpSpPr>
            <p:grpSpPr bwMode="auto">
              <a:xfrm>
                <a:off x="1184275" y="2717410"/>
                <a:ext cx="1847850" cy="1720986"/>
                <a:chOff x="1164" y="687"/>
                <a:chExt cx="3219" cy="2998"/>
              </a:xfr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164" y="687"/>
                  <a:ext cx="3219" cy="2998"/>
                </a:xfrm>
                <a:custGeom>
                  <a:avLst/>
                  <a:gdLst>
                    <a:gd name="T0" fmla="*/ 96 w 1360"/>
                    <a:gd name="T1" fmla="*/ 404 h 1266"/>
                    <a:gd name="T2" fmla="*/ 96 w 1360"/>
                    <a:gd name="T3" fmla="*/ 527 h 1266"/>
                    <a:gd name="T4" fmla="*/ 105 w 1360"/>
                    <a:gd name="T5" fmla="*/ 537 h 1266"/>
                    <a:gd name="T6" fmla="*/ 123 w 1360"/>
                    <a:gd name="T7" fmla="*/ 616 h 1266"/>
                    <a:gd name="T8" fmla="*/ 119 w 1360"/>
                    <a:gd name="T9" fmla="*/ 629 h 1266"/>
                    <a:gd name="T10" fmla="*/ 147 w 1360"/>
                    <a:gd name="T11" fmla="*/ 940 h 1266"/>
                    <a:gd name="T12" fmla="*/ 169 w 1360"/>
                    <a:gd name="T13" fmla="*/ 1194 h 1266"/>
                    <a:gd name="T14" fmla="*/ 175 w 1360"/>
                    <a:gd name="T15" fmla="*/ 1266 h 1266"/>
                    <a:gd name="T16" fmla="*/ 0 w 1360"/>
                    <a:gd name="T17" fmla="*/ 1266 h 1266"/>
                    <a:gd name="T18" fmla="*/ 6 w 1360"/>
                    <a:gd name="T19" fmla="*/ 1197 h 1266"/>
                    <a:gd name="T20" fmla="*/ 38 w 1360"/>
                    <a:gd name="T21" fmla="*/ 811 h 1266"/>
                    <a:gd name="T22" fmla="*/ 54 w 1360"/>
                    <a:gd name="T23" fmla="*/ 629 h 1266"/>
                    <a:gd name="T24" fmla="*/ 50 w 1360"/>
                    <a:gd name="T25" fmla="*/ 613 h 1266"/>
                    <a:gd name="T26" fmla="*/ 71 w 1360"/>
                    <a:gd name="T27" fmla="*/ 537 h 1266"/>
                    <a:gd name="T28" fmla="*/ 79 w 1360"/>
                    <a:gd name="T29" fmla="*/ 525 h 1266"/>
                    <a:gd name="T30" fmla="*/ 79 w 1360"/>
                    <a:gd name="T31" fmla="*/ 407 h 1266"/>
                    <a:gd name="T32" fmla="*/ 70 w 1360"/>
                    <a:gd name="T33" fmla="*/ 392 h 1266"/>
                    <a:gd name="T34" fmla="*/ 31 w 1360"/>
                    <a:gd name="T35" fmla="*/ 374 h 1266"/>
                    <a:gd name="T36" fmla="*/ 44 w 1360"/>
                    <a:gd name="T37" fmla="*/ 366 h 1266"/>
                    <a:gd name="T38" fmla="*/ 624 w 1360"/>
                    <a:gd name="T39" fmla="*/ 44 h 1266"/>
                    <a:gd name="T40" fmla="*/ 692 w 1360"/>
                    <a:gd name="T41" fmla="*/ 5 h 1266"/>
                    <a:gd name="T42" fmla="*/ 718 w 1360"/>
                    <a:gd name="T43" fmla="*/ 5 h 1266"/>
                    <a:gd name="T44" fmla="*/ 1255 w 1360"/>
                    <a:gd name="T45" fmla="*/ 275 h 1266"/>
                    <a:gd name="T46" fmla="*/ 1360 w 1360"/>
                    <a:gd name="T47" fmla="*/ 328 h 1266"/>
                    <a:gd name="T48" fmla="*/ 1302 w 1360"/>
                    <a:gd name="T49" fmla="*/ 360 h 1266"/>
                    <a:gd name="T50" fmla="*/ 723 w 1360"/>
                    <a:gd name="T51" fmla="*/ 666 h 1266"/>
                    <a:gd name="T52" fmla="*/ 688 w 1360"/>
                    <a:gd name="T53" fmla="*/ 668 h 1266"/>
                    <a:gd name="T54" fmla="*/ 112 w 1360"/>
                    <a:gd name="T55" fmla="*/ 411 h 1266"/>
                    <a:gd name="T56" fmla="*/ 96 w 1360"/>
                    <a:gd name="T57" fmla="*/ 404 h 1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60" h="1266">
                      <a:moveTo>
                        <a:pt x="96" y="404"/>
                      </a:moveTo>
                      <a:cubicBezTo>
                        <a:pt x="96" y="447"/>
                        <a:pt x="96" y="487"/>
                        <a:pt x="96" y="527"/>
                      </a:cubicBezTo>
                      <a:cubicBezTo>
                        <a:pt x="96" y="531"/>
                        <a:pt x="101" y="535"/>
                        <a:pt x="105" y="537"/>
                      </a:cubicBezTo>
                      <a:cubicBezTo>
                        <a:pt x="136" y="555"/>
                        <a:pt x="144" y="585"/>
                        <a:pt x="123" y="616"/>
                      </a:cubicBezTo>
                      <a:cubicBezTo>
                        <a:pt x="121" y="620"/>
                        <a:pt x="119" y="625"/>
                        <a:pt x="119" y="629"/>
                      </a:cubicBezTo>
                      <a:cubicBezTo>
                        <a:pt x="128" y="733"/>
                        <a:pt x="138" y="836"/>
                        <a:pt x="147" y="940"/>
                      </a:cubicBezTo>
                      <a:cubicBezTo>
                        <a:pt x="154" y="1024"/>
                        <a:pt x="162" y="1109"/>
                        <a:pt x="169" y="1194"/>
                      </a:cubicBezTo>
                      <a:cubicBezTo>
                        <a:pt x="171" y="1217"/>
                        <a:pt x="173" y="1239"/>
                        <a:pt x="175" y="1266"/>
                      </a:cubicBezTo>
                      <a:cubicBezTo>
                        <a:pt x="117" y="1266"/>
                        <a:pt x="60" y="1266"/>
                        <a:pt x="0" y="1266"/>
                      </a:cubicBezTo>
                      <a:cubicBezTo>
                        <a:pt x="2" y="1244"/>
                        <a:pt x="4" y="1220"/>
                        <a:pt x="6" y="1197"/>
                      </a:cubicBezTo>
                      <a:cubicBezTo>
                        <a:pt x="16" y="1068"/>
                        <a:pt x="27" y="940"/>
                        <a:pt x="38" y="811"/>
                      </a:cubicBezTo>
                      <a:cubicBezTo>
                        <a:pt x="43" y="750"/>
                        <a:pt x="49" y="690"/>
                        <a:pt x="54" y="629"/>
                      </a:cubicBezTo>
                      <a:cubicBezTo>
                        <a:pt x="54" y="624"/>
                        <a:pt x="52" y="617"/>
                        <a:pt x="50" y="613"/>
                      </a:cubicBezTo>
                      <a:cubicBezTo>
                        <a:pt x="32" y="583"/>
                        <a:pt x="40" y="553"/>
                        <a:pt x="71" y="537"/>
                      </a:cubicBezTo>
                      <a:cubicBezTo>
                        <a:pt x="75" y="535"/>
                        <a:pt x="79" y="529"/>
                        <a:pt x="79" y="525"/>
                      </a:cubicBezTo>
                      <a:cubicBezTo>
                        <a:pt x="79" y="486"/>
                        <a:pt x="80" y="446"/>
                        <a:pt x="79" y="407"/>
                      </a:cubicBezTo>
                      <a:cubicBezTo>
                        <a:pt x="79" y="402"/>
                        <a:pt x="74" y="395"/>
                        <a:pt x="70" y="392"/>
                      </a:cubicBezTo>
                      <a:cubicBezTo>
                        <a:pt x="58" y="386"/>
                        <a:pt x="45" y="381"/>
                        <a:pt x="31" y="374"/>
                      </a:cubicBezTo>
                      <a:cubicBezTo>
                        <a:pt x="36" y="371"/>
                        <a:pt x="40" y="368"/>
                        <a:pt x="44" y="366"/>
                      </a:cubicBezTo>
                      <a:cubicBezTo>
                        <a:pt x="237" y="259"/>
                        <a:pt x="431" y="151"/>
                        <a:pt x="624" y="44"/>
                      </a:cubicBezTo>
                      <a:cubicBezTo>
                        <a:pt x="647" y="31"/>
                        <a:pt x="670" y="19"/>
                        <a:pt x="692" y="5"/>
                      </a:cubicBezTo>
                      <a:cubicBezTo>
                        <a:pt x="702" y="0"/>
                        <a:pt x="709" y="1"/>
                        <a:pt x="718" y="5"/>
                      </a:cubicBezTo>
                      <a:cubicBezTo>
                        <a:pt x="897" y="96"/>
                        <a:pt x="1076" y="185"/>
                        <a:pt x="1255" y="275"/>
                      </a:cubicBezTo>
                      <a:cubicBezTo>
                        <a:pt x="1289" y="293"/>
                        <a:pt x="1324" y="310"/>
                        <a:pt x="1360" y="328"/>
                      </a:cubicBezTo>
                      <a:cubicBezTo>
                        <a:pt x="1339" y="340"/>
                        <a:pt x="1320" y="350"/>
                        <a:pt x="1302" y="360"/>
                      </a:cubicBezTo>
                      <a:cubicBezTo>
                        <a:pt x="1109" y="462"/>
                        <a:pt x="916" y="564"/>
                        <a:pt x="723" y="666"/>
                      </a:cubicBezTo>
                      <a:cubicBezTo>
                        <a:pt x="711" y="672"/>
                        <a:pt x="701" y="674"/>
                        <a:pt x="688" y="668"/>
                      </a:cubicBezTo>
                      <a:cubicBezTo>
                        <a:pt x="496" y="582"/>
                        <a:pt x="304" y="496"/>
                        <a:pt x="112" y="411"/>
                      </a:cubicBezTo>
                      <a:cubicBezTo>
                        <a:pt x="108" y="409"/>
                        <a:pt x="103" y="407"/>
                        <a:pt x="96" y="4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29" y="1959"/>
                  <a:ext cx="2000" cy="947"/>
                </a:xfrm>
                <a:custGeom>
                  <a:avLst/>
                  <a:gdLst>
                    <a:gd name="T0" fmla="*/ 0 w 845"/>
                    <a:gd name="T1" fmla="*/ 147 h 400"/>
                    <a:gd name="T2" fmla="*/ 78 w 845"/>
                    <a:gd name="T3" fmla="*/ 32 h 400"/>
                    <a:gd name="T4" fmla="*/ 96 w 845"/>
                    <a:gd name="T5" fmla="*/ 28 h 400"/>
                    <a:gd name="T6" fmla="*/ 262 w 845"/>
                    <a:gd name="T7" fmla="*/ 101 h 400"/>
                    <a:gd name="T8" fmla="*/ 417 w 845"/>
                    <a:gd name="T9" fmla="*/ 170 h 400"/>
                    <a:gd name="T10" fmla="*/ 434 w 845"/>
                    <a:gd name="T11" fmla="*/ 167 h 400"/>
                    <a:gd name="T12" fmla="*/ 724 w 845"/>
                    <a:gd name="T13" fmla="*/ 13 h 400"/>
                    <a:gd name="T14" fmla="*/ 749 w 845"/>
                    <a:gd name="T15" fmla="*/ 0 h 400"/>
                    <a:gd name="T16" fmla="*/ 845 w 845"/>
                    <a:gd name="T17" fmla="*/ 143 h 400"/>
                    <a:gd name="T18" fmla="*/ 743 w 845"/>
                    <a:gd name="T19" fmla="*/ 207 h 400"/>
                    <a:gd name="T20" fmla="*/ 448 w 845"/>
                    <a:gd name="T21" fmla="*/ 393 h 400"/>
                    <a:gd name="T22" fmla="*/ 421 w 845"/>
                    <a:gd name="T23" fmla="*/ 394 h 400"/>
                    <a:gd name="T24" fmla="*/ 8 w 845"/>
                    <a:gd name="T25" fmla="*/ 153 h 400"/>
                    <a:gd name="T26" fmla="*/ 0 w 845"/>
                    <a:gd name="T27" fmla="*/ 14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5" h="400">
                      <a:moveTo>
                        <a:pt x="0" y="147"/>
                      </a:moveTo>
                      <a:cubicBezTo>
                        <a:pt x="27" y="108"/>
                        <a:pt x="53" y="70"/>
                        <a:pt x="78" y="32"/>
                      </a:cubicBezTo>
                      <a:cubicBezTo>
                        <a:pt x="84" y="24"/>
                        <a:pt x="89" y="25"/>
                        <a:pt x="96" y="28"/>
                      </a:cubicBezTo>
                      <a:cubicBezTo>
                        <a:pt x="151" y="53"/>
                        <a:pt x="206" y="77"/>
                        <a:pt x="262" y="101"/>
                      </a:cubicBezTo>
                      <a:cubicBezTo>
                        <a:pt x="313" y="124"/>
                        <a:pt x="365" y="147"/>
                        <a:pt x="417" y="170"/>
                      </a:cubicBezTo>
                      <a:cubicBezTo>
                        <a:pt x="421" y="172"/>
                        <a:pt x="429" y="170"/>
                        <a:pt x="434" y="167"/>
                      </a:cubicBezTo>
                      <a:cubicBezTo>
                        <a:pt x="531" y="116"/>
                        <a:pt x="627" y="65"/>
                        <a:pt x="724" y="13"/>
                      </a:cubicBezTo>
                      <a:cubicBezTo>
                        <a:pt x="732" y="9"/>
                        <a:pt x="740" y="5"/>
                        <a:pt x="749" y="0"/>
                      </a:cubicBezTo>
                      <a:cubicBezTo>
                        <a:pt x="781" y="48"/>
                        <a:pt x="813" y="95"/>
                        <a:pt x="845" y="143"/>
                      </a:cubicBezTo>
                      <a:cubicBezTo>
                        <a:pt x="811" y="165"/>
                        <a:pt x="777" y="186"/>
                        <a:pt x="743" y="207"/>
                      </a:cubicBezTo>
                      <a:cubicBezTo>
                        <a:pt x="645" y="269"/>
                        <a:pt x="546" y="331"/>
                        <a:pt x="448" y="393"/>
                      </a:cubicBezTo>
                      <a:cubicBezTo>
                        <a:pt x="438" y="399"/>
                        <a:pt x="431" y="400"/>
                        <a:pt x="421" y="394"/>
                      </a:cubicBezTo>
                      <a:cubicBezTo>
                        <a:pt x="284" y="313"/>
                        <a:pt x="146" y="233"/>
                        <a:pt x="8" y="153"/>
                      </a:cubicBezTo>
                      <a:cubicBezTo>
                        <a:pt x="6" y="151"/>
                        <a:pt x="3" y="149"/>
                        <a:pt x="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187700" y="2847595"/>
                <a:ext cx="4021138" cy="12002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2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研究亮点</a:t>
                </a:r>
                <a:endParaRPr lang="zh-HK" altLang="en-US" sz="72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108" name="矩形 14"/>
            <p:cNvSpPr>
              <a:spLocks noChangeArrowheads="1"/>
            </p:cNvSpPr>
            <p:nvPr/>
          </p:nvSpPr>
          <p:spPr bwMode="auto">
            <a:xfrm>
              <a:off x="4475163" y="3816912"/>
              <a:ext cx="38560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HK"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It was the best of times, it was the worst of times; it was the age of wisdom, it was the age of foolishness.</a:t>
              </a:r>
              <a:r>
                <a:rPr lang="zh-HK" altLang="zh-HK"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 </a:t>
              </a:r>
              <a:endParaRPr lang="zh-HK" altLang="en-US" sz="900">
                <a:solidFill>
                  <a:schemeClr val="bg1"/>
                </a:solidFill>
                <a:latin typeface="Calibri" pitchFamily="34" charset="0"/>
                <a:ea typeface="PMingLiU" pitchFamily="18" charset="-12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28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2" name="文本框 1"/>
          <p:cNvSpPr txBox="1">
            <a:spLocks noChangeArrowheads="1"/>
          </p:cNvSpPr>
          <p:nvPr/>
        </p:nvSpPr>
        <p:spPr bwMode="auto">
          <a:xfrm>
            <a:off x="492125" y="1546225"/>
            <a:ext cx="8397875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sz="2400" b="1"/>
              <a:t> 为远程实验教学和学术交流提供了平台。达到了实验室教   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/>
              <a:t>    学资源的共享，合理的配置了教学资源的目的； 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2"/>
            </a:pPr>
            <a:r>
              <a:rPr lang="zh-CN" altLang="en-US" sz="2400" b="1"/>
              <a:t>利用软件代替硬件，构建了富有扩展性的实验教学框架，  实现了不同的远程教学平台搭建，具有很强的实验教学适用性和扩展性</a:t>
            </a:r>
            <a:r>
              <a:rPr lang="zh-CN" altLang="en-US" b="1"/>
              <a:t>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Tx/>
              <a:buAutoNum type="arabicPeriod" startAt="2"/>
            </a:pPr>
            <a:r>
              <a:rPr lang="zh-CN" altLang="en-US" sz="2400" b="1"/>
              <a:t>为工程应用中现场实时数据的远程传输和分析处理提供了可行性，具有很大的实用价值。 </a:t>
            </a:r>
          </a:p>
          <a:p>
            <a:pPr marL="342900" indent="-342900">
              <a:lnSpc>
                <a:spcPct val="150000"/>
              </a:lnSpc>
            </a:pPr>
            <a:endParaRPr lang="zh-CN" altLang="en-US" sz="2400" b="1"/>
          </a:p>
          <a:p>
            <a:pPr marL="342900" indent="-342900">
              <a:lnSpc>
                <a:spcPct val="150000"/>
              </a:lnSpc>
            </a:pPr>
            <a:endParaRPr lang="en-US" altLang="zh-CN" sz="2400" b="1"/>
          </a:p>
          <a:p>
            <a:pPr marL="342900" indent="-342900">
              <a:lnSpc>
                <a:spcPct val="150000"/>
              </a:lnSpc>
            </a:pPr>
            <a:endParaRPr lang="en-US" altLang="zh-CN" sz="2200" b="1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200" b="1">
                <a:latin typeface="Calibri" pitchFamily="34" charset="0"/>
              </a:rPr>
              <a:t>2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49163" name="文本框 2"/>
          <p:cNvSpPr txBox="1">
            <a:spLocks noChangeArrowheads="1"/>
          </p:cNvSpPr>
          <p:nvPr/>
        </p:nvSpPr>
        <p:spPr bwMode="auto">
          <a:xfrm>
            <a:off x="211138" y="841375"/>
            <a:ext cx="468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Calibri" pitchFamily="34" charset="0"/>
              </a:rPr>
              <a:t>研究亮点：</a:t>
            </a:r>
          </a:p>
        </p:txBody>
      </p:sp>
      <p:grpSp>
        <p:nvGrpSpPr>
          <p:cNvPr id="49164" name="组合 130"/>
          <p:cNvGrpSpPr>
            <a:grpSpLocks/>
          </p:cNvGrpSpPr>
          <p:nvPr/>
        </p:nvGrpSpPr>
        <p:grpSpPr bwMode="auto">
          <a:xfrm>
            <a:off x="31750" y="1355725"/>
            <a:ext cx="5737225" cy="325438"/>
            <a:chOff x="435496" y="1898406"/>
            <a:chExt cx="2246643" cy="294452"/>
          </a:xfrm>
        </p:grpSpPr>
        <p:sp>
          <p:nvSpPr>
            <p:cNvPr id="49165" name="矩形 131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40555" y="1898406"/>
              <a:ext cx="1355197" cy="45963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2"/>
          <p:cNvGrpSpPr>
            <a:grpSpLocks/>
          </p:cNvGrpSpPr>
          <p:nvPr/>
        </p:nvGrpSpPr>
        <p:grpSpPr bwMode="auto">
          <a:xfrm>
            <a:off x="1560513" y="2568575"/>
            <a:ext cx="6024562" cy="1720850"/>
            <a:chOff x="2408238" y="2568507"/>
            <a:chExt cx="6024563" cy="1720986"/>
          </a:xfrm>
        </p:grpSpPr>
        <p:grpSp>
          <p:nvGrpSpPr>
            <p:cNvPr id="50179" name="组合 13"/>
            <p:cNvGrpSpPr>
              <a:grpSpLocks/>
            </p:cNvGrpSpPr>
            <p:nvPr/>
          </p:nvGrpSpPr>
          <p:grpSpPr bwMode="auto">
            <a:xfrm>
              <a:off x="2408238" y="2568507"/>
              <a:ext cx="6024563" cy="1720986"/>
              <a:chOff x="1184275" y="2717410"/>
              <a:chExt cx="6024563" cy="1720986"/>
            </a:xfrm>
          </p:grpSpPr>
          <p:grpSp>
            <p:nvGrpSpPr>
              <p:cNvPr id="10" name="Group 4"/>
              <p:cNvGrpSpPr>
                <a:grpSpLocks noChangeAspect="1"/>
              </p:cNvGrpSpPr>
              <p:nvPr/>
            </p:nvGrpSpPr>
            <p:grpSpPr bwMode="auto">
              <a:xfrm>
                <a:off x="1184275" y="2717410"/>
                <a:ext cx="1847850" cy="1720986"/>
                <a:chOff x="1164" y="687"/>
                <a:chExt cx="3219" cy="2998"/>
              </a:xfr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164" y="687"/>
                  <a:ext cx="3219" cy="2998"/>
                </a:xfrm>
                <a:custGeom>
                  <a:avLst/>
                  <a:gdLst>
                    <a:gd name="T0" fmla="*/ 96 w 1360"/>
                    <a:gd name="T1" fmla="*/ 404 h 1266"/>
                    <a:gd name="T2" fmla="*/ 96 w 1360"/>
                    <a:gd name="T3" fmla="*/ 527 h 1266"/>
                    <a:gd name="T4" fmla="*/ 105 w 1360"/>
                    <a:gd name="T5" fmla="*/ 537 h 1266"/>
                    <a:gd name="T6" fmla="*/ 123 w 1360"/>
                    <a:gd name="T7" fmla="*/ 616 h 1266"/>
                    <a:gd name="T8" fmla="*/ 119 w 1360"/>
                    <a:gd name="T9" fmla="*/ 629 h 1266"/>
                    <a:gd name="T10" fmla="*/ 147 w 1360"/>
                    <a:gd name="T11" fmla="*/ 940 h 1266"/>
                    <a:gd name="T12" fmla="*/ 169 w 1360"/>
                    <a:gd name="T13" fmla="*/ 1194 h 1266"/>
                    <a:gd name="T14" fmla="*/ 175 w 1360"/>
                    <a:gd name="T15" fmla="*/ 1266 h 1266"/>
                    <a:gd name="T16" fmla="*/ 0 w 1360"/>
                    <a:gd name="T17" fmla="*/ 1266 h 1266"/>
                    <a:gd name="T18" fmla="*/ 6 w 1360"/>
                    <a:gd name="T19" fmla="*/ 1197 h 1266"/>
                    <a:gd name="T20" fmla="*/ 38 w 1360"/>
                    <a:gd name="T21" fmla="*/ 811 h 1266"/>
                    <a:gd name="T22" fmla="*/ 54 w 1360"/>
                    <a:gd name="T23" fmla="*/ 629 h 1266"/>
                    <a:gd name="T24" fmla="*/ 50 w 1360"/>
                    <a:gd name="T25" fmla="*/ 613 h 1266"/>
                    <a:gd name="T26" fmla="*/ 71 w 1360"/>
                    <a:gd name="T27" fmla="*/ 537 h 1266"/>
                    <a:gd name="T28" fmla="*/ 79 w 1360"/>
                    <a:gd name="T29" fmla="*/ 525 h 1266"/>
                    <a:gd name="T30" fmla="*/ 79 w 1360"/>
                    <a:gd name="T31" fmla="*/ 407 h 1266"/>
                    <a:gd name="T32" fmla="*/ 70 w 1360"/>
                    <a:gd name="T33" fmla="*/ 392 h 1266"/>
                    <a:gd name="T34" fmla="*/ 31 w 1360"/>
                    <a:gd name="T35" fmla="*/ 374 h 1266"/>
                    <a:gd name="T36" fmla="*/ 44 w 1360"/>
                    <a:gd name="T37" fmla="*/ 366 h 1266"/>
                    <a:gd name="T38" fmla="*/ 624 w 1360"/>
                    <a:gd name="T39" fmla="*/ 44 h 1266"/>
                    <a:gd name="T40" fmla="*/ 692 w 1360"/>
                    <a:gd name="T41" fmla="*/ 5 h 1266"/>
                    <a:gd name="T42" fmla="*/ 718 w 1360"/>
                    <a:gd name="T43" fmla="*/ 5 h 1266"/>
                    <a:gd name="T44" fmla="*/ 1255 w 1360"/>
                    <a:gd name="T45" fmla="*/ 275 h 1266"/>
                    <a:gd name="T46" fmla="*/ 1360 w 1360"/>
                    <a:gd name="T47" fmla="*/ 328 h 1266"/>
                    <a:gd name="T48" fmla="*/ 1302 w 1360"/>
                    <a:gd name="T49" fmla="*/ 360 h 1266"/>
                    <a:gd name="T50" fmla="*/ 723 w 1360"/>
                    <a:gd name="T51" fmla="*/ 666 h 1266"/>
                    <a:gd name="T52" fmla="*/ 688 w 1360"/>
                    <a:gd name="T53" fmla="*/ 668 h 1266"/>
                    <a:gd name="T54" fmla="*/ 112 w 1360"/>
                    <a:gd name="T55" fmla="*/ 411 h 1266"/>
                    <a:gd name="T56" fmla="*/ 96 w 1360"/>
                    <a:gd name="T57" fmla="*/ 404 h 1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60" h="1266">
                      <a:moveTo>
                        <a:pt x="96" y="404"/>
                      </a:moveTo>
                      <a:cubicBezTo>
                        <a:pt x="96" y="447"/>
                        <a:pt x="96" y="487"/>
                        <a:pt x="96" y="527"/>
                      </a:cubicBezTo>
                      <a:cubicBezTo>
                        <a:pt x="96" y="531"/>
                        <a:pt x="101" y="535"/>
                        <a:pt x="105" y="537"/>
                      </a:cubicBezTo>
                      <a:cubicBezTo>
                        <a:pt x="136" y="555"/>
                        <a:pt x="144" y="585"/>
                        <a:pt x="123" y="616"/>
                      </a:cubicBezTo>
                      <a:cubicBezTo>
                        <a:pt x="121" y="620"/>
                        <a:pt x="119" y="625"/>
                        <a:pt x="119" y="629"/>
                      </a:cubicBezTo>
                      <a:cubicBezTo>
                        <a:pt x="128" y="733"/>
                        <a:pt x="138" y="836"/>
                        <a:pt x="147" y="940"/>
                      </a:cubicBezTo>
                      <a:cubicBezTo>
                        <a:pt x="154" y="1024"/>
                        <a:pt x="162" y="1109"/>
                        <a:pt x="169" y="1194"/>
                      </a:cubicBezTo>
                      <a:cubicBezTo>
                        <a:pt x="171" y="1217"/>
                        <a:pt x="173" y="1239"/>
                        <a:pt x="175" y="1266"/>
                      </a:cubicBezTo>
                      <a:cubicBezTo>
                        <a:pt x="117" y="1266"/>
                        <a:pt x="60" y="1266"/>
                        <a:pt x="0" y="1266"/>
                      </a:cubicBezTo>
                      <a:cubicBezTo>
                        <a:pt x="2" y="1244"/>
                        <a:pt x="4" y="1220"/>
                        <a:pt x="6" y="1197"/>
                      </a:cubicBezTo>
                      <a:cubicBezTo>
                        <a:pt x="16" y="1068"/>
                        <a:pt x="27" y="940"/>
                        <a:pt x="38" y="811"/>
                      </a:cubicBezTo>
                      <a:cubicBezTo>
                        <a:pt x="43" y="750"/>
                        <a:pt x="49" y="690"/>
                        <a:pt x="54" y="629"/>
                      </a:cubicBezTo>
                      <a:cubicBezTo>
                        <a:pt x="54" y="624"/>
                        <a:pt x="52" y="617"/>
                        <a:pt x="50" y="613"/>
                      </a:cubicBezTo>
                      <a:cubicBezTo>
                        <a:pt x="32" y="583"/>
                        <a:pt x="40" y="553"/>
                        <a:pt x="71" y="537"/>
                      </a:cubicBezTo>
                      <a:cubicBezTo>
                        <a:pt x="75" y="535"/>
                        <a:pt x="79" y="529"/>
                        <a:pt x="79" y="525"/>
                      </a:cubicBezTo>
                      <a:cubicBezTo>
                        <a:pt x="79" y="486"/>
                        <a:pt x="80" y="446"/>
                        <a:pt x="79" y="407"/>
                      </a:cubicBezTo>
                      <a:cubicBezTo>
                        <a:pt x="79" y="402"/>
                        <a:pt x="74" y="395"/>
                        <a:pt x="70" y="392"/>
                      </a:cubicBezTo>
                      <a:cubicBezTo>
                        <a:pt x="58" y="386"/>
                        <a:pt x="45" y="381"/>
                        <a:pt x="31" y="374"/>
                      </a:cubicBezTo>
                      <a:cubicBezTo>
                        <a:pt x="36" y="371"/>
                        <a:pt x="40" y="368"/>
                        <a:pt x="44" y="366"/>
                      </a:cubicBezTo>
                      <a:cubicBezTo>
                        <a:pt x="237" y="259"/>
                        <a:pt x="431" y="151"/>
                        <a:pt x="624" y="44"/>
                      </a:cubicBezTo>
                      <a:cubicBezTo>
                        <a:pt x="647" y="31"/>
                        <a:pt x="670" y="19"/>
                        <a:pt x="692" y="5"/>
                      </a:cubicBezTo>
                      <a:cubicBezTo>
                        <a:pt x="702" y="0"/>
                        <a:pt x="709" y="1"/>
                        <a:pt x="718" y="5"/>
                      </a:cubicBezTo>
                      <a:cubicBezTo>
                        <a:pt x="897" y="96"/>
                        <a:pt x="1076" y="185"/>
                        <a:pt x="1255" y="275"/>
                      </a:cubicBezTo>
                      <a:cubicBezTo>
                        <a:pt x="1289" y="293"/>
                        <a:pt x="1324" y="310"/>
                        <a:pt x="1360" y="328"/>
                      </a:cubicBezTo>
                      <a:cubicBezTo>
                        <a:pt x="1339" y="340"/>
                        <a:pt x="1320" y="350"/>
                        <a:pt x="1302" y="360"/>
                      </a:cubicBezTo>
                      <a:cubicBezTo>
                        <a:pt x="1109" y="462"/>
                        <a:pt x="916" y="564"/>
                        <a:pt x="723" y="666"/>
                      </a:cubicBezTo>
                      <a:cubicBezTo>
                        <a:pt x="711" y="672"/>
                        <a:pt x="701" y="674"/>
                        <a:pt x="688" y="668"/>
                      </a:cubicBezTo>
                      <a:cubicBezTo>
                        <a:pt x="496" y="582"/>
                        <a:pt x="304" y="496"/>
                        <a:pt x="112" y="411"/>
                      </a:cubicBezTo>
                      <a:cubicBezTo>
                        <a:pt x="108" y="409"/>
                        <a:pt x="103" y="407"/>
                        <a:pt x="96" y="4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29" y="1959"/>
                  <a:ext cx="2000" cy="947"/>
                </a:xfrm>
                <a:custGeom>
                  <a:avLst/>
                  <a:gdLst>
                    <a:gd name="T0" fmla="*/ 0 w 845"/>
                    <a:gd name="T1" fmla="*/ 147 h 400"/>
                    <a:gd name="T2" fmla="*/ 78 w 845"/>
                    <a:gd name="T3" fmla="*/ 32 h 400"/>
                    <a:gd name="T4" fmla="*/ 96 w 845"/>
                    <a:gd name="T5" fmla="*/ 28 h 400"/>
                    <a:gd name="T6" fmla="*/ 262 w 845"/>
                    <a:gd name="T7" fmla="*/ 101 h 400"/>
                    <a:gd name="T8" fmla="*/ 417 w 845"/>
                    <a:gd name="T9" fmla="*/ 170 h 400"/>
                    <a:gd name="T10" fmla="*/ 434 w 845"/>
                    <a:gd name="T11" fmla="*/ 167 h 400"/>
                    <a:gd name="T12" fmla="*/ 724 w 845"/>
                    <a:gd name="T13" fmla="*/ 13 h 400"/>
                    <a:gd name="T14" fmla="*/ 749 w 845"/>
                    <a:gd name="T15" fmla="*/ 0 h 400"/>
                    <a:gd name="T16" fmla="*/ 845 w 845"/>
                    <a:gd name="T17" fmla="*/ 143 h 400"/>
                    <a:gd name="T18" fmla="*/ 743 w 845"/>
                    <a:gd name="T19" fmla="*/ 207 h 400"/>
                    <a:gd name="T20" fmla="*/ 448 w 845"/>
                    <a:gd name="T21" fmla="*/ 393 h 400"/>
                    <a:gd name="T22" fmla="*/ 421 w 845"/>
                    <a:gd name="T23" fmla="*/ 394 h 400"/>
                    <a:gd name="T24" fmla="*/ 8 w 845"/>
                    <a:gd name="T25" fmla="*/ 153 h 400"/>
                    <a:gd name="T26" fmla="*/ 0 w 845"/>
                    <a:gd name="T27" fmla="*/ 14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5" h="400">
                      <a:moveTo>
                        <a:pt x="0" y="147"/>
                      </a:moveTo>
                      <a:cubicBezTo>
                        <a:pt x="27" y="108"/>
                        <a:pt x="53" y="70"/>
                        <a:pt x="78" y="32"/>
                      </a:cubicBezTo>
                      <a:cubicBezTo>
                        <a:pt x="84" y="24"/>
                        <a:pt x="89" y="25"/>
                        <a:pt x="96" y="28"/>
                      </a:cubicBezTo>
                      <a:cubicBezTo>
                        <a:pt x="151" y="53"/>
                        <a:pt x="206" y="77"/>
                        <a:pt x="262" y="101"/>
                      </a:cubicBezTo>
                      <a:cubicBezTo>
                        <a:pt x="313" y="124"/>
                        <a:pt x="365" y="147"/>
                        <a:pt x="417" y="170"/>
                      </a:cubicBezTo>
                      <a:cubicBezTo>
                        <a:pt x="421" y="172"/>
                        <a:pt x="429" y="170"/>
                        <a:pt x="434" y="167"/>
                      </a:cubicBezTo>
                      <a:cubicBezTo>
                        <a:pt x="531" y="116"/>
                        <a:pt x="627" y="65"/>
                        <a:pt x="724" y="13"/>
                      </a:cubicBezTo>
                      <a:cubicBezTo>
                        <a:pt x="732" y="9"/>
                        <a:pt x="740" y="5"/>
                        <a:pt x="749" y="0"/>
                      </a:cubicBezTo>
                      <a:cubicBezTo>
                        <a:pt x="781" y="48"/>
                        <a:pt x="813" y="95"/>
                        <a:pt x="845" y="143"/>
                      </a:cubicBezTo>
                      <a:cubicBezTo>
                        <a:pt x="811" y="165"/>
                        <a:pt x="777" y="186"/>
                        <a:pt x="743" y="207"/>
                      </a:cubicBezTo>
                      <a:cubicBezTo>
                        <a:pt x="645" y="269"/>
                        <a:pt x="546" y="331"/>
                        <a:pt x="448" y="393"/>
                      </a:cubicBezTo>
                      <a:cubicBezTo>
                        <a:pt x="438" y="399"/>
                        <a:pt x="431" y="400"/>
                        <a:pt x="421" y="394"/>
                      </a:cubicBezTo>
                      <a:cubicBezTo>
                        <a:pt x="284" y="313"/>
                        <a:pt x="146" y="233"/>
                        <a:pt x="8" y="153"/>
                      </a:cubicBezTo>
                      <a:cubicBezTo>
                        <a:pt x="6" y="151"/>
                        <a:pt x="3" y="149"/>
                        <a:pt x="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187700" y="2847595"/>
                <a:ext cx="4021138" cy="12002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2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后期展望</a:t>
                </a:r>
                <a:endParaRPr lang="zh-HK" altLang="en-US" sz="72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180" name="矩形 14"/>
            <p:cNvSpPr>
              <a:spLocks noChangeArrowheads="1"/>
            </p:cNvSpPr>
            <p:nvPr/>
          </p:nvSpPr>
          <p:spPr bwMode="auto">
            <a:xfrm>
              <a:off x="4475163" y="3816912"/>
              <a:ext cx="38560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HK"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It was the best of times, it was the worst of times; it was the age of wisdom, it was the age of foolishness.</a:t>
              </a:r>
              <a:r>
                <a:rPr lang="zh-HK" altLang="zh-HK"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 </a:t>
              </a:r>
              <a:endParaRPr lang="zh-HK" altLang="en-US" sz="900">
                <a:solidFill>
                  <a:schemeClr val="bg1"/>
                </a:solidFill>
                <a:latin typeface="Calibri" pitchFamily="34" charset="0"/>
                <a:ea typeface="PMingLiU" pitchFamily="18" charset="-12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2272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100" y="93663"/>
            <a:ext cx="12684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0" name="文本框 3"/>
          <p:cNvSpPr txBox="1">
            <a:spLocks noChangeArrowheads="1"/>
          </p:cNvSpPr>
          <p:nvPr/>
        </p:nvSpPr>
        <p:spPr bwMode="auto">
          <a:xfrm>
            <a:off x="1236663" y="1643063"/>
            <a:ext cx="73787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itchFamily="34" charset="0"/>
              </a:rPr>
              <a:t>总的虚拟实验数目</a:t>
            </a:r>
            <a:r>
              <a:rPr lang="zh-CN" altLang="zh-CN" sz="2400" b="1">
                <a:latin typeface="Calibri" pitchFamily="34" charset="0"/>
              </a:rPr>
              <a:t>相比</a:t>
            </a:r>
            <a:r>
              <a:rPr lang="zh-CN" altLang="en-US" sz="2400" b="1">
                <a:latin typeface="Calibri" pitchFamily="34" charset="0"/>
              </a:rPr>
              <a:t>全部</a:t>
            </a:r>
            <a:r>
              <a:rPr lang="zh-CN" altLang="zh-CN" sz="2400" b="1">
                <a:latin typeface="Calibri" pitchFamily="34" charset="0"/>
              </a:rPr>
              <a:t>的大学物理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实验数量远远不够</a:t>
            </a:r>
            <a:r>
              <a:rPr lang="zh-CN" altLang="zh-CN" sz="2400" b="1">
                <a:latin typeface="Calibri" pitchFamily="34" charset="0"/>
              </a:rPr>
              <a:t>，</a:t>
            </a:r>
            <a:r>
              <a:rPr lang="zh-CN" altLang="en-US" sz="2400" b="1">
                <a:latin typeface="Calibri" pitchFamily="34" charset="0"/>
              </a:rPr>
              <a:t>后期</a:t>
            </a:r>
            <a:r>
              <a:rPr lang="zh-CN" altLang="zh-CN" sz="2400" b="1">
                <a:latin typeface="Calibri" pitchFamily="34" charset="0"/>
              </a:rPr>
              <a:t>可以考虑将更多的大学物理实验建模、编程，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扩大系统的适用范围</a:t>
            </a:r>
            <a:r>
              <a:rPr lang="zh-CN" altLang="zh-CN" sz="2400" b="1">
                <a:latin typeface="Calibri" pitchFamily="34" charset="0"/>
              </a:rPr>
              <a:t>。</a:t>
            </a:r>
            <a:endParaRPr lang="en-US" altLang="zh-CN" sz="2400" b="1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 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51211" name="文本框 9"/>
          <p:cNvSpPr txBox="1">
            <a:spLocks noChangeArrowheads="1"/>
          </p:cNvSpPr>
          <p:nvPr/>
        </p:nvSpPr>
        <p:spPr bwMode="auto">
          <a:xfrm>
            <a:off x="1254125" y="3813175"/>
            <a:ext cx="7361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Calibri" pitchFamily="34" charset="0"/>
              </a:rPr>
              <a:t>在推广方面，我们希望可以继续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完善</a:t>
            </a:r>
            <a:r>
              <a:rPr lang="zh-CN" altLang="zh-CN" sz="2400" b="1">
                <a:latin typeface="Calibri" pitchFamily="34" charset="0"/>
              </a:rPr>
              <a:t>我们的系统，使界面更加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美观</a:t>
            </a:r>
            <a:r>
              <a:rPr lang="zh-CN" altLang="zh-CN" sz="2400" b="1">
                <a:latin typeface="Calibri" pitchFamily="34" charset="0"/>
              </a:rPr>
              <a:t>，操作更加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便捷</a:t>
            </a:r>
            <a:r>
              <a:rPr lang="zh-CN" altLang="zh-CN" sz="2400" b="1">
                <a:latin typeface="Calibri" pitchFamily="34" charset="0"/>
              </a:rPr>
              <a:t>，</a:t>
            </a: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</a:rPr>
              <a:t>体验性</a:t>
            </a:r>
            <a:r>
              <a:rPr lang="zh-CN" altLang="zh-CN" sz="2400" b="1">
                <a:latin typeface="Calibri" pitchFamily="34" charset="0"/>
              </a:rPr>
              <a:t>更好</a:t>
            </a:r>
            <a:r>
              <a:rPr lang="zh-CN" altLang="en-US" sz="2400" b="1">
                <a:latin typeface="Calibri" pitchFamily="34" charset="0"/>
              </a:rPr>
              <a:t>。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51212" name="图片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741488"/>
            <a:ext cx="3571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3878263"/>
            <a:ext cx="357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4100" y="3744913"/>
            <a:ext cx="4495800" cy="938212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HK" altLang="en-US" sz="6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48075" y="1637910"/>
            <a:ext cx="1847850" cy="1720986"/>
            <a:chOff x="1164" y="687"/>
            <a:chExt cx="3219" cy="2998"/>
          </a:xfrm>
          <a:solidFill>
            <a:srgbClr val="0174AB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"/>
          <p:cNvGrpSpPr>
            <a:grpSpLocks/>
          </p:cNvGrpSpPr>
          <p:nvPr/>
        </p:nvGrpSpPr>
        <p:grpSpPr bwMode="auto">
          <a:xfrm>
            <a:off x="1524000" y="2535238"/>
            <a:ext cx="6061075" cy="1841500"/>
            <a:chOff x="2371725" y="2535865"/>
            <a:chExt cx="6061076" cy="1841137"/>
          </a:xfrm>
        </p:grpSpPr>
        <p:grpSp>
          <p:nvGrpSpPr>
            <p:cNvPr id="27651" name="组合 13"/>
            <p:cNvGrpSpPr>
              <a:grpSpLocks/>
            </p:cNvGrpSpPr>
            <p:nvPr/>
          </p:nvGrpSpPr>
          <p:grpSpPr bwMode="auto">
            <a:xfrm>
              <a:off x="2371725" y="2535865"/>
              <a:ext cx="6061076" cy="1841137"/>
              <a:chOff x="1147762" y="2684768"/>
              <a:chExt cx="6061076" cy="1841137"/>
            </a:xfrm>
          </p:grpSpPr>
          <p:grpSp>
            <p:nvGrpSpPr>
              <p:cNvPr id="10" name="Group 4"/>
              <p:cNvGrpSpPr>
                <a:grpSpLocks noChangeAspect="1"/>
              </p:cNvGrpSpPr>
              <p:nvPr/>
            </p:nvGrpSpPr>
            <p:grpSpPr bwMode="auto">
              <a:xfrm>
                <a:off x="1184275" y="2717410"/>
                <a:ext cx="1847850" cy="1720986"/>
                <a:chOff x="1164" y="687"/>
                <a:chExt cx="3219" cy="2998"/>
              </a:xfr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164" y="687"/>
                  <a:ext cx="3219" cy="2998"/>
                </a:xfrm>
                <a:custGeom>
                  <a:avLst/>
                  <a:gdLst>
                    <a:gd name="T0" fmla="*/ 96 w 1360"/>
                    <a:gd name="T1" fmla="*/ 404 h 1266"/>
                    <a:gd name="T2" fmla="*/ 96 w 1360"/>
                    <a:gd name="T3" fmla="*/ 527 h 1266"/>
                    <a:gd name="T4" fmla="*/ 105 w 1360"/>
                    <a:gd name="T5" fmla="*/ 537 h 1266"/>
                    <a:gd name="T6" fmla="*/ 123 w 1360"/>
                    <a:gd name="T7" fmla="*/ 616 h 1266"/>
                    <a:gd name="T8" fmla="*/ 119 w 1360"/>
                    <a:gd name="T9" fmla="*/ 629 h 1266"/>
                    <a:gd name="T10" fmla="*/ 147 w 1360"/>
                    <a:gd name="T11" fmla="*/ 940 h 1266"/>
                    <a:gd name="T12" fmla="*/ 169 w 1360"/>
                    <a:gd name="T13" fmla="*/ 1194 h 1266"/>
                    <a:gd name="T14" fmla="*/ 175 w 1360"/>
                    <a:gd name="T15" fmla="*/ 1266 h 1266"/>
                    <a:gd name="T16" fmla="*/ 0 w 1360"/>
                    <a:gd name="T17" fmla="*/ 1266 h 1266"/>
                    <a:gd name="T18" fmla="*/ 6 w 1360"/>
                    <a:gd name="T19" fmla="*/ 1197 h 1266"/>
                    <a:gd name="T20" fmla="*/ 38 w 1360"/>
                    <a:gd name="T21" fmla="*/ 811 h 1266"/>
                    <a:gd name="T22" fmla="*/ 54 w 1360"/>
                    <a:gd name="T23" fmla="*/ 629 h 1266"/>
                    <a:gd name="T24" fmla="*/ 50 w 1360"/>
                    <a:gd name="T25" fmla="*/ 613 h 1266"/>
                    <a:gd name="T26" fmla="*/ 71 w 1360"/>
                    <a:gd name="T27" fmla="*/ 537 h 1266"/>
                    <a:gd name="T28" fmla="*/ 79 w 1360"/>
                    <a:gd name="T29" fmla="*/ 525 h 1266"/>
                    <a:gd name="T30" fmla="*/ 79 w 1360"/>
                    <a:gd name="T31" fmla="*/ 407 h 1266"/>
                    <a:gd name="T32" fmla="*/ 70 w 1360"/>
                    <a:gd name="T33" fmla="*/ 392 h 1266"/>
                    <a:gd name="T34" fmla="*/ 31 w 1360"/>
                    <a:gd name="T35" fmla="*/ 374 h 1266"/>
                    <a:gd name="T36" fmla="*/ 44 w 1360"/>
                    <a:gd name="T37" fmla="*/ 366 h 1266"/>
                    <a:gd name="T38" fmla="*/ 624 w 1360"/>
                    <a:gd name="T39" fmla="*/ 44 h 1266"/>
                    <a:gd name="T40" fmla="*/ 692 w 1360"/>
                    <a:gd name="T41" fmla="*/ 5 h 1266"/>
                    <a:gd name="T42" fmla="*/ 718 w 1360"/>
                    <a:gd name="T43" fmla="*/ 5 h 1266"/>
                    <a:gd name="T44" fmla="*/ 1255 w 1360"/>
                    <a:gd name="T45" fmla="*/ 275 h 1266"/>
                    <a:gd name="T46" fmla="*/ 1360 w 1360"/>
                    <a:gd name="T47" fmla="*/ 328 h 1266"/>
                    <a:gd name="T48" fmla="*/ 1302 w 1360"/>
                    <a:gd name="T49" fmla="*/ 360 h 1266"/>
                    <a:gd name="T50" fmla="*/ 723 w 1360"/>
                    <a:gd name="T51" fmla="*/ 666 h 1266"/>
                    <a:gd name="T52" fmla="*/ 688 w 1360"/>
                    <a:gd name="T53" fmla="*/ 668 h 1266"/>
                    <a:gd name="T54" fmla="*/ 112 w 1360"/>
                    <a:gd name="T55" fmla="*/ 411 h 1266"/>
                    <a:gd name="T56" fmla="*/ 96 w 1360"/>
                    <a:gd name="T57" fmla="*/ 404 h 1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60" h="1266">
                      <a:moveTo>
                        <a:pt x="96" y="404"/>
                      </a:moveTo>
                      <a:cubicBezTo>
                        <a:pt x="96" y="447"/>
                        <a:pt x="96" y="487"/>
                        <a:pt x="96" y="527"/>
                      </a:cubicBezTo>
                      <a:cubicBezTo>
                        <a:pt x="96" y="531"/>
                        <a:pt x="101" y="535"/>
                        <a:pt x="105" y="537"/>
                      </a:cubicBezTo>
                      <a:cubicBezTo>
                        <a:pt x="136" y="555"/>
                        <a:pt x="144" y="585"/>
                        <a:pt x="123" y="616"/>
                      </a:cubicBezTo>
                      <a:cubicBezTo>
                        <a:pt x="121" y="620"/>
                        <a:pt x="119" y="625"/>
                        <a:pt x="119" y="629"/>
                      </a:cubicBezTo>
                      <a:cubicBezTo>
                        <a:pt x="128" y="733"/>
                        <a:pt x="138" y="836"/>
                        <a:pt x="147" y="940"/>
                      </a:cubicBezTo>
                      <a:cubicBezTo>
                        <a:pt x="154" y="1024"/>
                        <a:pt x="162" y="1109"/>
                        <a:pt x="169" y="1194"/>
                      </a:cubicBezTo>
                      <a:cubicBezTo>
                        <a:pt x="171" y="1217"/>
                        <a:pt x="173" y="1239"/>
                        <a:pt x="175" y="1266"/>
                      </a:cubicBezTo>
                      <a:cubicBezTo>
                        <a:pt x="117" y="1266"/>
                        <a:pt x="60" y="1266"/>
                        <a:pt x="0" y="1266"/>
                      </a:cubicBezTo>
                      <a:cubicBezTo>
                        <a:pt x="2" y="1244"/>
                        <a:pt x="4" y="1220"/>
                        <a:pt x="6" y="1197"/>
                      </a:cubicBezTo>
                      <a:cubicBezTo>
                        <a:pt x="16" y="1068"/>
                        <a:pt x="27" y="940"/>
                        <a:pt x="38" y="811"/>
                      </a:cubicBezTo>
                      <a:cubicBezTo>
                        <a:pt x="43" y="750"/>
                        <a:pt x="49" y="690"/>
                        <a:pt x="54" y="629"/>
                      </a:cubicBezTo>
                      <a:cubicBezTo>
                        <a:pt x="54" y="624"/>
                        <a:pt x="52" y="617"/>
                        <a:pt x="50" y="613"/>
                      </a:cubicBezTo>
                      <a:cubicBezTo>
                        <a:pt x="32" y="583"/>
                        <a:pt x="40" y="553"/>
                        <a:pt x="71" y="537"/>
                      </a:cubicBezTo>
                      <a:cubicBezTo>
                        <a:pt x="75" y="535"/>
                        <a:pt x="79" y="529"/>
                        <a:pt x="79" y="525"/>
                      </a:cubicBezTo>
                      <a:cubicBezTo>
                        <a:pt x="79" y="486"/>
                        <a:pt x="80" y="446"/>
                        <a:pt x="79" y="407"/>
                      </a:cubicBezTo>
                      <a:cubicBezTo>
                        <a:pt x="79" y="402"/>
                        <a:pt x="74" y="395"/>
                        <a:pt x="70" y="392"/>
                      </a:cubicBezTo>
                      <a:cubicBezTo>
                        <a:pt x="58" y="386"/>
                        <a:pt x="45" y="381"/>
                        <a:pt x="31" y="374"/>
                      </a:cubicBezTo>
                      <a:cubicBezTo>
                        <a:pt x="36" y="371"/>
                        <a:pt x="40" y="368"/>
                        <a:pt x="44" y="366"/>
                      </a:cubicBezTo>
                      <a:cubicBezTo>
                        <a:pt x="237" y="259"/>
                        <a:pt x="431" y="151"/>
                        <a:pt x="624" y="44"/>
                      </a:cubicBezTo>
                      <a:cubicBezTo>
                        <a:pt x="647" y="31"/>
                        <a:pt x="670" y="19"/>
                        <a:pt x="692" y="5"/>
                      </a:cubicBezTo>
                      <a:cubicBezTo>
                        <a:pt x="702" y="0"/>
                        <a:pt x="709" y="1"/>
                        <a:pt x="718" y="5"/>
                      </a:cubicBezTo>
                      <a:cubicBezTo>
                        <a:pt x="897" y="96"/>
                        <a:pt x="1076" y="185"/>
                        <a:pt x="1255" y="275"/>
                      </a:cubicBezTo>
                      <a:cubicBezTo>
                        <a:pt x="1289" y="293"/>
                        <a:pt x="1324" y="310"/>
                        <a:pt x="1360" y="328"/>
                      </a:cubicBezTo>
                      <a:cubicBezTo>
                        <a:pt x="1339" y="340"/>
                        <a:pt x="1320" y="350"/>
                        <a:pt x="1302" y="360"/>
                      </a:cubicBezTo>
                      <a:cubicBezTo>
                        <a:pt x="1109" y="462"/>
                        <a:pt x="916" y="564"/>
                        <a:pt x="723" y="666"/>
                      </a:cubicBezTo>
                      <a:cubicBezTo>
                        <a:pt x="711" y="672"/>
                        <a:pt x="701" y="674"/>
                        <a:pt x="688" y="668"/>
                      </a:cubicBezTo>
                      <a:cubicBezTo>
                        <a:pt x="496" y="582"/>
                        <a:pt x="304" y="496"/>
                        <a:pt x="112" y="411"/>
                      </a:cubicBezTo>
                      <a:cubicBezTo>
                        <a:pt x="108" y="409"/>
                        <a:pt x="103" y="407"/>
                        <a:pt x="96" y="4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29" y="1959"/>
                  <a:ext cx="2000" cy="947"/>
                </a:xfrm>
                <a:custGeom>
                  <a:avLst/>
                  <a:gdLst>
                    <a:gd name="T0" fmla="*/ 0 w 845"/>
                    <a:gd name="T1" fmla="*/ 147 h 400"/>
                    <a:gd name="T2" fmla="*/ 78 w 845"/>
                    <a:gd name="T3" fmla="*/ 32 h 400"/>
                    <a:gd name="T4" fmla="*/ 96 w 845"/>
                    <a:gd name="T5" fmla="*/ 28 h 400"/>
                    <a:gd name="T6" fmla="*/ 262 w 845"/>
                    <a:gd name="T7" fmla="*/ 101 h 400"/>
                    <a:gd name="T8" fmla="*/ 417 w 845"/>
                    <a:gd name="T9" fmla="*/ 170 h 400"/>
                    <a:gd name="T10" fmla="*/ 434 w 845"/>
                    <a:gd name="T11" fmla="*/ 167 h 400"/>
                    <a:gd name="T12" fmla="*/ 724 w 845"/>
                    <a:gd name="T13" fmla="*/ 13 h 400"/>
                    <a:gd name="T14" fmla="*/ 749 w 845"/>
                    <a:gd name="T15" fmla="*/ 0 h 400"/>
                    <a:gd name="T16" fmla="*/ 845 w 845"/>
                    <a:gd name="T17" fmla="*/ 143 h 400"/>
                    <a:gd name="T18" fmla="*/ 743 w 845"/>
                    <a:gd name="T19" fmla="*/ 207 h 400"/>
                    <a:gd name="T20" fmla="*/ 448 w 845"/>
                    <a:gd name="T21" fmla="*/ 393 h 400"/>
                    <a:gd name="T22" fmla="*/ 421 w 845"/>
                    <a:gd name="T23" fmla="*/ 394 h 400"/>
                    <a:gd name="T24" fmla="*/ 8 w 845"/>
                    <a:gd name="T25" fmla="*/ 153 h 400"/>
                    <a:gd name="T26" fmla="*/ 0 w 845"/>
                    <a:gd name="T27" fmla="*/ 14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5" h="400">
                      <a:moveTo>
                        <a:pt x="0" y="147"/>
                      </a:moveTo>
                      <a:cubicBezTo>
                        <a:pt x="27" y="108"/>
                        <a:pt x="53" y="70"/>
                        <a:pt x="78" y="32"/>
                      </a:cubicBezTo>
                      <a:cubicBezTo>
                        <a:pt x="84" y="24"/>
                        <a:pt x="89" y="25"/>
                        <a:pt x="96" y="28"/>
                      </a:cubicBezTo>
                      <a:cubicBezTo>
                        <a:pt x="151" y="53"/>
                        <a:pt x="206" y="77"/>
                        <a:pt x="262" y="101"/>
                      </a:cubicBezTo>
                      <a:cubicBezTo>
                        <a:pt x="313" y="124"/>
                        <a:pt x="365" y="147"/>
                        <a:pt x="417" y="170"/>
                      </a:cubicBezTo>
                      <a:cubicBezTo>
                        <a:pt x="421" y="172"/>
                        <a:pt x="429" y="170"/>
                        <a:pt x="434" y="167"/>
                      </a:cubicBezTo>
                      <a:cubicBezTo>
                        <a:pt x="531" y="116"/>
                        <a:pt x="627" y="65"/>
                        <a:pt x="724" y="13"/>
                      </a:cubicBezTo>
                      <a:cubicBezTo>
                        <a:pt x="732" y="9"/>
                        <a:pt x="740" y="5"/>
                        <a:pt x="749" y="0"/>
                      </a:cubicBezTo>
                      <a:cubicBezTo>
                        <a:pt x="781" y="48"/>
                        <a:pt x="813" y="95"/>
                        <a:pt x="845" y="143"/>
                      </a:cubicBezTo>
                      <a:cubicBezTo>
                        <a:pt x="811" y="165"/>
                        <a:pt x="777" y="186"/>
                        <a:pt x="743" y="207"/>
                      </a:cubicBezTo>
                      <a:cubicBezTo>
                        <a:pt x="645" y="269"/>
                        <a:pt x="546" y="331"/>
                        <a:pt x="448" y="393"/>
                      </a:cubicBezTo>
                      <a:cubicBezTo>
                        <a:pt x="438" y="399"/>
                        <a:pt x="431" y="400"/>
                        <a:pt x="421" y="394"/>
                      </a:cubicBezTo>
                      <a:cubicBezTo>
                        <a:pt x="284" y="313"/>
                        <a:pt x="146" y="233"/>
                        <a:pt x="8" y="153"/>
                      </a:cubicBezTo>
                      <a:cubicBezTo>
                        <a:pt x="6" y="151"/>
                        <a:pt x="3" y="149"/>
                        <a:pt x="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7654" name="文本框 12"/>
              <p:cNvSpPr txBox="1">
                <a:spLocks noChangeArrowheads="1"/>
              </p:cNvSpPr>
              <p:nvPr/>
            </p:nvSpPr>
            <p:spPr bwMode="auto">
              <a:xfrm>
                <a:off x="3187700" y="2848248"/>
                <a:ext cx="4021138" cy="1188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72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项目意义</a:t>
                </a:r>
                <a:endParaRPr lang="zh-HK" altLang="en-US" sz="7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652" name="矩形 14"/>
            <p:cNvSpPr>
              <a:spLocks noChangeArrowheads="1"/>
            </p:cNvSpPr>
            <p:nvPr/>
          </p:nvSpPr>
          <p:spPr bwMode="auto">
            <a:xfrm>
              <a:off x="4475163" y="3816725"/>
              <a:ext cx="3856038" cy="22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HK"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r>
                <a:rPr lang="zh-HK" altLang="zh-HK"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 </a:t>
              </a:r>
              <a:endParaRPr lang="zh-HK" altLang="en-US" sz="900">
                <a:solidFill>
                  <a:schemeClr val="bg1"/>
                </a:solidFill>
                <a:latin typeface="Calibri" pitchFamily="34" charset="0"/>
                <a:ea typeface="PMingLiU" pitchFamily="18" charset="-12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800" y="96838"/>
            <a:ext cx="1182688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28675" name="文本框 12"/>
          <p:cNvSpPr txBox="1">
            <a:spLocks noChangeArrowheads="1"/>
          </p:cNvSpPr>
          <p:nvPr/>
        </p:nvSpPr>
        <p:spPr bwMode="auto">
          <a:xfrm>
            <a:off x="25400" y="106363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项目意义</a:t>
            </a:r>
            <a:endParaRPr lang="zh-HK" altLang="en-US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3049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323975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9488" y="1312863"/>
            <a:ext cx="74437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spc="300" dirty="0">
                <a:latin typeface="+mn-ea"/>
                <a:ea typeface="+mn-ea"/>
              </a:rPr>
              <a:t>随着虚拟仪器技术的发展，虚拟实验在实验教学及工程上应用的越来越广泛，其具有的</a:t>
            </a:r>
            <a:r>
              <a:rPr lang="zh-CN" altLang="zh-CN" sz="2400" b="1" spc="300" dirty="0">
                <a:solidFill>
                  <a:srgbClr val="FF0000"/>
                </a:solidFill>
                <a:latin typeface="+mn-ea"/>
                <a:ea typeface="+mn-ea"/>
              </a:rPr>
              <a:t>高度的交互性</a:t>
            </a:r>
            <a:r>
              <a:rPr lang="zh-CN" altLang="zh-CN" sz="2400" b="1" spc="300" dirty="0">
                <a:latin typeface="+mn-ea"/>
                <a:ea typeface="+mn-ea"/>
              </a:rPr>
              <a:t>和</a:t>
            </a:r>
            <a:r>
              <a:rPr lang="zh-CN" altLang="zh-CN" sz="2400" b="1" spc="300" dirty="0">
                <a:solidFill>
                  <a:srgbClr val="FF0000"/>
                </a:solidFill>
                <a:latin typeface="+mn-ea"/>
                <a:ea typeface="+mn-ea"/>
              </a:rPr>
              <a:t>高智能的虚拟环境</a:t>
            </a:r>
            <a:r>
              <a:rPr lang="zh-CN" altLang="zh-CN" sz="2400" b="1" spc="300" dirty="0">
                <a:latin typeface="+mn-ea"/>
                <a:ea typeface="+mn-ea"/>
              </a:rPr>
              <a:t>使得这一领域具有极大的研究价值</a:t>
            </a:r>
            <a:r>
              <a:rPr lang="zh-CN" altLang="en-US" sz="2400" b="1" spc="300" dirty="0">
                <a:latin typeface="+mn-ea"/>
                <a:ea typeface="+mn-ea"/>
              </a:rPr>
              <a:t>。</a:t>
            </a:r>
          </a:p>
        </p:txBody>
      </p:sp>
      <p:pic>
        <p:nvPicPr>
          <p:cNvPr id="28683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400175"/>
            <a:ext cx="3571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图片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3884613"/>
            <a:ext cx="355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文本框 4"/>
          <p:cNvSpPr txBox="1">
            <a:spLocks noChangeArrowheads="1"/>
          </p:cNvSpPr>
          <p:nvPr/>
        </p:nvSpPr>
        <p:spPr bwMode="auto">
          <a:xfrm>
            <a:off x="979488" y="3798888"/>
            <a:ext cx="74437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</a:rPr>
              <a:t>虚拟实验</a:t>
            </a:r>
            <a:r>
              <a:rPr lang="zh-CN" altLang="zh-CN" sz="2400" b="1">
                <a:latin typeface="Calibri" pitchFamily="34" charset="0"/>
              </a:rPr>
              <a:t>可</a:t>
            </a:r>
            <a:r>
              <a:rPr lang="zh-CN" altLang="en-US" sz="2400" b="1">
                <a:latin typeface="Calibri" pitchFamily="34" charset="0"/>
              </a:rPr>
              <a:t>以创新</a:t>
            </a:r>
            <a:r>
              <a:rPr lang="zh-CN" altLang="zh-CN" sz="2400" b="1">
                <a:latin typeface="Calibri" pitchFamily="34" charset="0"/>
              </a:rPr>
              <a:t>物理实验的教学方法和学生的学习方式，提高学生的自主学习能力，有效培养他们的创新意识，可以更好地将理论和实际相结合</a:t>
            </a:r>
            <a:r>
              <a:rPr lang="zh-CN" altLang="en-US" sz="2400" b="1">
                <a:latin typeface="Calibri" pitchFamily="34" charset="0"/>
              </a:rPr>
              <a:t>，可以使学生更好地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</a:rPr>
              <a:t>理解物理原理及实验现象</a:t>
            </a:r>
            <a:r>
              <a:rPr lang="zh-CN" altLang="en-US" sz="2400" b="1">
                <a:latin typeface="Calibri" pitchFamily="34" charset="0"/>
              </a:rPr>
              <a:t>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"/>
          <p:cNvGrpSpPr>
            <a:grpSpLocks/>
          </p:cNvGrpSpPr>
          <p:nvPr/>
        </p:nvGrpSpPr>
        <p:grpSpPr bwMode="auto">
          <a:xfrm>
            <a:off x="1560513" y="2568575"/>
            <a:ext cx="6024562" cy="1720850"/>
            <a:chOff x="2408238" y="2568507"/>
            <a:chExt cx="6024563" cy="1720986"/>
          </a:xfrm>
        </p:grpSpPr>
        <p:grpSp>
          <p:nvGrpSpPr>
            <p:cNvPr id="29699" name="组合 13"/>
            <p:cNvGrpSpPr>
              <a:grpSpLocks/>
            </p:cNvGrpSpPr>
            <p:nvPr/>
          </p:nvGrpSpPr>
          <p:grpSpPr bwMode="auto">
            <a:xfrm>
              <a:off x="2408238" y="2568507"/>
              <a:ext cx="6024563" cy="1720986"/>
              <a:chOff x="1184275" y="2717410"/>
              <a:chExt cx="6024563" cy="1720986"/>
            </a:xfrm>
          </p:grpSpPr>
          <p:grpSp>
            <p:nvGrpSpPr>
              <p:cNvPr id="10" name="Group 4"/>
              <p:cNvGrpSpPr>
                <a:grpSpLocks noChangeAspect="1"/>
              </p:cNvGrpSpPr>
              <p:nvPr/>
            </p:nvGrpSpPr>
            <p:grpSpPr bwMode="auto">
              <a:xfrm>
                <a:off x="1184275" y="2717410"/>
                <a:ext cx="1847850" cy="1720986"/>
                <a:chOff x="1164" y="687"/>
                <a:chExt cx="3219" cy="2998"/>
              </a:xfr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164" y="687"/>
                  <a:ext cx="3219" cy="2998"/>
                </a:xfrm>
                <a:custGeom>
                  <a:avLst/>
                  <a:gdLst>
                    <a:gd name="T0" fmla="*/ 96 w 1360"/>
                    <a:gd name="T1" fmla="*/ 404 h 1266"/>
                    <a:gd name="T2" fmla="*/ 96 w 1360"/>
                    <a:gd name="T3" fmla="*/ 527 h 1266"/>
                    <a:gd name="T4" fmla="*/ 105 w 1360"/>
                    <a:gd name="T5" fmla="*/ 537 h 1266"/>
                    <a:gd name="T6" fmla="*/ 123 w 1360"/>
                    <a:gd name="T7" fmla="*/ 616 h 1266"/>
                    <a:gd name="T8" fmla="*/ 119 w 1360"/>
                    <a:gd name="T9" fmla="*/ 629 h 1266"/>
                    <a:gd name="T10" fmla="*/ 147 w 1360"/>
                    <a:gd name="T11" fmla="*/ 940 h 1266"/>
                    <a:gd name="T12" fmla="*/ 169 w 1360"/>
                    <a:gd name="T13" fmla="*/ 1194 h 1266"/>
                    <a:gd name="T14" fmla="*/ 175 w 1360"/>
                    <a:gd name="T15" fmla="*/ 1266 h 1266"/>
                    <a:gd name="T16" fmla="*/ 0 w 1360"/>
                    <a:gd name="T17" fmla="*/ 1266 h 1266"/>
                    <a:gd name="T18" fmla="*/ 6 w 1360"/>
                    <a:gd name="T19" fmla="*/ 1197 h 1266"/>
                    <a:gd name="T20" fmla="*/ 38 w 1360"/>
                    <a:gd name="T21" fmla="*/ 811 h 1266"/>
                    <a:gd name="T22" fmla="*/ 54 w 1360"/>
                    <a:gd name="T23" fmla="*/ 629 h 1266"/>
                    <a:gd name="T24" fmla="*/ 50 w 1360"/>
                    <a:gd name="T25" fmla="*/ 613 h 1266"/>
                    <a:gd name="T26" fmla="*/ 71 w 1360"/>
                    <a:gd name="T27" fmla="*/ 537 h 1266"/>
                    <a:gd name="T28" fmla="*/ 79 w 1360"/>
                    <a:gd name="T29" fmla="*/ 525 h 1266"/>
                    <a:gd name="T30" fmla="*/ 79 w 1360"/>
                    <a:gd name="T31" fmla="*/ 407 h 1266"/>
                    <a:gd name="T32" fmla="*/ 70 w 1360"/>
                    <a:gd name="T33" fmla="*/ 392 h 1266"/>
                    <a:gd name="T34" fmla="*/ 31 w 1360"/>
                    <a:gd name="T35" fmla="*/ 374 h 1266"/>
                    <a:gd name="T36" fmla="*/ 44 w 1360"/>
                    <a:gd name="T37" fmla="*/ 366 h 1266"/>
                    <a:gd name="T38" fmla="*/ 624 w 1360"/>
                    <a:gd name="T39" fmla="*/ 44 h 1266"/>
                    <a:gd name="T40" fmla="*/ 692 w 1360"/>
                    <a:gd name="T41" fmla="*/ 5 h 1266"/>
                    <a:gd name="T42" fmla="*/ 718 w 1360"/>
                    <a:gd name="T43" fmla="*/ 5 h 1266"/>
                    <a:gd name="T44" fmla="*/ 1255 w 1360"/>
                    <a:gd name="T45" fmla="*/ 275 h 1266"/>
                    <a:gd name="T46" fmla="*/ 1360 w 1360"/>
                    <a:gd name="T47" fmla="*/ 328 h 1266"/>
                    <a:gd name="T48" fmla="*/ 1302 w 1360"/>
                    <a:gd name="T49" fmla="*/ 360 h 1266"/>
                    <a:gd name="T50" fmla="*/ 723 w 1360"/>
                    <a:gd name="T51" fmla="*/ 666 h 1266"/>
                    <a:gd name="T52" fmla="*/ 688 w 1360"/>
                    <a:gd name="T53" fmla="*/ 668 h 1266"/>
                    <a:gd name="T54" fmla="*/ 112 w 1360"/>
                    <a:gd name="T55" fmla="*/ 411 h 1266"/>
                    <a:gd name="T56" fmla="*/ 96 w 1360"/>
                    <a:gd name="T57" fmla="*/ 404 h 1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60" h="1266">
                      <a:moveTo>
                        <a:pt x="96" y="404"/>
                      </a:moveTo>
                      <a:cubicBezTo>
                        <a:pt x="96" y="447"/>
                        <a:pt x="96" y="487"/>
                        <a:pt x="96" y="527"/>
                      </a:cubicBezTo>
                      <a:cubicBezTo>
                        <a:pt x="96" y="531"/>
                        <a:pt x="101" y="535"/>
                        <a:pt x="105" y="537"/>
                      </a:cubicBezTo>
                      <a:cubicBezTo>
                        <a:pt x="136" y="555"/>
                        <a:pt x="144" y="585"/>
                        <a:pt x="123" y="616"/>
                      </a:cubicBezTo>
                      <a:cubicBezTo>
                        <a:pt x="121" y="620"/>
                        <a:pt x="119" y="625"/>
                        <a:pt x="119" y="629"/>
                      </a:cubicBezTo>
                      <a:cubicBezTo>
                        <a:pt x="128" y="733"/>
                        <a:pt x="138" y="836"/>
                        <a:pt x="147" y="940"/>
                      </a:cubicBezTo>
                      <a:cubicBezTo>
                        <a:pt x="154" y="1024"/>
                        <a:pt x="162" y="1109"/>
                        <a:pt x="169" y="1194"/>
                      </a:cubicBezTo>
                      <a:cubicBezTo>
                        <a:pt x="171" y="1217"/>
                        <a:pt x="173" y="1239"/>
                        <a:pt x="175" y="1266"/>
                      </a:cubicBezTo>
                      <a:cubicBezTo>
                        <a:pt x="117" y="1266"/>
                        <a:pt x="60" y="1266"/>
                        <a:pt x="0" y="1266"/>
                      </a:cubicBezTo>
                      <a:cubicBezTo>
                        <a:pt x="2" y="1244"/>
                        <a:pt x="4" y="1220"/>
                        <a:pt x="6" y="1197"/>
                      </a:cubicBezTo>
                      <a:cubicBezTo>
                        <a:pt x="16" y="1068"/>
                        <a:pt x="27" y="940"/>
                        <a:pt x="38" y="811"/>
                      </a:cubicBezTo>
                      <a:cubicBezTo>
                        <a:pt x="43" y="750"/>
                        <a:pt x="49" y="690"/>
                        <a:pt x="54" y="629"/>
                      </a:cubicBezTo>
                      <a:cubicBezTo>
                        <a:pt x="54" y="624"/>
                        <a:pt x="52" y="617"/>
                        <a:pt x="50" y="613"/>
                      </a:cubicBezTo>
                      <a:cubicBezTo>
                        <a:pt x="32" y="583"/>
                        <a:pt x="40" y="553"/>
                        <a:pt x="71" y="537"/>
                      </a:cubicBezTo>
                      <a:cubicBezTo>
                        <a:pt x="75" y="535"/>
                        <a:pt x="79" y="529"/>
                        <a:pt x="79" y="525"/>
                      </a:cubicBezTo>
                      <a:cubicBezTo>
                        <a:pt x="79" y="486"/>
                        <a:pt x="80" y="446"/>
                        <a:pt x="79" y="407"/>
                      </a:cubicBezTo>
                      <a:cubicBezTo>
                        <a:pt x="79" y="402"/>
                        <a:pt x="74" y="395"/>
                        <a:pt x="70" y="392"/>
                      </a:cubicBezTo>
                      <a:cubicBezTo>
                        <a:pt x="58" y="386"/>
                        <a:pt x="45" y="381"/>
                        <a:pt x="31" y="374"/>
                      </a:cubicBezTo>
                      <a:cubicBezTo>
                        <a:pt x="36" y="371"/>
                        <a:pt x="40" y="368"/>
                        <a:pt x="44" y="366"/>
                      </a:cubicBezTo>
                      <a:cubicBezTo>
                        <a:pt x="237" y="259"/>
                        <a:pt x="431" y="151"/>
                        <a:pt x="624" y="44"/>
                      </a:cubicBezTo>
                      <a:cubicBezTo>
                        <a:pt x="647" y="31"/>
                        <a:pt x="670" y="19"/>
                        <a:pt x="692" y="5"/>
                      </a:cubicBezTo>
                      <a:cubicBezTo>
                        <a:pt x="702" y="0"/>
                        <a:pt x="709" y="1"/>
                        <a:pt x="718" y="5"/>
                      </a:cubicBezTo>
                      <a:cubicBezTo>
                        <a:pt x="897" y="96"/>
                        <a:pt x="1076" y="185"/>
                        <a:pt x="1255" y="275"/>
                      </a:cubicBezTo>
                      <a:cubicBezTo>
                        <a:pt x="1289" y="293"/>
                        <a:pt x="1324" y="310"/>
                        <a:pt x="1360" y="328"/>
                      </a:cubicBezTo>
                      <a:cubicBezTo>
                        <a:pt x="1339" y="340"/>
                        <a:pt x="1320" y="350"/>
                        <a:pt x="1302" y="360"/>
                      </a:cubicBezTo>
                      <a:cubicBezTo>
                        <a:pt x="1109" y="462"/>
                        <a:pt x="916" y="564"/>
                        <a:pt x="723" y="666"/>
                      </a:cubicBezTo>
                      <a:cubicBezTo>
                        <a:pt x="711" y="672"/>
                        <a:pt x="701" y="674"/>
                        <a:pt x="688" y="668"/>
                      </a:cubicBezTo>
                      <a:cubicBezTo>
                        <a:pt x="496" y="582"/>
                        <a:pt x="304" y="496"/>
                        <a:pt x="112" y="411"/>
                      </a:cubicBezTo>
                      <a:cubicBezTo>
                        <a:pt x="108" y="409"/>
                        <a:pt x="103" y="407"/>
                        <a:pt x="96" y="4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29" y="1959"/>
                  <a:ext cx="2000" cy="947"/>
                </a:xfrm>
                <a:custGeom>
                  <a:avLst/>
                  <a:gdLst>
                    <a:gd name="T0" fmla="*/ 0 w 845"/>
                    <a:gd name="T1" fmla="*/ 147 h 400"/>
                    <a:gd name="T2" fmla="*/ 78 w 845"/>
                    <a:gd name="T3" fmla="*/ 32 h 400"/>
                    <a:gd name="T4" fmla="*/ 96 w 845"/>
                    <a:gd name="T5" fmla="*/ 28 h 400"/>
                    <a:gd name="T6" fmla="*/ 262 w 845"/>
                    <a:gd name="T7" fmla="*/ 101 h 400"/>
                    <a:gd name="T8" fmla="*/ 417 w 845"/>
                    <a:gd name="T9" fmla="*/ 170 h 400"/>
                    <a:gd name="T10" fmla="*/ 434 w 845"/>
                    <a:gd name="T11" fmla="*/ 167 h 400"/>
                    <a:gd name="T12" fmla="*/ 724 w 845"/>
                    <a:gd name="T13" fmla="*/ 13 h 400"/>
                    <a:gd name="T14" fmla="*/ 749 w 845"/>
                    <a:gd name="T15" fmla="*/ 0 h 400"/>
                    <a:gd name="T16" fmla="*/ 845 w 845"/>
                    <a:gd name="T17" fmla="*/ 143 h 400"/>
                    <a:gd name="T18" fmla="*/ 743 w 845"/>
                    <a:gd name="T19" fmla="*/ 207 h 400"/>
                    <a:gd name="T20" fmla="*/ 448 w 845"/>
                    <a:gd name="T21" fmla="*/ 393 h 400"/>
                    <a:gd name="T22" fmla="*/ 421 w 845"/>
                    <a:gd name="T23" fmla="*/ 394 h 400"/>
                    <a:gd name="T24" fmla="*/ 8 w 845"/>
                    <a:gd name="T25" fmla="*/ 153 h 400"/>
                    <a:gd name="T26" fmla="*/ 0 w 845"/>
                    <a:gd name="T27" fmla="*/ 14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5" h="400">
                      <a:moveTo>
                        <a:pt x="0" y="147"/>
                      </a:moveTo>
                      <a:cubicBezTo>
                        <a:pt x="27" y="108"/>
                        <a:pt x="53" y="70"/>
                        <a:pt x="78" y="32"/>
                      </a:cubicBezTo>
                      <a:cubicBezTo>
                        <a:pt x="84" y="24"/>
                        <a:pt x="89" y="25"/>
                        <a:pt x="96" y="28"/>
                      </a:cubicBezTo>
                      <a:cubicBezTo>
                        <a:pt x="151" y="53"/>
                        <a:pt x="206" y="77"/>
                        <a:pt x="262" y="101"/>
                      </a:cubicBezTo>
                      <a:cubicBezTo>
                        <a:pt x="313" y="124"/>
                        <a:pt x="365" y="147"/>
                        <a:pt x="417" y="170"/>
                      </a:cubicBezTo>
                      <a:cubicBezTo>
                        <a:pt x="421" y="172"/>
                        <a:pt x="429" y="170"/>
                        <a:pt x="434" y="167"/>
                      </a:cubicBezTo>
                      <a:cubicBezTo>
                        <a:pt x="531" y="116"/>
                        <a:pt x="627" y="65"/>
                        <a:pt x="724" y="13"/>
                      </a:cubicBezTo>
                      <a:cubicBezTo>
                        <a:pt x="732" y="9"/>
                        <a:pt x="740" y="5"/>
                        <a:pt x="749" y="0"/>
                      </a:cubicBezTo>
                      <a:cubicBezTo>
                        <a:pt x="781" y="48"/>
                        <a:pt x="813" y="95"/>
                        <a:pt x="845" y="143"/>
                      </a:cubicBezTo>
                      <a:cubicBezTo>
                        <a:pt x="811" y="165"/>
                        <a:pt x="777" y="186"/>
                        <a:pt x="743" y="207"/>
                      </a:cubicBezTo>
                      <a:cubicBezTo>
                        <a:pt x="645" y="269"/>
                        <a:pt x="546" y="331"/>
                        <a:pt x="448" y="393"/>
                      </a:cubicBezTo>
                      <a:cubicBezTo>
                        <a:pt x="438" y="399"/>
                        <a:pt x="431" y="400"/>
                        <a:pt x="421" y="394"/>
                      </a:cubicBezTo>
                      <a:cubicBezTo>
                        <a:pt x="284" y="313"/>
                        <a:pt x="146" y="233"/>
                        <a:pt x="8" y="153"/>
                      </a:cubicBezTo>
                      <a:cubicBezTo>
                        <a:pt x="6" y="151"/>
                        <a:pt x="3" y="149"/>
                        <a:pt x="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HK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187700" y="2847595"/>
                <a:ext cx="4021138" cy="12002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2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研究内容</a:t>
                </a:r>
                <a:endParaRPr lang="zh-HK" altLang="en-US" sz="72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700" name="矩形 14"/>
            <p:cNvSpPr>
              <a:spLocks noChangeArrowheads="1"/>
            </p:cNvSpPr>
            <p:nvPr/>
          </p:nvSpPr>
          <p:spPr bwMode="auto">
            <a:xfrm>
              <a:off x="4475163" y="3816381"/>
              <a:ext cx="3856038" cy="22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sz="900">
                <a:solidFill>
                  <a:schemeClr val="bg1"/>
                </a:solidFill>
                <a:latin typeface="Calibri" pitchFamily="34" charset="0"/>
                <a:ea typeface="PMingLiU" pitchFamily="18" charset="-12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 rot="2700000">
            <a:off x="3722688" y="3054350"/>
            <a:ext cx="1347788" cy="1347787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grpSp>
        <p:nvGrpSpPr>
          <p:cNvPr id="60" name="Group 30"/>
          <p:cNvGrpSpPr>
            <a:grpSpLocks noChangeAspect="1"/>
          </p:cNvGrpSpPr>
          <p:nvPr/>
        </p:nvGrpSpPr>
        <p:grpSpPr bwMode="auto">
          <a:xfrm>
            <a:off x="3895316" y="3230970"/>
            <a:ext cx="1001875" cy="994719"/>
            <a:chOff x="907" y="586"/>
            <a:chExt cx="3357" cy="3333"/>
          </a:xfrm>
          <a:solidFill>
            <a:schemeClr val="bg1"/>
          </a:solidFill>
        </p:grpSpPr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801" y="1277"/>
              <a:ext cx="1588" cy="2000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907" y="1291"/>
              <a:ext cx="1474" cy="2337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3592" y="1459"/>
              <a:ext cx="672" cy="187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2736" y="2437"/>
              <a:ext cx="939" cy="1269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2073" y="586"/>
              <a:ext cx="1327" cy="606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2180" y="1097"/>
              <a:ext cx="1341" cy="94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1872" y="3564"/>
              <a:ext cx="1228" cy="355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1357" y="640"/>
              <a:ext cx="844" cy="486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3377" y="830"/>
              <a:ext cx="686" cy="786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1040" y="1216"/>
              <a:ext cx="622" cy="414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</p:grpSp>
      <p:grpSp>
        <p:nvGrpSpPr>
          <p:cNvPr id="30732" name="组合 71"/>
          <p:cNvGrpSpPr>
            <a:grpSpLocks/>
          </p:cNvGrpSpPr>
          <p:nvPr/>
        </p:nvGrpSpPr>
        <p:grpSpPr bwMode="auto">
          <a:xfrm>
            <a:off x="360363" y="2093913"/>
            <a:ext cx="3082925" cy="608012"/>
            <a:chOff x="435495" y="1542117"/>
            <a:chExt cx="3083198" cy="608240"/>
          </a:xfrm>
        </p:grpSpPr>
        <p:sp>
          <p:nvSpPr>
            <p:cNvPr id="30746" name="矩形 72"/>
            <p:cNvSpPr>
              <a:spLocks noChangeArrowheads="1"/>
            </p:cNvSpPr>
            <p:nvPr/>
          </p:nvSpPr>
          <p:spPr bwMode="auto">
            <a:xfrm>
              <a:off x="1115608" y="1866367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747" name="文本框 73"/>
            <p:cNvSpPr txBox="1">
              <a:spLocks noChangeArrowheads="1"/>
            </p:cNvSpPr>
            <p:nvPr/>
          </p:nvSpPr>
          <p:spPr bwMode="auto">
            <a:xfrm>
              <a:off x="435495" y="1542117"/>
              <a:ext cx="3083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800" b="1">
                  <a:latin typeface="Calibri" pitchFamily="34" charset="0"/>
                </a:rPr>
                <a:t>数据库系统模块</a:t>
              </a:r>
              <a:endParaRPr lang="zh-HK" altLang="en-US" sz="2800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51392" y="2104303"/>
              <a:ext cx="2537050" cy="46054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33" name="组合 75"/>
          <p:cNvGrpSpPr>
            <a:grpSpLocks/>
          </p:cNvGrpSpPr>
          <p:nvPr/>
        </p:nvGrpSpPr>
        <p:grpSpPr bwMode="auto">
          <a:xfrm>
            <a:off x="331788" y="4860925"/>
            <a:ext cx="2630487" cy="663575"/>
            <a:chOff x="383709" y="4500471"/>
            <a:chExt cx="2629946" cy="664187"/>
          </a:xfrm>
        </p:grpSpPr>
        <p:sp>
          <p:nvSpPr>
            <p:cNvPr id="30743" name="矩形 76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744" name="文本框 77"/>
            <p:cNvSpPr txBox="1">
              <a:spLocks noChangeArrowheads="1"/>
            </p:cNvSpPr>
            <p:nvPr/>
          </p:nvSpPr>
          <p:spPr bwMode="auto">
            <a:xfrm>
              <a:off x="383709" y="4500471"/>
              <a:ext cx="2171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HK" altLang="en-US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40839" y="4870700"/>
              <a:ext cx="2472816" cy="44491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34" name="组合 79"/>
          <p:cNvGrpSpPr>
            <a:grpSpLocks/>
          </p:cNvGrpSpPr>
          <p:nvPr/>
        </p:nvGrpSpPr>
        <p:grpSpPr bwMode="auto">
          <a:xfrm>
            <a:off x="6032500" y="2668588"/>
            <a:ext cx="3935413" cy="325437"/>
            <a:chOff x="435496" y="1898406"/>
            <a:chExt cx="2246643" cy="294452"/>
          </a:xfrm>
        </p:grpSpPr>
        <p:sp>
          <p:nvSpPr>
            <p:cNvPr id="30741" name="矩形 80"/>
            <p:cNvSpPr>
              <a:spLocks noChangeArrowheads="1"/>
            </p:cNvSpPr>
            <p:nvPr/>
          </p:nvSpPr>
          <p:spPr bwMode="auto">
            <a:xfrm>
              <a:off x="435496" y="19312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40623" y="1898406"/>
              <a:ext cx="1354874" cy="45963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35" name="组合 83"/>
          <p:cNvGrpSpPr>
            <a:grpSpLocks/>
          </p:cNvGrpSpPr>
          <p:nvPr/>
        </p:nvGrpSpPr>
        <p:grpSpPr bwMode="auto">
          <a:xfrm>
            <a:off x="5981700" y="5230813"/>
            <a:ext cx="3948113" cy="319087"/>
            <a:chOff x="435496" y="4870206"/>
            <a:chExt cx="2246643" cy="294452"/>
          </a:xfrm>
        </p:grpSpPr>
        <p:sp>
          <p:nvSpPr>
            <p:cNvPr id="30739" name="矩形 84"/>
            <p:cNvSpPr>
              <a:spLocks noChangeArrowheads="1"/>
            </p:cNvSpPr>
            <p:nvPr/>
          </p:nvSpPr>
          <p:spPr bwMode="auto">
            <a:xfrm>
              <a:off x="435496" y="4903048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40285" y="4870206"/>
              <a:ext cx="1355032" cy="45413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441325" y="4684713"/>
            <a:ext cx="23383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实验设计模块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30737" name="矩形 88"/>
          <p:cNvSpPr>
            <a:spLocks noChangeArrowheads="1"/>
          </p:cNvSpPr>
          <p:nvPr/>
        </p:nvSpPr>
        <p:spPr bwMode="auto">
          <a:xfrm>
            <a:off x="6122988" y="2108200"/>
            <a:ext cx="2763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charset="-122"/>
                <a:ea typeface="微软雅黑" pitchFamily="34" charset="-122"/>
              </a:rPr>
              <a:t>软</a:t>
            </a:r>
            <a:r>
              <a:rPr lang="zh-CN" altLang="zh-CN" sz="2800" b="1">
                <a:latin typeface="宋体" charset="-122"/>
                <a:ea typeface="微软雅黑" pitchFamily="34" charset="-122"/>
              </a:rPr>
              <a:t>硬件结合模块</a:t>
            </a:r>
            <a:endParaRPr lang="zh-CN" altLang="en-US" sz="2800" b="1">
              <a:latin typeface="宋体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092825" y="4714875"/>
            <a:ext cx="23685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宋体" panose="02010600030101010101" pitchFamily="2" charset="-122"/>
              </a:rPr>
              <a:t>远程访问模块</a:t>
            </a:r>
            <a:endParaRPr lang="zh-CN" altLang="en-US" sz="2800" b="1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4" name="组合 71"/>
          <p:cNvGrpSpPr>
            <a:grpSpLocks/>
          </p:cNvGrpSpPr>
          <p:nvPr/>
        </p:nvGrpSpPr>
        <p:grpSpPr bwMode="auto">
          <a:xfrm>
            <a:off x="269875" y="960438"/>
            <a:ext cx="3084513" cy="608012"/>
            <a:chOff x="435495" y="1542117"/>
            <a:chExt cx="3083198" cy="608240"/>
          </a:xfrm>
        </p:grpSpPr>
        <p:sp>
          <p:nvSpPr>
            <p:cNvPr id="31758" name="矩形 72"/>
            <p:cNvSpPr>
              <a:spLocks noChangeArrowheads="1"/>
            </p:cNvSpPr>
            <p:nvPr/>
          </p:nvSpPr>
          <p:spPr bwMode="auto">
            <a:xfrm>
              <a:off x="1115608" y="1866367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759" name="文本框 73"/>
            <p:cNvSpPr txBox="1">
              <a:spLocks noChangeArrowheads="1"/>
            </p:cNvSpPr>
            <p:nvPr/>
          </p:nvSpPr>
          <p:spPr bwMode="auto">
            <a:xfrm>
              <a:off x="435495" y="1542117"/>
              <a:ext cx="3083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800" b="1">
                  <a:latin typeface="Calibri" pitchFamily="34" charset="0"/>
                </a:rPr>
                <a:t>数据库系统模块</a:t>
              </a:r>
              <a:endParaRPr lang="zh-HK" altLang="en-US" sz="2800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51334" y="2104303"/>
              <a:ext cx="2537330" cy="46054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5763" y="1893888"/>
            <a:ext cx="8758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atin typeface="+mn-ea"/>
                <a:ea typeface="+mn-ea"/>
              </a:rPr>
              <a:t>模块利用</a:t>
            </a:r>
            <a:r>
              <a:rPr lang="en-US" altLang="zh-CN" sz="2400" b="1" dirty="0" err="1">
                <a:latin typeface="+mn-ea"/>
                <a:ea typeface="+mn-ea"/>
              </a:rPr>
              <a:t>LabVIEW</a:t>
            </a:r>
            <a:r>
              <a:rPr lang="zh-CN" altLang="zh-CN" sz="2400" b="1" dirty="0">
                <a:latin typeface="+mn-ea"/>
                <a:ea typeface="+mn-ea"/>
              </a:rPr>
              <a:t>的图形编程平台对用户的数据库进行区分，依此有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管理员权限</a:t>
            </a:r>
            <a:r>
              <a:rPr lang="zh-CN" altLang="zh-CN" sz="2400" b="1" dirty="0">
                <a:latin typeface="+mn-ea"/>
                <a:ea typeface="+mn-ea"/>
              </a:rPr>
              <a:t>与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学生权限</a:t>
            </a:r>
            <a:r>
              <a:rPr lang="zh-CN" altLang="zh-CN" sz="2400" b="1" dirty="0">
                <a:latin typeface="+mn-ea"/>
                <a:ea typeface="+mn-ea"/>
              </a:rPr>
              <a:t>，不同的用户登录所看到的将是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不同的界面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1756" name="图片 1"/>
          <p:cNvPicPr>
            <a:picLocks noChangeAspect="1" noChangeArrowheads="1"/>
          </p:cNvPicPr>
          <p:nvPr/>
        </p:nvPicPr>
        <p:blipFill>
          <a:blip r:embed="rId2"/>
          <a:srcRect l="2167" t="9967" r="1447" b="8360"/>
          <a:stretch>
            <a:fillRect/>
          </a:stretch>
        </p:blipFill>
        <p:spPr bwMode="auto">
          <a:xfrm>
            <a:off x="1282700" y="3094038"/>
            <a:ext cx="780573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文本框 2"/>
          <p:cNvSpPr txBox="1">
            <a:spLocks noChangeArrowheads="1"/>
          </p:cNvSpPr>
          <p:nvPr/>
        </p:nvSpPr>
        <p:spPr bwMode="auto">
          <a:xfrm>
            <a:off x="2225675" y="6040438"/>
            <a:ext cx="5553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1.1 </a:t>
            </a:r>
            <a:r>
              <a:rPr lang="zh-CN" altLang="en-US">
                <a:latin typeface="Calibri" pitchFamily="34" charset="0"/>
              </a:rPr>
              <a:t>登陆界面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8" name="组合 71"/>
          <p:cNvGrpSpPr>
            <a:grpSpLocks/>
          </p:cNvGrpSpPr>
          <p:nvPr/>
        </p:nvGrpSpPr>
        <p:grpSpPr bwMode="auto">
          <a:xfrm>
            <a:off x="269875" y="960438"/>
            <a:ext cx="3084513" cy="608012"/>
            <a:chOff x="435495" y="1542117"/>
            <a:chExt cx="3083198" cy="608240"/>
          </a:xfrm>
        </p:grpSpPr>
        <p:sp>
          <p:nvSpPr>
            <p:cNvPr id="32781" name="矩形 72"/>
            <p:cNvSpPr>
              <a:spLocks noChangeArrowheads="1"/>
            </p:cNvSpPr>
            <p:nvPr/>
          </p:nvSpPr>
          <p:spPr bwMode="auto">
            <a:xfrm>
              <a:off x="1115608" y="1866367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782" name="文本框 73"/>
            <p:cNvSpPr txBox="1">
              <a:spLocks noChangeArrowheads="1"/>
            </p:cNvSpPr>
            <p:nvPr/>
          </p:nvSpPr>
          <p:spPr bwMode="auto">
            <a:xfrm>
              <a:off x="435495" y="1542117"/>
              <a:ext cx="3083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800" b="1">
                  <a:latin typeface="Calibri" pitchFamily="34" charset="0"/>
                </a:rPr>
                <a:t>数据库系统模块</a:t>
              </a:r>
              <a:endParaRPr lang="zh-HK" altLang="en-US" sz="2800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51334" y="2104303"/>
              <a:ext cx="2537330" cy="46054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2779" name="图片 2"/>
          <p:cNvPicPr>
            <a:picLocks noChangeAspect="1" noChangeArrowheads="1"/>
          </p:cNvPicPr>
          <p:nvPr/>
        </p:nvPicPr>
        <p:blipFill>
          <a:blip r:embed="rId2"/>
          <a:srcRect l="1805" t="10921" r="1758" b="5888"/>
          <a:stretch>
            <a:fillRect/>
          </a:stretch>
        </p:blipFill>
        <p:spPr bwMode="auto">
          <a:xfrm>
            <a:off x="127000" y="1757363"/>
            <a:ext cx="88900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文本框 3"/>
          <p:cNvSpPr txBox="1">
            <a:spLocks noChangeArrowheads="1"/>
          </p:cNvSpPr>
          <p:nvPr/>
        </p:nvSpPr>
        <p:spPr bwMode="auto">
          <a:xfrm>
            <a:off x="1982788" y="6219825"/>
            <a:ext cx="5602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1.2     </a:t>
            </a:r>
            <a:r>
              <a:rPr lang="zh-CN" altLang="zh-CN">
                <a:latin typeface="Calibri" pitchFamily="34" charset="0"/>
              </a:rPr>
              <a:t>物理实验项目选择界面——管理员界面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57213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1275" y="96838"/>
            <a:ext cx="12366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93663"/>
            <a:ext cx="128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课题意义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25412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03338" y="93663"/>
            <a:ext cx="1252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44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研究亮点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3363" y="9366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后期展望</a:t>
            </a:r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606675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79863" y="93663"/>
            <a:ext cx="0" cy="3635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02" name="组合 71"/>
          <p:cNvGrpSpPr>
            <a:grpSpLocks/>
          </p:cNvGrpSpPr>
          <p:nvPr/>
        </p:nvGrpSpPr>
        <p:grpSpPr bwMode="auto">
          <a:xfrm>
            <a:off x="269875" y="960438"/>
            <a:ext cx="3084513" cy="608012"/>
            <a:chOff x="435495" y="1542117"/>
            <a:chExt cx="3083198" cy="608240"/>
          </a:xfrm>
        </p:grpSpPr>
        <p:sp>
          <p:nvSpPr>
            <p:cNvPr id="33805" name="矩形 72"/>
            <p:cNvSpPr>
              <a:spLocks noChangeArrowheads="1"/>
            </p:cNvSpPr>
            <p:nvPr/>
          </p:nvSpPr>
          <p:spPr bwMode="auto">
            <a:xfrm>
              <a:off x="1115608" y="1866367"/>
              <a:ext cx="224664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HK" sz="1100">
                  <a:solidFill>
                    <a:srgbClr val="66666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HK" altLang="zh-HK" sz="110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06" name="文本框 73"/>
            <p:cNvSpPr txBox="1">
              <a:spLocks noChangeArrowheads="1"/>
            </p:cNvSpPr>
            <p:nvPr/>
          </p:nvSpPr>
          <p:spPr bwMode="auto">
            <a:xfrm>
              <a:off x="435495" y="1542117"/>
              <a:ext cx="3083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800" b="1">
                  <a:latin typeface="Calibri" pitchFamily="34" charset="0"/>
                </a:rPr>
                <a:t>数据库系统模块</a:t>
              </a:r>
              <a:endParaRPr lang="zh-HK" altLang="en-US" sz="2800" b="1">
                <a:solidFill>
                  <a:srgbClr val="0174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51334" y="2104303"/>
              <a:ext cx="2537330" cy="46054"/>
            </a:xfrm>
            <a:prstGeom prst="rect">
              <a:avLst/>
            </a:prstGeom>
            <a:solidFill>
              <a:srgbClr val="017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3803" name="图片 3"/>
          <p:cNvPicPr>
            <a:picLocks noChangeAspect="1" noChangeArrowheads="1"/>
          </p:cNvPicPr>
          <p:nvPr/>
        </p:nvPicPr>
        <p:blipFill>
          <a:blip r:embed="rId2"/>
          <a:srcRect l="1445" t="11113" r="1758" b="8588"/>
          <a:stretch>
            <a:fillRect/>
          </a:stretch>
        </p:blipFill>
        <p:spPr bwMode="auto">
          <a:xfrm>
            <a:off x="0" y="1808163"/>
            <a:ext cx="909955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文本框 1"/>
          <p:cNvSpPr txBox="1">
            <a:spLocks noChangeArrowheads="1"/>
          </p:cNvSpPr>
          <p:nvPr/>
        </p:nvSpPr>
        <p:spPr bwMode="auto">
          <a:xfrm>
            <a:off x="2071688" y="6234113"/>
            <a:ext cx="5784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latin typeface="Calibri" pitchFamily="34" charset="0"/>
              </a:rPr>
              <a:t>图</a:t>
            </a:r>
            <a:r>
              <a:rPr lang="en-US" altLang="zh-CN">
                <a:latin typeface="Calibri" pitchFamily="34" charset="0"/>
              </a:rPr>
              <a:t>1.3 </a:t>
            </a:r>
            <a:r>
              <a:rPr lang="zh-CN" altLang="zh-CN">
                <a:latin typeface="Calibri" pitchFamily="34" charset="0"/>
              </a:rPr>
              <a:t>物理实验项目选择界面——学生界面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1628</Words>
  <Application>Microsoft Office PowerPoint</Application>
  <PresentationFormat>全屏显示(4:3)</PresentationFormat>
  <Paragraphs>171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Calibri Light</vt:lpstr>
      <vt:lpstr>PMingLiU</vt:lpstr>
      <vt:lpstr>Calibri</vt:lpstr>
      <vt:lpstr>微软雅黑</vt:lpstr>
      <vt:lpstr>Office 主题</vt:lpstr>
      <vt:lpstr>3_Office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TCL</cp:lastModifiedBy>
  <cp:revision>146</cp:revision>
  <dcterms:created xsi:type="dcterms:W3CDTF">2015-02-19T23:46:49Z</dcterms:created>
  <dcterms:modified xsi:type="dcterms:W3CDTF">2016-07-15T02:34:51Z</dcterms:modified>
</cp:coreProperties>
</file>