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0" r:id="rId2"/>
    <p:sldMasterId id="2147483702" r:id="rId3"/>
  </p:sldMasterIdLst>
  <p:notesMasterIdLst>
    <p:notesMasterId r:id="rId20"/>
  </p:notesMasterIdLst>
  <p:sldIdLst>
    <p:sldId id="355" r:id="rId4"/>
    <p:sldId id="278" r:id="rId5"/>
    <p:sldId id="372" r:id="rId6"/>
    <p:sldId id="373" r:id="rId7"/>
    <p:sldId id="368" r:id="rId8"/>
    <p:sldId id="300" r:id="rId9"/>
    <p:sldId id="374" r:id="rId10"/>
    <p:sldId id="376" r:id="rId11"/>
    <p:sldId id="331" r:id="rId12"/>
    <p:sldId id="378" r:id="rId13"/>
    <p:sldId id="380" r:id="rId14"/>
    <p:sldId id="382" r:id="rId15"/>
    <p:sldId id="383" r:id="rId16"/>
    <p:sldId id="387" r:id="rId17"/>
    <p:sldId id="386" r:id="rId18"/>
    <p:sldId id="367" r:id="rId19"/>
  </p:sldIdLst>
  <p:sldSz cx="9144000" cy="6858000" type="screen4x3"/>
  <p:notesSz cx="6858000" cy="9144000"/>
  <p:defaultTextStyle>
    <a:defPPr>
      <a:defRPr lang="en-US"/>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A906"/>
    <a:srgbClr val="FF3300"/>
    <a:srgbClr val="66CCFF"/>
    <a:srgbClr val="4BD0FF"/>
    <a:srgbClr val="808000"/>
    <a:srgbClr val="996600"/>
    <a:srgbClr val="FF0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0"/>
      </p:cViewPr>
      <p:guideLst>
        <p:guide orient="horz" pos="2160"/>
        <p:guide pos="2889"/>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3" name="Rectangle 3"/>
          <p:cNvSpPr>
            <a:spLocks noGrp="1" noChangeArrowheads="1"/>
          </p:cNvSpPr>
          <p:nvPr>
            <p:ph type="body" sz="quarter" idx="3"/>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4"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5" name="Rectangle 5"/>
          <p:cNvSpPr>
            <a:spLocks noGrp="1" noChangeArrowheads="1"/>
          </p:cNvSpPr>
          <p:nvPr>
            <p:ph type="dt" idx="1"/>
          </p:nvPr>
        </p:nvSpPr>
        <p:spPr bwMode="auto">
          <a:xfrm>
            <a:off x="3884613" y="0"/>
            <a:ext cx="2973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C29F850F-1E38-4683-845F-DDEAFE71628B}" type="datetime1">
              <a:rPr lang="en-US"/>
              <a:pPr>
                <a:defRPr/>
              </a:pPr>
              <a:t>7/18/2016</a:t>
            </a:fld>
            <a:endParaRPr lang="en-US"/>
          </a:p>
        </p:txBody>
      </p:sp>
      <p:sp>
        <p:nvSpPr>
          <p:cNvPr id="5126"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fld id="{74602D2D-A8E1-4DEF-B160-A7C693B09527}" type="slidenum">
              <a:rPr lang="en-US" altLang="zh-CN"/>
              <a:pPr/>
              <a:t>‹#›</a:t>
            </a:fld>
            <a:endParaRPr lang="en-US" altLang="zh-CN"/>
          </a:p>
        </p:txBody>
      </p:sp>
    </p:spTree>
    <p:extLst>
      <p:ext uri="{BB962C8B-B14F-4D97-AF65-F5344CB8AC3E}">
        <p14:creationId xmlns:p14="http://schemas.microsoft.com/office/powerpoint/2010/main" val="3246397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1BBB27B-BAD8-4864-A3EA-7657BF8201AF}"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2A141872-E7EA-4642-81F4-2F639BA5536F}" type="slidenum">
              <a:rPr lang="en-US" altLang="zh-CN"/>
              <a:pPr/>
              <a:t>‹#›</a:t>
            </a:fld>
            <a:endParaRPr lang="en-US" altLang="zh-CN"/>
          </a:p>
        </p:txBody>
      </p:sp>
    </p:spTree>
    <p:extLst>
      <p:ext uri="{BB962C8B-B14F-4D97-AF65-F5344CB8AC3E}">
        <p14:creationId xmlns:p14="http://schemas.microsoft.com/office/powerpoint/2010/main" val="101035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FEF2770A-F582-4248-8FAD-0FD2B21177F4}"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E4C65FCC-7416-46CC-A8F3-71287E04E3E1}" type="slidenum">
              <a:rPr lang="en-US" altLang="zh-CN"/>
              <a:pPr/>
              <a:t>‹#›</a:t>
            </a:fld>
            <a:endParaRPr lang="en-US" altLang="zh-CN"/>
          </a:p>
        </p:txBody>
      </p:sp>
    </p:spTree>
    <p:extLst>
      <p:ext uri="{BB962C8B-B14F-4D97-AF65-F5344CB8AC3E}">
        <p14:creationId xmlns:p14="http://schemas.microsoft.com/office/powerpoint/2010/main" val="312953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533400"/>
            <a:ext cx="198120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533400"/>
            <a:ext cx="579120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23526FFF-E90B-4DB6-B08B-9ECA19E21D92}"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C625E430-EF22-4324-92E4-6D951C1724B6}" type="slidenum">
              <a:rPr lang="en-US" altLang="zh-CN"/>
              <a:pPr/>
              <a:t>‹#›</a:t>
            </a:fld>
            <a:endParaRPr lang="en-US" altLang="zh-CN"/>
          </a:p>
        </p:txBody>
      </p:sp>
    </p:spTree>
    <p:extLst>
      <p:ext uri="{BB962C8B-B14F-4D97-AF65-F5344CB8AC3E}">
        <p14:creationId xmlns:p14="http://schemas.microsoft.com/office/powerpoint/2010/main" val="1747321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533400"/>
            <a:ext cx="7924800" cy="5635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676400"/>
            <a:ext cx="3848100" cy="464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676400"/>
            <a:ext cx="3848100" cy="464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486525"/>
            <a:ext cx="1828800" cy="228600"/>
          </a:xfrm>
        </p:spPr>
        <p:txBody>
          <a:bodyPr/>
          <a:lstStyle>
            <a:lvl1pPr>
              <a:defRPr/>
            </a:lvl1pPr>
          </a:lstStyle>
          <a:p>
            <a:pPr>
              <a:defRPr/>
            </a:pPr>
            <a:fld id="{63AD7780-0167-4D33-A197-404618CEB55B}" type="datetime1">
              <a:rPr lang="zh-CN" altLang="en-US"/>
              <a:pPr>
                <a:defRPr/>
              </a:pPr>
              <a:t>2016/7/18</a:t>
            </a:fld>
            <a:endParaRPr lang="en-US"/>
          </a:p>
        </p:txBody>
      </p:sp>
      <p:sp>
        <p:nvSpPr>
          <p:cNvPr id="6" name="页脚占位符 5"/>
          <p:cNvSpPr>
            <a:spLocks noGrp="1"/>
          </p:cNvSpPr>
          <p:nvPr>
            <p:ph type="ftr" sz="quarter" idx="11"/>
          </p:nvPr>
        </p:nvSpPr>
        <p:spPr>
          <a:xfrm>
            <a:off x="6781800" y="6477000"/>
            <a:ext cx="1905000" cy="228600"/>
          </a:xfrm>
        </p:spPr>
        <p:txBody>
          <a:bodyPr/>
          <a:lstStyle>
            <a:lvl1pPr>
              <a:defRPr/>
            </a:lvl1pPr>
          </a:lstStyle>
          <a:p>
            <a:pPr>
              <a:defRPr/>
            </a:pPr>
            <a:r>
              <a:rPr lang="en-US"/>
              <a:t>www.themegallery.com</a:t>
            </a:r>
          </a:p>
        </p:txBody>
      </p:sp>
      <p:sp>
        <p:nvSpPr>
          <p:cNvPr id="7" name="灯片编号占位符 6"/>
          <p:cNvSpPr>
            <a:spLocks noGrp="1"/>
          </p:cNvSpPr>
          <p:nvPr>
            <p:ph type="sldNum" sz="quarter" idx="12"/>
          </p:nvPr>
        </p:nvSpPr>
        <p:spPr>
          <a:xfrm>
            <a:off x="3756025" y="6475413"/>
            <a:ext cx="2133600" cy="228600"/>
          </a:xfrm>
        </p:spPr>
        <p:txBody>
          <a:bodyPr/>
          <a:lstStyle>
            <a:lvl1pPr>
              <a:defRPr/>
            </a:lvl1pPr>
          </a:lstStyle>
          <a:p>
            <a:fld id="{469623D9-F10C-4CE7-82E2-4CAD98A75A15}" type="slidenum">
              <a:rPr lang="en-US" altLang="zh-CN"/>
              <a:pPr/>
              <a:t>‹#›</a:t>
            </a:fld>
            <a:endParaRPr lang="en-US" altLang="zh-CN"/>
          </a:p>
        </p:txBody>
      </p:sp>
    </p:spTree>
    <p:extLst>
      <p:ext uri="{BB962C8B-B14F-4D97-AF65-F5344CB8AC3E}">
        <p14:creationId xmlns:p14="http://schemas.microsoft.com/office/powerpoint/2010/main" val="95087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164FFE0-9536-45CD-8E76-54D6125465B2}"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3284E9-D2EE-4ED1-B940-FFD714A2A48E}" type="slidenum">
              <a:rPr lang="en-US" altLang="zh-CN"/>
              <a:pPr/>
              <a:t>‹#›</a:t>
            </a:fld>
            <a:endParaRPr lang="en-US" altLang="zh-CN"/>
          </a:p>
        </p:txBody>
      </p:sp>
    </p:spTree>
    <p:extLst>
      <p:ext uri="{BB962C8B-B14F-4D97-AF65-F5344CB8AC3E}">
        <p14:creationId xmlns:p14="http://schemas.microsoft.com/office/powerpoint/2010/main" val="288776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B37C9A2F-694F-40AE-946A-E0B32877DA3E}"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637F44-95D2-4B7B-A9B0-5F36B84409E5}" type="slidenum">
              <a:rPr lang="en-US" altLang="zh-CN"/>
              <a:pPr/>
              <a:t>‹#›</a:t>
            </a:fld>
            <a:endParaRPr lang="en-US" altLang="zh-CN"/>
          </a:p>
        </p:txBody>
      </p:sp>
    </p:spTree>
    <p:extLst>
      <p:ext uri="{BB962C8B-B14F-4D97-AF65-F5344CB8AC3E}">
        <p14:creationId xmlns:p14="http://schemas.microsoft.com/office/powerpoint/2010/main" val="3518427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63C5F6FC-51E2-45B8-AB7A-D982E10E9D56}"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5468C19-9984-4612-B632-F1265BE6C5F6}" type="slidenum">
              <a:rPr lang="en-US" altLang="zh-CN"/>
              <a:pPr/>
              <a:t>‹#›</a:t>
            </a:fld>
            <a:endParaRPr lang="en-US" altLang="zh-CN"/>
          </a:p>
        </p:txBody>
      </p:sp>
    </p:spTree>
    <p:extLst>
      <p:ext uri="{BB962C8B-B14F-4D97-AF65-F5344CB8AC3E}">
        <p14:creationId xmlns:p14="http://schemas.microsoft.com/office/powerpoint/2010/main" val="388376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C6065925-B629-467D-A61D-9CBED3B71084}"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F3DAF6-D748-4F86-8998-3E7CFFF509D4}" type="slidenum">
              <a:rPr lang="en-US" altLang="zh-CN"/>
              <a:pPr/>
              <a:t>‹#›</a:t>
            </a:fld>
            <a:endParaRPr lang="en-US" altLang="zh-CN"/>
          </a:p>
        </p:txBody>
      </p:sp>
    </p:spTree>
    <p:extLst>
      <p:ext uri="{BB962C8B-B14F-4D97-AF65-F5344CB8AC3E}">
        <p14:creationId xmlns:p14="http://schemas.microsoft.com/office/powerpoint/2010/main" val="297192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312B3D20-0CB8-4144-B9D6-A796A0CE40CC}" type="datetime1">
              <a:rPr lang="zh-CN" altLang="en-US"/>
              <a:pPr>
                <a:defRPr/>
              </a:pPr>
              <a:t>2016/7/18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03C627B-55ED-4839-82FE-35F76CABD360}" type="slidenum">
              <a:rPr lang="en-US" altLang="zh-CN"/>
              <a:pPr/>
              <a:t>‹#›</a:t>
            </a:fld>
            <a:endParaRPr lang="en-US" altLang="zh-CN"/>
          </a:p>
        </p:txBody>
      </p:sp>
    </p:spTree>
    <p:extLst>
      <p:ext uri="{BB962C8B-B14F-4D97-AF65-F5344CB8AC3E}">
        <p14:creationId xmlns:p14="http://schemas.microsoft.com/office/powerpoint/2010/main" val="2856683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664EEBCA-3A07-4445-9AB0-9F09B750F027}" type="datetime1">
              <a:rPr lang="zh-CN" altLang="en-US"/>
              <a:pPr>
                <a:defRPr/>
              </a:pPr>
              <a:t>2016/7/18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0EFF8BD-2803-46B0-8635-B5936E354F03}" type="slidenum">
              <a:rPr lang="en-US" altLang="zh-CN"/>
              <a:pPr/>
              <a:t>‹#›</a:t>
            </a:fld>
            <a:endParaRPr lang="en-US" altLang="zh-CN"/>
          </a:p>
        </p:txBody>
      </p:sp>
    </p:spTree>
    <p:extLst>
      <p:ext uri="{BB962C8B-B14F-4D97-AF65-F5344CB8AC3E}">
        <p14:creationId xmlns:p14="http://schemas.microsoft.com/office/powerpoint/2010/main" val="268891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BAFFF47-9695-4F0D-A4CD-BAF88D0E8AA3}" type="datetime1">
              <a:rPr lang="zh-CN" altLang="en-US"/>
              <a:pPr>
                <a:defRPr/>
              </a:pPr>
              <a:t>2016/7/18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767FE99-AB37-4472-B12B-01C8F310A2A8}" type="slidenum">
              <a:rPr lang="en-US" altLang="zh-CN"/>
              <a:pPr/>
              <a:t>‹#›</a:t>
            </a:fld>
            <a:endParaRPr lang="en-US" altLang="zh-CN"/>
          </a:p>
        </p:txBody>
      </p:sp>
    </p:spTree>
    <p:extLst>
      <p:ext uri="{BB962C8B-B14F-4D97-AF65-F5344CB8AC3E}">
        <p14:creationId xmlns:p14="http://schemas.microsoft.com/office/powerpoint/2010/main" val="345548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ABC4A312-5197-4DA4-A227-0E45009314C0}"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24B6E064-8A8E-42A7-BC89-E7ECEF441EF4}" type="slidenum">
              <a:rPr lang="en-US" altLang="zh-CN"/>
              <a:pPr/>
              <a:t>‹#›</a:t>
            </a:fld>
            <a:endParaRPr lang="en-US" altLang="zh-CN"/>
          </a:p>
        </p:txBody>
      </p:sp>
    </p:spTree>
    <p:extLst>
      <p:ext uri="{BB962C8B-B14F-4D97-AF65-F5344CB8AC3E}">
        <p14:creationId xmlns:p14="http://schemas.microsoft.com/office/powerpoint/2010/main" val="1149548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2D05FACE-5A57-4080-9F6D-FCAFCB3A4846}"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D6508A-0C84-44F3-AC30-C864FB90A7C8}" type="slidenum">
              <a:rPr lang="en-US" altLang="zh-CN"/>
              <a:pPr/>
              <a:t>‹#›</a:t>
            </a:fld>
            <a:endParaRPr lang="en-US" altLang="zh-CN"/>
          </a:p>
        </p:txBody>
      </p:sp>
    </p:spTree>
    <p:extLst>
      <p:ext uri="{BB962C8B-B14F-4D97-AF65-F5344CB8AC3E}">
        <p14:creationId xmlns:p14="http://schemas.microsoft.com/office/powerpoint/2010/main" val="2999626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0366D05D-F811-45DD-BDA0-F45998BE7D50}"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8F7887-529D-40DE-8DF8-AA02598006E4}" type="slidenum">
              <a:rPr lang="en-US" altLang="zh-CN"/>
              <a:pPr/>
              <a:t>‹#›</a:t>
            </a:fld>
            <a:endParaRPr lang="en-US" altLang="zh-CN"/>
          </a:p>
        </p:txBody>
      </p:sp>
    </p:spTree>
    <p:extLst>
      <p:ext uri="{BB962C8B-B14F-4D97-AF65-F5344CB8AC3E}">
        <p14:creationId xmlns:p14="http://schemas.microsoft.com/office/powerpoint/2010/main" val="2518290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E349AC2-7B67-4166-A299-903E70022B08}"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DB21E7-6976-4AD4-B77E-56BBC1A00D1C}" type="slidenum">
              <a:rPr lang="en-US" altLang="zh-CN"/>
              <a:pPr/>
              <a:t>‹#›</a:t>
            </a:fld>
            <a:endParaRPr lang="en-US" altLang="zh-CN"/>
          </a:p>
        </p:txBody>
      </p:sp>
    </p:spTree>
    <p:extLst>
      <p:ext uri="{BB962C8B-B14F-4D97-AF65-F5344CB8AC3E}">
        <p14:creationId xmlns:p14="http://schemas.microsoft.com/office/powerpoint/2010/main" val="2427302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533400"/>
            <a:ext cx="198120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533400"/>
            <a:ext cx="579120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13C01AC-0B79-4AEF-B4B0-7CF881A66644}"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25ED18-AA98-47BF-BEA4-0EF9EAD08C2C}" type="slidenum">
              <a:rPr lang="en-US" altLang="zh-CN"/>
              <a:pPr/>
              <a:t>‹#›</a:t>
            </a:fld>
            <a:endParaRPr lang="en-US" altLang="zh-CN"/>
          </a:p>
        </p:txBody>
      </p:sp>
    </p:spTree>
    <p:extLst>
      <p:ext uri="{BB962C8B-B14F-4D97-AF65-F5344CB8AC3E}">
        <p14:creationId xmlns:p14="http://schemas.microsoft.com/office/powerpoint/2010/main" val="1035845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42E882EB-E11F-4BDE-9DD6-BE5C0ADFA45D}"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E6A164BC-325A-45BD-A75F-45D7843D4EB1}" type="slidenum">
              <a:rPr lang="en-US" altLang="zh-CN"/>
              <a:pPr/>
              <a:t>‹#›</a:t>
            </a:fld>
            <a:endParaRPr lang="en-US" altLang="zh-CN"/>
          </a:p>
        </p:txBody>
      </p:sp>
    </p:spTree>
    <p:extLst>
      <p:ext uri="{BB962C8B-B14F-4D97-AF65-F5344CB8AC3E}">
        <p14:creationId xmlns:p14="http://schemas.microsoft.com/office/powerpoint/2010/main" val="484643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C2AA1EB8-CB9D-41CB-98BA-16217DEBF666}"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B2C39BF2-18D0-4DE5-BDD5-FAFF0B4F5939}" type="slidenum">
              <a:rPr lang="en-US" altLang="zh-CN"/>
              <a:pPr/>
              <a:t>‹#›</a:t>
            </a:fld>
            <a:endParaRPr lang="en-US" altLang="zh-CN"/>
          </a:p>
        </p:txBody>
      </p:sp>
    </p:spTree>
    <p:extLst>
      <p:ext uri="{BB962C8B-B14F-4D97-AF65-F5344CB8AC3E}">
        <p14:creationId xmlns:p14="http://schemas.microsoft.com/office/powerpoint/2010/main" val="252299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5AE7DE3E-5383-4C0A-9EAB-BF6E753AFB9F}"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75E685E2-D27C-4D5C-882B-E8A09BEB0F4E}" type="slidenum">
              <a:rPr lang="en-US" altLang="zh-CN"/>
              <a:pPr/>
              <a:t>‹#›</a:t>
            </a:fld>
            <a:endParaRPr lang="en-US" altLang="zh-CN"/>
          </a:p>
        </p:txBody>
      </p:sp>
    </p:spTree>
    <p:extLst>
      <p:ext uri="{BB962C8B-B14F-4D97-AF65-F5344CB8AC3E}">
        <p14:creationId xmlns:p14="http://schemas.microsoft.com/office/powerpoint/2010/main" val="1626243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A61B6B4F-1C74-4D65-A408-9752EDC554DA}"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fld id="{4B81611F-381A-4C3A-8290-E47179540511}" type="slidenum">
              <a:rPr lang="en-US" altLang="zh-CN"/>
              <a:pPr/>
              <a:t>‹#›</a:t>
            </a:fld>
            <a:endParaRPr lang="en-US" altLang="zh-CN"/>
          </a:p>
        </p:txBody>
      </p:sp>
    </p:spTree>
    <p:extLst>
      <p:ext uri="{BB962C8B-B14F-4D97-AF65-F5344CB8AC3E}">
        <p14:creationId xmlns:p14="http://schemas.microsoft.com/office/powerpoint/2010/main" val="901845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4C6760BD-8C11-4AF4-A4B7-25C57423AEFF}" type="datetime1">
              <a:rPr lang="zh-CN" altLang="en-US"/>
              <a:pPr>
                <a:defRPr/>
              </a:pPr>
              <a:t>2016/7/18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p:cNvSpPr>
            <a:spLocks noGrp="1" noChangeArrowheads="1"/>
          </p:cNvSpPr>
          <p:nvPr>
            <p:ph type="sldNum" sz="quarter" idx="12"/>
          </p:nvPr>
        </p:nvSpPr>
        <p:spPr>
          <a:ln/>
        </p:spPr>
        <p:txBody>
          <a:bodyPr/>
          <a:lstStyle>
            <a:lvl1pPr>
              <a:defRPr/>
            </a:lvl1pPr>
          </a:lstStyle>
          <a:p>
            <a:fld id="{F2F8DFB3-6AD4-4F7B-B04C-98C78652A7B5}" type="slidenum">
              <a:rPr lang="en-US" altLang="zh-CN"/>
              <a:pPr/>
              <a:t>‹#›</a:t>
            </a:fld>
            <a:endParaRPr lang="en-US" altLang="zh-CN"/>
          </a:p>
        </p:txBody>
      </p:sp>
    </p:spTree>
    <p:extLst>
      <p:ext uri="{BB962C8B-B14F-4D97-AF65-F5344CB8AC3E}">
        <p14:creationId xmlns:p14="http://schemas.microsoft.com/office/powerpoint/2010/main" val="3154857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4200303A-E919-47A5-83B0-E47F07FA7F40}" type="datetime1">
              <a:rPr lang="zh-CN" altLang="en-US"/>
              <a:pPr>
                <a:defRPr/>
              </a:pPr>
              <a:t>2016/7/18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2"/>
          </p:nvPr>
        </p:nvSpPr>
        <p:spPr>
          <a:ln/>
        </p:spPr>
        <p:txBody>
          <a:bodyPr/>
          <a:lstStyle>
            <a:lvl1pPr>
              <a:defRPr/>
            </a:lvl1pPr>
          </a:lstStyle>
          <a:p>
            <a:fld id="{7CAC5F49-8AEB-4294-B5AF-3DA4FB6A2B40}" type="slidenum">
              <a:rPr lang="en-US" altLang="zh-CN"/>
              <a:pPr/>
              <a:t>‹#›</a:t>
            </a:fld>
            <a:endParaRPr lang="en-US" altLang="zh-CN"/>
          </a:p>
        </p:txBody>
      </p:sp>
    </p:spTree>
    <p:extLst>
      <p:ext uri="{BB962C8B-B14F-4D97-AF65-F5344CB8AC3E}">
        <p14:creationId xmlns:p14="http://schemas.microsoft.com/office/powerpoint/2010/main" val="419799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C91B3863-416C-4229-A03F-34354A5557AE}"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161BAFFE-CB30-45FD-8844-C2F4D4486CB3}" type="slidenum">
              <a:rPr lang="en-US" altLang="zh-CN"/>
              <a:pPr/>
              <a:t>‹#›</a:t>
            </a:fld>
            <a:endParaRPr lang="en-US" altLang="zh-CN"/>
          </a:p>
        </p:txBody>
      </p:sp>
    </p:spTree>
    <p:extLst>
      <p:ext uri="{BB962C8B-B14F-4D97-AF65-F5344CB8AC3E}">
        <p14:creationId xmlns:p14="http://schemas.microsoft.com/office/powerpoint/2010/main" val="1605338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A820765-DC3D-42E1-A486-03FDC763C9F5}" type="datetime1">
              <a:rPr lang="zh-CN" altLang="en-US"/>
              <a:pPr>
                <a:defRPr/>
              </a:pPr>
              <a:t>2016/7/18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2"/>
          </p:nvPr>
        </p:nvSpPr>
        <p:spPr>
          <a:ln/>
        </p:spPr>
        <p:txBody>
          <a:bodyPr/>
          <a:lstStyle>
            <a:lvl1pPr>
              <a:defRPr/>
            </a:lvl1pPr>
          </a:lstStyle>
          <a:p>
            <a:fld id="{07C0E392-5DE8-46CE-9126-9C95E709E00D}" type="slidenum">
              <a:rPr lang="en-US" altLang="zh-CN"/>
              <a:pPr/>
              <a:t>‹#›</a:t>
            </a:fld>
            <a:endParaRPr lang="en-US" altLang="zh-CN"/>
          </a:p>
        </p:txBody>
      </p:sp>
    </p:spTree>
    <p:extLst>
      <p:ext uri="{BB962C8B-B14F-4D97-AF65-F5344CB8AC3E}">
        <p14:creationId xmlns:p14="http://schemas.microsoft.com/office/powerpoint/2010/main" val="2238636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E5EBCB13-A763-4355-B37C-87FAC3C32329}"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fld id="{D6DB8AC7-12BC-4471-B5D6-9004DA9515B6}" type="slidenum">
              <a:rPr lang="en-US" altLang="zh-CN"/>
              <a:pPr/>
              <a:t>‹#›</a:t>
            </a:fld>
            <a:endParaRPr lang="en-US" altLang="zh-CN"/>
          </a:p>
        </p:txBody>
      </p:sp>
    </p:spTree>
    <p:extLst>
      <p:ext uri="{BB962C8B-B14F-4D97-AF65-F5344CB8AC3E}">
        <p14:creationId xmlns:p14="http://schemas.microsoft.com/office/powerpoint/2010/main" val="2732111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217E30A8-ACA5-485A-AC39-F142235930E4}"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fld id="{BF10B799-67C3-4052-9EE5-4331E5EF19DE}" type="slidenum">
              <a:rPr lang="en-US" altLang="zh-CN"/>
              <a:pPr/>
              <a:t>‹#›</a:t>
            </a:fld>
            <a:endParaRPr lang="en-US" altLang="zh-CN"/>
          </a:p>
        </p:txBody>
      </p:sp>
    </p:spTree>
    <p:extLst>
      <p:ext uri="{BB962C8B-B14F-4D97-AF65-F5344CB8AC3E}">
        <p14:creationId xmlns:p14="http://schemas.microsoft.com/office/powerpoint/2010/main" val="821924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E3037E77-5398-4791-AF37-E7D79455D516}"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42D66B33-C511-4870-84A5-84C5FA77FB3A}" type="slidenum">
              <a:rPr lang="en-US" altLang="zh-CN"/>
              <a:pPr/>
              <a:t>‹#›</a:t>
            </a:fld>
            <a:endParaRPr lang="en-US" altLang="zh-CN"/>
          </a:p>
        </p:txBody>
      </p:sp>
    </p:spTree>
    <p:extLst>
      <p:ext uri="{BB962C8B-B14F-4D97-AF65-F5344CB8AC3E}">
        <p14:creationId xmlns:p14="http://schemas.microsoft.com/office/powerpoint/2010/main" val="2607887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3200" y="533400"/>
            <a:ext cx="1981200" cy="5791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533400"/>
            <a:ext cx="5791200" cy="5791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fld id="{9B8AA7E5-D309-4009-AFDB-9F43E4E917FD}" type="datetime1">
              <a:rPr lang="zh-CN" altLang="en-US"/>
              <a:pPr>
                <a:defRPr/>
              </a:pPr>
              <a:t>2016/7/18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fld id="{BF441CB5-E2ED-4F26-BFE5-74D96DA7EE1C}" type="slidenum">
              <a:rPr lang="en-US" altLang="zh-CN"/>
              <a:pPr/>
              <a:t>‹#›</a:t>
            </a:fld>
            <a:endParaRPr lang="en-US" altLang="zh-CN"/>
          </a:p>
        </p:txBody>
      </p:sp>
    </p:spTree>
    <p:extLst>
      <p:ext uri="{BB962C8B-B14F-4D97-AF65-F5344CB8AC3E}">
        <p14:creationId xmlns:p14="http://schemas.microsoft.com/office/powerpoint/2010/main" val="137090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676400"/>
            <a:ext cx="3848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fld id="{10FE7001-A92C-4DE9-9769-123B6CA2F5CF}"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fld id="{BCF72158-09DE-4325-8EA9-14D3ACADACF9}" type="slidenum">
              <a:rPr lang="en-US" altLang="zh-CN"/>
              <a:pPr/>
              <a:t>‹#›</a:t>
            </a:fld>
            <a:endParaRPr lang="en-US" altLang="zh-CN"/>
          </a:p>
        </p:txBody>
      </p:sp>
    </p:spTree>
    <p:extLst>
      <p:ext uri="{BB962C8B-B14F-4D97-AF65-F5344CB8AC3E}">
        <p14:creationId xmlns:p14="http://schemas.microsoft.com/office/powerpoint/2010/main" val="248097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fld id="{40C08B30-75A3-4122-9E0C-9AA1CC84ECEF}" type="datetime1">
              <a:rPr lang="zh-CN" altLang="en-US"/>
              <a:pPr>
                <a:defRPr/>
              </a:pPr>
              <a:t>2016/7/18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p:cNvSpPr>
            <a:spLocks noGrp="1" noChangeArrowheads="1"/>
          </p:cNvSpPr>
          <p:nvPr>
            <p:ph type="sldNum" sz="quarter" idx="12"/>
          </p:nvPr>
        </p:nvSpPr>
        <p:spPr>
          <a:ln/>
        </p:spPr>
        <p:txBody>
          <a:bodyPr/>
          <a:lstStyle>
            <a:lvl1pPr>
              <a:defRPr/>
            </a:lvl1pPr>
          </a:lstStyle>
          <a:p>
            <a:fld id="{68465D4F-7C86-484B-9BD1-89F1126DC5E8}" type="slidenum">
              <a:rPr lang="en-US" altLang="zh-CN"/>
              <a:pPr/>
              <a:t>‹#›</a:t>
            </a:fld>
            <a:endParaRPr lang="en-US" altLang="zh-CN"/>
          </a:p>
        </p:txBody>
      </p:sp>
    </p:spTree>
    <p:extLst>
      <p:ext uri="{BB962C8B-B14F-4D97-AF65-F5344CB8AC3E}">
        <p14:creationId xmlns:p14="http://schemas.microsoft.com/office/powerpoint/2010/main" val="157833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B3CE51CA-2E12-47E0-85A8-541CEF21C475}" type="datetime1">
              <a:rPr lang="zh-CN" altLang="en-US"/>
              <a:pPr>
                <a:defRPr/>
              </a:pPr>
              <a:t>2016/7/18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2"/>
          </p:nvPr>
        </p:nvSpPr>
        <p:spPr>
          <a:ln/>
        </p:spPr>
        <p:txBody>
          <a:bodyPr/>
          <a:lstStyle>
            <a:lvl1pPr>
              <a:defRPr/>
            </a:lvl1pPr>
          </a:lstStyle>
          <a:p>
            <a:fld id="{2DBF5A47-AC6C-46A5-A15C-3CF3B36D8FFC}" type="slidenum">
              <a:rPr lang="en-US" altLang="zh-CN"/>
              <a:pPr/>
              <a:t>‹#›</a:t>
            </a:fld>
            <a:endParaRPr lang="en-US" altLang="zh-CN"/>
          </a:p>
        </p:txBody>
      </p:sp>
    </p:spTree>
    <p:extLst>
      <p:ext uri="{BB962C8B-B14F-4D97-AF65-F5344CB8AC3E}">
        <p14:creationId xmlns:p14="http://schemas.microsoft.com/office/powerpoint/2010/main" val="231951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3FBC071-049D-45BC-B460-14B4B067E334}" type="datetime1">
              <a:rPr lang="zh-CN" altLang="en-US"/>
              <a:pPr>
                <a:defRPr/>
              </a:pPr>
              <a:t>2016/7/18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2"/>
          </p:nvPr>
        </p:nvSpPr>
        <p:spPr>
          <a:ln/>
        </p:spPr>
        <p:txBody>
          <a:bodyPr/>
          <a:lstStyle>
            <a:lvl1pPr>
              <a:defRPr/>
            </a:lvl1pPr>
          </a:lstStyle>
          <a:p>
            <a:fld id="{1957DB9F-AC7D-4A96-BFAC-7533CB667E1A}" type="slidenum">
              <a:rPr lang="en-US" altLang="zh-CN"/>
              <a:pPr/>
              <a:t>‹#›</a:t>
            </a:fld>
            <a:endParaRPr lang="en-US" altLang="zh-CN"/>
          </a:p>
        </p:txBody>
      </p:sp>
    </p:spTree>
    <p:extLst>
      <p:ext uri="{BB962C8B-B14F-4D97-AF65-F5344CB8AC3E}">
        <p14:creationId xmlns:p14="http://schemas.microsoft.com/office/powerpoint/2010/main" val="249444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370352D9-1E1D-4210-9BBE-5ED27EF41FCF}"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fld id="{8D177422-0852-4B58-B9FF-5BCD87670BF1}" type="slidenum">
              <a:rPr lang="en-US" altLang="zh-CN"/>
              <a:pPr/>
              <a:t>‹#›</a:t>
            </a:fld>
            <a:endParaRPr lang="en-US" altLang="zh-CN"/>
          </a:p>
        </p:txBody>
      </p:sp>
    </p:spTree>
    <p:extLst>
      <p:ext uri="{BB962C8B-B14F-4D97-AF65-F5344CB8AC3E}">
        <p14:creationId xmlns:p14="http://schemas.microsoft.com/office/powerpoint/2010/main" val="396951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D6E9CD55-F50E-414A-9553-864FA9777F95}" type="datetime1">
              <a:rPr lang="zh-CN" altLang="en-US"/>
              <a:pPr>
                <a:defRPr/>
              </a:pPr>
              <a:t>2016/7/18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fld id="{4693827B-6DC0-43C6-8F5B-DC81D0287BEC}" type="slidenum">
              <a:rPr lang="en-US" altLang="zh-CN"/>
              <a:pPr/>
              <a:t>‹#›</a:t>
            </a:fld>
            <a:endParaRPr lang="en-US" altLang="zh-CN"/>
          </a:p>
        </p:txBody>
      </p:sp>
    </p:spTree>
    <p:extLst>
      <p:ext uri="{BB962C8B-B14F-4D97-AF65-F5344CB8AC3E}">
        <p14:creationId xmlns:p14="http://schemas.microsoft.com/office/powerpoint/2010/main" val="153274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676400"/>
            <a:ext cx="784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7" name="Rectangle 4"/>
          <p:cNvSpPr>
            <a:spLocks noGrp="1" noChangeArrowheads="1"/>
          </p:cNvSpPr>
          <p:nvPr>
            <p:ph type="dt" sz="half" idx="2"/>
          </p:nvPr>
        </p:nvSpPr>
        <p:spPr bwMode="auto">
          <a:xfrm>
            <a:off x="685800" y="6486525"/>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tx2"/>
                </a:solidFill>
              </a:defRPr>
            </a:lvl1pPr>
          </a:lstStyle>
          <a:p>
            <a:pPr>
              <a:defRPr/>
            </a:pPr>
            <a:fld id="{F04FDDCF-F673-484A-B5F9-78FFCB06FEFB}" type="datetime1">
              <a:rPr lang="zh-CN" altLang="en-US"/>
              <a:pPr>
                <a:defRPr/>
              </a:pPr>
              <a:t>2016/7/18</a:t>
            </a:fld>
            <a:endParaRPr lang="en-US"/>
          </a:p>
        </p:txBody>
      </p:sp>
      <p:sp>
        <p:nvSpPr>
          <p:cNvPr id="1028" name="Rectangle 5"/>
          <p:cNvSpPr>
            <a:spLocks noGrp="1" noChangeArrowheads="1"/>
          </p:cNvSpPr>
          <p:nvPr>
            <p:ph type="ftr" sz="quarter" idx="3"/>
          </p:nvPr>
        </p:nvSpPr>
        <p:spPr bwMode="auto">
          <a:xfrm>
            <a:off x="6781800" y="6477000"/>
            <a:ext cx="19050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smtClean="0">
                <a:solidFill>
                  <a:schemeClr val="tx2"/>
                </a:solidFill>
              </a:defRPr>
            </a:lvl1pPr>
          </a:lstStyle>
          <a:p>
            <a:pPr>
              <a:defRPr/>
            </a:pPr>
            <a:r>
              <a:rPr lang="en-US"/>
              <a:t>www.themegallery.com</a:t>
            </a:r>
          </a:p>
        </p:txBody>
      </p:sp>
      <p:sp>
        <p:nvSpPr>
          <p:cNvPr id="1029" name="Rectangle 6"/>
          <p:cNvSpPr>
            <a:spLocks noGrp="1" noChangeArrowheads="1"/>
          </p:cNvSpPr>
          <p:nvPr>
            <p:ph type="sldNum" sz="quarter" idx="4"/>
          </p:nvPr>
        </p:nvSpPr>
        <p:spPr bwMode="auto">
          <a:xfrm>
            <a:off x="3756025" y="6475413"/>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fld id="{0DEDB7EF-5092-4FAE-B5DB-214FA1BC218A}" type="slidenum">
              <a:rPr lang="en-US" altLang="zh-CN"/>
              <a:pPr/>
              <a:t>‹#›</a:t>
            </a:fld>
            <a:endParaRPr lang="en-US" altLang="zh-CN"/>
          </a:p>
        </p:txBody>
      </p:sp>
      <p:sp>
        <p:nvSpPr>
          <p:cNvPr id="1030" name="Rectangle 2"/>
          <p:cNvSpPr>
            <a:spLocks noGrp="1" noChangeArrowheads="1"/>
          </p:cNvSpPr>
          <p:nvPr>
            <p:ph type="title"/>
          </p:nvPr>
        </p:nvSpPr>
        <p:spPr bwMode="auto">
          <a:xfrm>
            <a:off x="609600" y="533400"/>
            <a:ext cx="7924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pic>
        <p:nvPicPr>
          <p:cNvPr id="1031" name="Picture 7" descr="图片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50825" y="76200"/>
            <a:ext cx="1273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 id="2147483747" r:id="rId12"/>
  </p:sldLayoutIdLst>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eaLnBrk="0" fontAlgn="base" hangingPunct="0">
        <a:spcBef>
          <a:spcPct val="0"/>
        </a:spcBef>
        <a:spcAft>
          <a:spcPct val="0"/>
        </a:spcAft>
        <a:defRPr sz="2800" b="1">
          <a:solidFill>
            <a:schemeClr val="bg1"/>
          </a:solidFill>
          <a:latin typeface="Arial" pitchFamily="34" charset="0"/>
        </a:defRPr>
      </a:lvl6pPr>
      <a:lvl7pPr marL="914400" algn="ctr" rtl="0" eaLnBrk="0" fontAlgn="base" hangingPunct="0">
        <a:spcBef>
          <a:spcPct val="0"/>
        </a:spcBef>
        <a:spcAft>
          <a:spcPct val="0"/>
        </a:spcAft>
        <a:defRPr sz="2800" b="1">
          <a:solidFill>
            <a:schemeClr val="bg1"/>
          </a:solidFill>
          <a:latin typeface="Arial" pitchFamily="34" charset="0"/>
        </a:defRPr>
      </a:lvl7pPr>
      <a:lvl8pPr marL="1371600" algn="ctr" rtl="0" eaLnBrk="0" fontAlgn="base" hangingPunct="0">
        <a:spcBef>
          <a:spcPct val="0"/>
        </a:spcBef>
        <a:spcAft>
          <a:spcPct val="0"/>
        </a:spcAft>
        <a:defRPr sz="2800" b="1">
          <a:solidFill>
            <a:schemeClr val="bg1"/>
          </a:solidFill>
          <a:latin typeface="Arial" pitchFamily="34" charset="0"/>
        </a:defRPr>
      </a:lvl8pPr>
      <a:lvl9pPr marL="1828800" algn="ctr" rtl="0" eaLnBrk="0" fontAlgn="base" hangingPunct="0">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85800" y="1676400"/>
            <a:ext cx="784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1" name="Rectangle 2"/>
          <p:cNvSpPr>
            <a:spLocks noGrp="1" noChangeArrowheads="1"/>
          </p:cNvSpPr>
          <p:nvPr>
            <p:ph type="title"/>
          </p:nvPr>
        </p:nvSpPr>
        <p:spPr bwMode="auto">
          <a:xfrm>
            <a:off x="609600" y="533400"/>
            <a:ext cx="7924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2"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bg1"/>
                </a:solidFill>
              </a:defRPr>
            </a:lvl1pPr>
          </a:lstStyle>
          <a:p>
            <a:pPr>
              <a:defRPr/>
            </a:pPr>
            <a:fld id="{39A57080-9EA0-40C7-9414-04B40EE1B401}" type="datetime1">
              <a:rPr lang="zh-CN" altLang="en-US"/>
              <a:pPr>
                <a:defRPr/>
              </a:pPr>
              <a:t>2016/7/18</a:t>
            </a:fld>
            <a:endParaRPr lang="en-US"/>
          </a:p>
        </p:txBody>
      </p:sp>
      <p:sp>
        <p:nvSpPr>
          <p:cNvPr id="2053" name="Rectangle 5"/>
          <p:cNvSpPr>
            <a:spLocks noGrp="1" noChangeArrowheads="1"/>
          </p:cNvSpPr>
          <p:nvPr>
            <p:ph type="ftr" sz="quarter" idx="3"/>
          </p:nvPr>
        </p:nvSpPr>
        <p:spPr bwMode="auto">
          <a:xfrm>
            <a:off x="58674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bg1"/>
                </a:solidFill>
              </a:defRPr>
            </a:lvl1pPr>
          </a:lstStyle>
          <a:p>
            <a:pPr>
              <a:defRPr/>
            </a:pPr>
            <a:endParaRPr lang="en-US"/>
          </a:p>
        </p:txBody>
      </p:sp>
      <p:sp>
        <p:nvSpPr>
          <p:cNvPr id="2054" name="Rectangle 6"/>
          <p:cNvSpPr>
            <a:spLocks noGrp="1" noChangeArrowheads="1"/>
          </p:cNvSpPr>
          <p:nvPr>
            <p:ph type="sldNum" sz="quarter" idx="4"/>
          </p:nvPr>
        </p:nvSpPr>
        <p:spPr bwMode="auto">
          <a:xfrm>
            <a:off x="34290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fld id="{6B4AE183-92B2-469A-B244-B0FB5F783174}" type="slidenum">
              <a:rPr lang="en-US" altLang="zh-CN"/>
              <a:pPr/>
              <a:t>‹#›</a:t>
            </a:fld>
            <a:endParaRPr lang="en-US" altLang="zh-CN"/>
          </a:p>
        </p:txBody>
      </p:sp>
      <p:pic>
        <p:nvPicPr>
          <p:cNvPr id="2055" name="Picture 7" descr="图片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64450" y="76200"/>
            <a:ext cx="142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Lst>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eaLnBrk="0" fontAlgn="base" hangingPunct="0">
        <a:spcBef>
          <a:spcPct val="0"/>
        </a:spcBef>
        <a:spcAft>
          <a:spcPct val="0"/>
        </a:spcAft>
        <a:defRPr sz="2800" b="1">
          <a:solidFill>
            <a:schemeClr val="bg1"/>
          </a:solidFill>
          <a:latin typeface="Arial" pitchFamily="34" charset="0"/>
        </a:defRPr>
      </a:lvl6pPr>
      <a:lvl7pPr marL="914400" algn="ctr" rtl="0" eaLnBrk="0" fontAlgn="base" hangingPunct="0">
        <a:spcBef>
          <a:spcPct val="0"/>
        </a:spcBef>
        <a:spcAft>
          <a:spcPct val="0"/>
        </a:spcAft>
        <a:defRPr sz="2800" b="1">
          <a:solidFill>
            <a:schemeClr val="bg1"/>
          </a:solidFill>
          <a:latin typeface="Arial" pitchFamily="34" charset="0"/>
        </a:defRPr>
      </a:lvl7pPr>
      <a:lvl8pPr marL="1371600" algn="ctr" rtl="0" eaLnBrk="0" fontAlgn="base" hangingPunct="0">
        <a:spcBef>
          <a:spcPct val="0"/>
        </a:spcBef>
        <a:spcAft>
          <a:spcPct val="0"/>
        </a:spcAft>
        <a:defRPr sz="2800" b="1">
          <a:solidFill>
            <a:schemeClr val="bg1"/>
          </a:solidFill>
          <a:latin typeface="Arial" pitchFamily="34" charset="0"/>
        </a:defRPr>
      </a:lvl8pPr>
      <a:lvl9pPr marL="1828800" algn="ctr" rtl="0" eaLnBrk="0" fontAlgn="base" hangingPunct="0">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685800" y="1676400"/>
            <a:ext cx="784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099" name="Rectangle 4"/>
          <p:cNvSpPr>
            <a:spLocks noGrp="1" noChangeArrowheads="1"/>
          </p:cNvSpPr>
          <p:nvPr>
            <p:ph type="dt" sz="half" idx="2"/>
          </p:nvPr>
        </p:nvSpPr>
        <p:spPr bwMode="auto">
          <a:xfrm>
            <a:off x="685800" y="6486525"/>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tx2"/>
                </a:solidFill>
              </a:defRPr>
            </a:lvl1pPr>
          </a:lstStyle>
          <a:p>
            <a:pPr>
              <a:defRPr/>
            </a:pPr>
            <a:fld id="{D9E894CA-F657-4018-8F41-EAAA684F0A61}" type="datetime1">
              <a:rPr lang="zh-CN" altLang="en-US"/>
              <a:pPr>
                <a:defRPr/>
              </a:pPr>
              <a:t>2016/7/18</a:t>
            </a:fld>
            <a:endParaRPr lang="en-US"/>
          </a:p>
        </p:txBody>
      </p:sp>
      <p:sp>
        <p:nvSpPr>
          <p:cNvPr id="4100" name="Rectangle 5"/>
          <p:cNvSpPr>
            <a:spLocks noGrp="1" noChangeArrowheads="1"/>
          </p:cNvSpPr>
          <p:nvPr>
            <p:ph type="ftr" sz="quarter" idx="3"/>
          </p:nvPr>
        </p:nvSpPr>
        <p:spPr bwMode="auto">
          <a:xfrm>
            <a:off x="6781800" y="6477000"/>
            <a:ext cx="19050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smtClean="0">
                <a:solidFill>
                  <a:schemeClr val="tx2"/>
                </a:solidFill>
              </a:defRPr>
            </a:lvl1pPr>
          </a:lstStyle>
          <a:p>
            <a:pPr>
              <a:defRPr/>
            </a:pPr>
            <a:r>
              <a:rPr lang="en-US"/>
              <a:t>www.themegallery.com</a:t>
            </a:r>
          </a:p>
        </p:txBody>
      </p:sp>
      <p:sp>
        <p:nvSpPr>
          <p:cNvPr id="4101" name="Rectangle 6"/>
          <p:cNvSpPr>
            <a:spLocks noGrp="1" noChangeArrowheads="1"/>
          </p:cNvSpPr>
          <p:nvPr>
            <p:ph type="sldNum" sz="quarter" idx="4"/>
          </p:nvPr>
        </p:nvSpPr>
        <p:spPr bwMode="auto">
          <a:xfrm>
            <a:off x="3756025" y="6475413"/>
            <a:ext cx="21336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defRPr>
            </a:lvl1pPr>
          </a:lstStyle>
          <a:p>
            <a:fld id="{D07E8322-6FCE-45E4-AFC2-7FD1BFB67EF8}" type="slidenum">
              <a:rPr lang="en-US" altLang="zh-CN"/>
              <a:pPr/>
              <a:t>‹#›</a:t>
            </a:fld>
            <a:endParaRPr lang="en-US" altLang="zh-CN"/>
          </a:p>
        </p:txBody>
      </p:sp>
      <p:sp>
        <p:nvSpPr>
          <p:cNvPr id="4102" name="Rectangle 2"/>
          <p:cNvSpPr>
            <a:spLocks noGrp="1" noChangeArrowheads="1"/>
          </p:cNvSpPr>
          <p:nvPr>
            <p:ph type="title"/>
          </p:nvPr>
        </p:nvSpPr>
        <p:spPr bwMode="auto">
          <a:xfrm>
            <a:off x="609600" y="533400"/>
            <a:ext cx="7924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pic>
        <p:nvPicPr>
          <p:cNvPr id="4103" name="Picture 7" descr="图片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0825" y="76200"/>
            <a:ext cx="1273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Lst>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ea typeface="宋体" pitchFamily="2" charset="-122"/>
        </a:defRPr>
      </a:lvl2pPr>
      <a:lvl3pPr algn="ctr" rtl="0" eaLnBrk="0" fontAlgn="base" hangingPunct="0">
        <a:spcBef>
          <a:spcPct val="0"/>
        </a:spcBef>
        <a:spcAft>
          <a:spcPct val="0"/>
        </a:spcAft>
        <a:defRPr sz="2800" b="1">
          <a:solidFill>
            <a:schemeClr val="bg1"/>
          </a:solidFill>
          <a:latin typeface="Arial" pitchFamily="34" charset="0"/>
          <a:ea typeface="宋体" pitchFamily="2" charset="-122"/>
        </a:defRPr>
      </a:lvl3pPr>
      <a:lvl4pPr algn="ctr" rtl="0" eaLnBrk="0" fontAlgn="base" hangingPunct="0">
        <a:spcBef>
          <a:spcPct val="0"/>
        </a:spcBef>
        <a:spcAft>
          <a:spcPct val="0"/>
        </a:spcAft>
        <a:defRPr sz="2800" b="1">
          <a:solidFill>
            <a:schemeClr val="bg1"/>
          </a:solidFill>
          <a:latin typeface="Arial" pitchFamily="34" charset="0"/>
          <a:ea typeface="宋体" pitchFamily="2" charset="-122"/>
        </a:defRPr>
      </a:lvl4pPr>
      <a:lvl5pPr algn="ctr" rtl="0" eaLnBrk="0" fontAlgn="base" hangingPunct="0">
        <a:spcBef>
          <a:spcPct val="0"/>
        </a:spcBef>
        <a:spcAft>
          <a:spcPct val="0"/>
        </a:spcAft>
        <a:defRPr sz="2800" b="1">
          <a:solidFill>
            <a:schemeClr val="bg1"/>
          </a:solidFill>
          <a:latin typeface="Arial" pitchFamily="34" charset="0"/>
          <a:ea typeface="宋体" pitchFamily="2" charset="-122"/>
        </a:defRPr>
      </a:lvl5pPr>
      <a:lvl6pPr marL="457200" algn="ctr" rtl="0" eaLnBrk="0" fontAlgn="base" hangingPunct="0">
        <a:spcBef>
          <a:spcPct val="0"/>
        </a:spcBef>
        <a:spcAft>
          <a:spcPct val="0"/>
        </a:spcAft>
        <a:defRPr sz="2800" b="1">
          <a:solidFill>
            <a:schemeClr val="bg1"/>
          </a:solidFill>
          <a:latin typeface="Arial" pitchFamily="34" charset="0"/>
          <a:ea typeface="宋体" pitchFamily="2" charset="-122"/>
        </a:defRPr>
      </a:lvl6pPr>
      <a:lvl7pPr marL="914400" algn="ctr" rtl="0" eaLnBrk="0" fontAlgn="base" hangingPunct="0">
        <a:spcBef>
          <a:spcPct val="0"/>
        </a:spcBef>
        <a:spcAft>
          <a:spcPct val="0"/>
        </a:spcAft>
        <a:defRPr sz="2800" b="1">
          <a:solidFill>
            <a:schemeClr val="bg1"/>
          </a:solidFill>
          <a:latin typeface="Arial" pitchFamily="34" charset="0"/>
          <a:ea typeface="宋体" pitchFamily="2" charset="-122"/>
        </a:defRPr>
      </a:lvl7pPr>
      <a:lvl8pPr marL="1371600" algn="ctr" rtl="0" eaLnBrk="0" fontAlgn="base" hangingPunct="0">
        <a:spcBef>
          <a:spcPct val="0"/>
        </a:spcBef>
        <a:spcAft>
          <a:spcPct val="0"/>
        </a:spcAft>
        <a:defRPr sz="2800" b="1">
          <a:solidFill>
            <a:schemeClr val="bg1"/>
          </a:solidFill>
          <a:latin typeface="Arial" pitchFamily="34" charset="0"/>
          <a:ea typeface="宋体" pitchFamily="2" charset="-122"/>
        </a:defRPr>
      </a:lvl8pPr>
      <a:lvl9pPr marL="1828800" algn="ctr" rtl="0" eaLnBrk="0" fontAlgn="base" hangingPunct="0">
        <a:spcBef>
          <a:spcPct val="0"/>
        </a:spcBef>
        <a:spcAft>
          <a:spcPct val="0"/>
        </a:spcAft>
        <a:defRPr sz="2800" b="1">
          <a:solidFill>
            <a:schemeClr val="bg1"/>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ea typeface="+mn-ea"/>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ea typeface="+mn-ea"/>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ea typeface="+mn-ea"/>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oleObject" Target="../embeddings/oleObject1.bin"/><Relationship Id="rId9"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7.bin"/><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a:spLocks noChangeArrowheads="1"/>
          </p:cNvSpPr>
          <p:nvPr/>
        </p:nvSpPr>
        <p:spPr bwMode="auto">
          <a:xfrm>
            <a:off x="2209800" y="3505200"/>
            <a:ext cx="4876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endParaRPr lang="zh-CN" altLang="en-US" sz="2400" b="1" dirty="0">
              <a:latin typeface="华文楷体" panose="02010600040101010101" pitchFamily="2" charset="-122"/>
              <a:ea typeface="华文楷体" panose="02010600040101010101" pitchFamily="2" charset="-122"/>
              <a:sym typeface="华文楷体" panose="02010600040101010101" pitchFamily="2" charset="-122"/>
            </a:endParaRPr>
          </a:p>
          <a:p>
            <a:pPr algn="ctr" eaLnBrk="1" hangingPunct="1">
              <a:lnSpc>
                <a:spcPct val="150000"/>
              </a:lnSpc>
            </a:pPr>
            <a:r>
              <a:rPr lang="zh-CN" altLang="en-US" sz="2400" b="1" dirty="0">
                <a:latin typeface="华文楷体" panose="02010600040101010101" pitchFamily="2" charset="-122"/>
                <a:ea typeface="华文楷体" panose="02010600040101010101" pitchFamily="2" charset="-122"/>
                <a:sym typeface="华文楷体" panose="02010600040101010101" pitchFamily="2" charset="-122"/>
              </a:rPr>
              <a:t>南开大学物理学院</a:t>
            </a:r>
            <a:endParaRPr lang="zh-CN" altLang="en-US" sz="2400" b="1" dirty="0"/>
          </a:p>
          <a:p>
            <a:pPr algn="ctr" eaLnBrk="1" hangingPunct="1">
              <a:lnSpc>
                <a:spcPct val="150000"/>
              </a:lnSpc>
            </a:pPr>
            <a:r>
              <a:rPr lang="zh-CN" altLang="en-US" sz="2400" b="1" dirty="0">
                <a:latin typeface="华文楷体" panose="02010600040101010101" pitchFamily="2" charset="-122"/>
                <a:ea typeface="华文楷体" panose="02010600040101010101" pitchFamily="2" charset="-122"/>
              </a:rPr>
              <a:t>陈靖 陈宗强 </a:t>
            </a:r>
            <a:r>
              <a:rPr lang="zh-CN" altLang="en-US" sz="2400" b="1" dirty="0" smtClean="0">
                <a:latin typeface="华文楷体" panose="02010600040101010101" pitchFamily="2" charset="-122"/>
                <a:ea typeface="华文楷体" panose="02010600040101010101" pitchFamily="2" charset="-122"/>
              </a:rPr>
              <a:t>钱钧 孙骞</a:t>
            </a:r>
            <a:endParaRPr lang="zh-CN" altLang="en-US" sz="2400" b="1" dirty="0">
              <a:latin typeface="华文楷体" panose="02010600040101010101" pitchFamily="2" charset="-122"/>
              <a:ea typeface="华文楷体" panose="02010600040101010101" pitchFamily="2" charset="-122"/>
            </a:endParaRPr>
          </a:p>
          <a:p>
            <a:pPr algn="ctr" eaLnBrk="1" hangingPunct="1">
              <a:lnSpc>
                <a:spcPct val="150000"/>
              </a:lnSpc>
            </a:pPr>
            <a:r>
              <a:rPr lang="en-US" altLang="zh-CN" sz="2400" b="1" dirty="0" smtClean="0">
                <a:latin typeface="华文楷体" panose="02010600040101010101" pitchFamily="2" charset="-122"/>
                <a:ea typeface="华文楷体" panose="02010600040101010101" pitchFamily="2" charset="-122"/>
              </a:rPr>
              <a:t>2016. 7. 19</a:t>
            </a:r>
            <a:endParaRPr lang="zh-CN" altLang="en-US" sz="2400" b="1" dirty="0">
              <a:latin typeface="华文楷体" panose="02010600040101010101" pitchFamily="2" charset="-122"/>
              <a:ea typeface="华文楷体" panose="02010600040101010101" pitchFamily="2" charset="-122"/>
            </a:endParaRPr>
          </a:p>
          <a:p>
            <a:pPr algn="ctr" eaLnBrk="1" hangingPunct="1">
              <a:lnSpc>
                <a:spcPct val="150000"/>
              </a:lnSpc>
            </a:pPr>
            <a:r>
              <a:rPr lang="en-US" altLang="zh-CN" sz="1600" b="1" dirty="0">
                <a:latin typeface="Times New Roman" panose="02020603050405020304" pitchFamily="18" charset="0"/>
                <a:ea typeface="华文楷体" panose="02010600040101010101" pitchFamily="2" charset="-122"/>
              </a:rPr>
              <a:t>jingchen@nankai.edu.cn</a:t>
            </a:r>
            <a:endParaRPr lang="zh-CN" altLang="en-US" sz="1600" b="1" dirty="0">
              <a:latin typeface="Times New Roman" panose="02020603050405020304" pitchFamily="18" charset="0"/>
              <a:ea typeface="华文楷体" panose="02010600040101010101" pitchFamily="2" charset="-122"/>
            </a:endParaRPr>
          </a:p>
        </p:txBody>
      </p:sp>
      <p:sp>
        <p:nvSpPr>
          <p:cNvPr id="5123" name="Text Box 3"/>
          <p:cNvSpPr txBox="1">
            <a:spLocks noChangeArrowheads="1"/>
          </p:cNvSpPr>
          <p:nvPr/>
        </p:nvSpPr>
        <p:spPr bwMode="auto">
          <a:xfrm>
            <a:off x="2209861" y="950721"/>
            <a:ext cx="535559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4000" b="1" dirty="0">
                <a:solidFill>
                  <a:srgbClr val="000000"/>
                </a:solidFill>
                <a:latin typeface="华文隶书" panose="02010800040101010101" pitchFamily="2" charset="-122"/>
                <a:ea typeface="华文隶书" panose="02010800040101010101" pitchFamily="2" charset="-122"/>
                <a:cs typeface="Times New Roman" panose="02020603050405020304" pitchFamily="18" charset="0"/>
                <a:sym typeface="华康布丁体W12(P)" pitchFamily="2" charset="-122"/>
              </a:rPr>
              <a:t>研究型实验对培养学生能力的探索和实践</a:t>
            </a:r>
            <a:r>
              <a:rPr lang="en-US" altLang="zh-CN" sz="4000" b="1" dirty="0">
                <a:solidFill>
                  <a:srgbClr val="000000"/>
                </a:solidFill>
                <a:latin typeface="华文隶书" panose="02010800040101010101" pitchFamily="2" charset="-122"/>
                <a:ea typeface="华文隶书" panose="02010800040101010101" pitchFamily="2" charset="-122"/>
                <a:cs typeface="Times New Roman" panose="02020603050405020304" pitchFamily="18" charset="0"/>
                <a:sym typeface="华康布丁体W12(P)" pitchFamily="2" charset="-122"/>
              </a:rPr>
              <a:t>——</a:t>
            </a:r>
            <a:r>
              <a:rPr lang="zh-CN" altLang="en-US" sz="4000" b="1" dirty="0">
                <a:solidFill>
                  <a:srgbClr val="000000"/>
                </a:solidFill>
                <a:latin typeface="华文隶书" panose="02010800040101010101" pitchFamily="2" charset="-122"/>
                <a:ea typeface="华文隶书" panose="02010800040101010101" pitchFamily="2" charset="-122"/>
                <a:cs typeface="Times New Roman" panose="02020603050405020304" pitchFamily="18" charset="0"/>
                <a:sym typeface="华康布丁体W12(P)" pitchFamily="2" charset="-122"/>
              </a:rPr>
              <a:t>以“光折变效应“实验为例</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zh-CN" altLang="en-US" sz="3200" dirty="0" smtClean="0">
                <a:latin typeface="华文新魏" panose="02010800040101010101" pitchFamily="2" charset="-122"/>
                <a:ea typeface="华文新魏" panose="02010800040101010101" pitchFamily="2" charset="-122"/>
              </a:rPr>
              <a:t>本实验的教学内容</a:t>
            </a:r>
          </a:p>
        </p:txBody>
      </p:sp>
      <p:sp>
        <p:nvSpPr>
          <p:cNvPr id="13315" name="Rectangle 33"/>
          <p:cNvSpPr>
            <a:spLocks noChangeArrowheads="1"/>
          </p:cNvSpPr>
          <p:nvPr/>
        </p:nvSpPr>
        <p:spPr bwMode="auto">
          <a:xfrm>
            <a:off x="609600" y="1700213"/>
            <a:ext cx="8229600" cy="3791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chemeClr val="tx2"/>
                </a:solidFill>
                <a:effectLst>
                  <a:outerShdw blurRad="38100" dist="38100" dir="2700000" algn="tl">
                    <a:srgbClr val="C0C0C0"/>
                  </a:outerShdw>
                </a:effectLst>
                <a:ea typeface="华文楷体" panose="02010600040101010101" pitchFamily="2" charset="-122"/>
              </a:rPr>
              <a:t>阶梯</a:t>
            </a:r>
            <a:r>
              <a:rPr lang="zh-CN" altLang="en-US" sz="2800" b="1" dirty="0" smtClean="0">
                <a:solidFill>
                  <a:schemeClr val="tx2"/>
                </a:solidFill>
                <a:effectLst>
                  <a:outerShdw blurRad="38100" dist="38100" dir="2700000" algn="tl">
                    <a:srgbClr val="C0C0C0"/>
                  </a:outerShdw>
                </a:effectLst>
                <a:ea typeface="华文楷体" panose="02010600040101010101" pitchFamily="2" charset="-122"/>
              </a:rPr>
              <a:t>化的实验</a:t>
            </a:r>
            <a:r>
              <a:rPr lang="zh-CN" altLang="en-US" sz="2800" b="1" dirty="0">
                <a:solidFill>
                  <a:schemeClr val="tx2"/>
                </a:solidFill>
                <a:effectLst>
                  <a:outerShdw blurRad="38100" dist="38100" dir="2700000" algn="tl">
                    <a:srgbClr val="C0C0C0"/>
                  </a:outerShdw>
                </a:effectLst>
                <a:ea typeface="华文楷体" panose="02010600040101010101" pitchFamily="2" charset="-122"/>
              </a:rPr>
              <a:t>内容：</a:t>
            </a:r>
          </a:p>
          <a:p>
            <a:pPr eaLnBrk="1" hangingPunct="1"/>
            <a:endParaRPr lang="zh-CN" altLang="en-US" sz="900" b="1" dirty="0">
              <a:solidFill>
                <a:schemeClr val="tx2"/>
              </a:solidFill>
              <a:effectLst>
                <a:outerShdw blurRad="38100" dist="38100" dir="2700000" algn="tl">
                  <a:srgbClr val="C0C0C0"/>
                </a:outerShdw>
              </a:effectLst>
              <a:ea typeface="华文楷体" panose="02010600040101010101" pitchFamily="2" charset="-122"/>
            </a:endParaRPr>
          </a:p>
          <a:p>
            <a:pPr eaLnBrk="1" hangingPunct="1"/>
            <a:endParaRPr lang="zh-CN" altLang="en-US" sz="900" b="1" dirty="0">
              <a:solidFill>
                <a:schemeClr val="tx2"/>
              </a:solidFill>
              <a:effectLst>
                <a:outerShdw blurRad="38100" dist="38100" dir="2700000" algn="tl">
                  <a:srgbClr val="C0C0C0"/>
                </a:outerShdw>
              </a:effectLst>
              <a:ea typeface="华文楷体" panose="02010600040101010101" pitchFamily="2" charset="-122"/>
            </a:endParaRPr>
          </a:p>
          <a:p>
            <a:pPr eaLnBrk="1" hangingPunct="1">
              <a:spcBef>
                <a:spcPct val="20000"/>
              </a:spcBef>
              <a:buClr>
                <a:schemeClr val="hlink"/>
              </a:buClr>
              <a:buSzPct val="70000"/>
              <a:buFont typeface="Wingdings" panose="05000000000000000000" pitchFamily="2" charset="2"/>
              <a:buNone/>
            </a:pP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1</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、利用“扇形散射”特性观察</a:t>
            </a:r>
            <a:r>
              <a:rPr lang="zh-CN" altLang="en-US"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和</a:t>
            </a:r>
            <a:r>
              <a:rPr lang="en-US" altLang="zh-CN"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Z</a:t>
            </a:r>
            <a:r>
              <a:rPr lang="zh-CN" altLang="en-US"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扫描特征曲线；</a:t>
            </a:r>
            <a:endPar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eaLnBrk="1" hangingPunct="1">
              <a:spcBef>
                <a:spcPct val="20000"/>
              </a:spcBef>
              <a:buClr>
                <a:schemeClr val="hlink"/>
              </a:buClr>
              <a:buSzPct val="70000"/>
              <a:buFont typeface="Wingdings" panose="05000000000000000000" pitchFamily="2" charset="2"/>
              <a:buNone/>
            </a:pPr>
            <a:endParaRPr lang="zh-CN" altLang="en-US" sz="9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eaLnBrk="1" hangingPunct="1">
              <a:spcBef>
                <a:spcPct val="20000"/>
              </a:spcBef>
              <a:buClr>
                <a:schemeClr val="hlink"/>
              </a:buClr>
              <a:buSzPct val="70000"/>
              <a:buFont typeface="Wingdings" panose="05000000000000000000" pitchFamily="2" charset="2"/>
              <a:buNone/>
            </a:pP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2</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、利用二波耦合在掺铁铌酸锂晶体内写入光折变光栅，并</a:t>
            </a:r>
          </a:p>
          <a:p>
            <a:pPr eaLnBrk="1" hangingPunct="1">
              <a:spcBef>
                <a:spcPct val="20000"/>
              </a:spcBef>
              <a:buClr>
                <a:schemeClr val="hlink"/>
              </a:buClr>
              <a:buSzPct val="70000"/>
              <a:buFont typeface="Wingdings" panose="05000000000000000000" pitchFamily="2" charset="2"/>
              <a:buNone/>
            </a:pP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测量衍射效率；</a:t>
            </a:r>
          </a:p>
          <a:p>
            <a:pPr eaLnBrk="1" hangingPunct="1">
              <a:spcBef>
                <a:spcPct val="20000"/>
              </a:spcBef>
              <a:buClr>
                <a:schemeClr val="hlink"/>
              </a:buClr>
              <a:buSzPct val="70000"/>
              <a:buFont typeface="Wingdings" panose="05000000000000000000" pitchFamily="2" charset="2"/>
              <a:buNone/>
            </a:pPr>
            <a:endParaRPr lang="zh-CN" altLang="en-US" sz="9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eaLnBrk="1" hangingPunct="1">
              <a:spcBef>
                <a:spcPct val="20000"/>
              </a:spcBef>
              <a:buClr>
                <a:schemeClr val="hlink"/>
              </a:buClr>
              <a:buSzPct val="70000"/>
              <a:buFont typeface="Wingdings" panose="05000000000000000000" pitchFamily="2" charset="2"/>
              <a:buNone/>
            </a:pP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3</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、利用二波耦合和角度复用方式存储入信息，并利用</a:t>
            </a: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CCD</a:t>
            </a:r>
          </a:p>
          <a:p>
            <a:pPr eaLnBrk="1" hangingPunct="1">
              <a:spcBef>
                <a:spcPct val="20000"/>
              </a:spcBef>
              <a:buClr>
                <a:schemeClr val="hlink"/>
              </a:buClr>
              <a:buSzPct val="70000"/>
              <a:buFont typeface="Wingdings" panose="05000000000000000000" pitchFamily="2" charset="2"/>
              <a:buNone/>
            </a:pP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采集再现信息。</a:t>
            </a:r>
          </a:p>
          <a:p>
            <a:pPr eaLnBrk="1" hangingPunct="1">
              <a:spcBef>
                <a:spcPct val="20000"/>
              </a:spcBef>
              <a:buClr>
                <a:schemeClr val="hlink"/>
              </a:buClr>
              <a:buSzPct val="70000"/>
              <a:buFont typeface="Wingdings" panose="05000000000000000000" pitchFamily="2" charset="2"/>
              <a:buNone/>
            </a:pPr>
            <a:endPar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CN" altLang="en-US" sz="3200" dirty="0" smtClean="0">
                <a:latin typeface="华文新魏" panose="02010800040101010101" pitchFamily="2" charset="-122"/>
                <a:ea typeface="华文新魏" panose="02010800040101010101" pitchFamily="2" charset="-122"/>
              </a:rPr>
              <a:t>本实验的教学内容</a:t>
            </a:r>
          </a:p>
        </p:txBody>
      </p:sp>
      <p:sp>
        <p:nvSpPr>
          <p:cNvPr id="36867" name="Rectangle 3"/>
          <p:cNvSpPr>
            <a:spLocks noGrp="1" noChangeArrowheads="1"/>
          </p:cNvSpPr>
          <p:nvPr>
            <p:ph type="body" idx="1"/>
          </p:nvPr>
        </p:nvSpPr>
        <p:spPr>
          <a:xfrm>
            <a:off x="457200" y="1600200"/>
            <a:ext cx="8305800" cy="533400"/>
          </a:xfrm>
        </p:spPr>
        <p:txBody>
          <a:bodyPr/>
          <a:lstStyle/>
          <a:p>
            <a:pPr>
              <a:buFont typeface="Wingdings" panose="05000000000000000000" pitchFamily="2" charset="2"/>
              <a:buNone/>
            </a:pPr>
            <a:r>
              <a:rPr lang="en-US" altLang="zh-CN" sz="20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1.1</a:t>
            </a:r>
            <a:r>
              <a:rPr lang="zh-CN" altLang="en-US" sz="20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、利用铌酸锂晶体的“扇形效应”确定铌酸锂晶体光轴 ：</a:t>
            </a:r>
          </a:p>
        </p:txBody>
      </p:sp>
      <p:pic>
        <p:nvPicPr>
          <p:cNvPr id="36868" name="Picture 4" descr="图3"/>
          <p:cNvPicPr>
            <a:picLocks noChangeAspect="1" noChangeArrowheads="1"/>
          </p:cNvPicPr>
          <p:nvPr/>
        </p:nvPicPr>
        <p:blipFill>
          <a:blip r:embed="rId3">
            <a:extLst>
              <a:ext uri="{28A0092B-C50C-407E-A947-70E740481C1C}">
                <a14:useLocalDpi xmlns:a14="http://schemas.microsoft.com/office/drawing/2010/main" val="0"/>
              </a:ext>
            </a:extLst>
          </a:blip>
          <a:srcRect l="20473" t="31496" r="11023" b="30096"/>
          <a:stretch>
            <a:fillRect/>
          </a:stretch>
        </p:blipFill>
        <p:spPr bwMode="auto">
          <a:xfrm>
            <a:off x="3605806" y="2192863"/>
            <a:ext cx="3480728" cy="120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2864428" y="2775706"/>
            <a:ext cx="1447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Tx/>
              <a:buNone/>
            </a:pPr>
            <a:r>
              <a:rPr lang="zh-CN" altLang="en-US" b="1" dirty="0">
                <a:latin typeface="Times New Roman" panose="02020603050405020304" pitchFamily="18" charset="0"/>
                <a:ea typeface="华文楷体" panose="02010600040101010101" pitchFamily="2" charset="-122"/>
              </a:rPr>
              <a:t>扇形散射</a:t>
            </a:r>
            <a:endParaRPr lang="zh-CN" altLang="en-US" b="1" dirty="0">
              <a:latin typeface="Garamond" panose="02020404030301010803" pitchFamily="18" charset="0"/>
              <a:ea typeface="华文楷体" panose="02010600040101010101" pitchFamily="2" charset="-122"/>
            </a:endParaRPr>
          </a:p>
        </p:txBody>
      </p:sp>
      <p:sp>
        <p:nvSpPr>
          <p:cNvPr id="36870" name="Rectangle 6"/>
          <p:cNvSpPr>
            <a:spLocks noChangeArrowheads="1"/>
          </p:cNvSpPr>
          <p:nvPr/>
        </p:nvSpPr>
        <p:spPr bwMode="auto">
          <a:xfrm>
            <a:off x="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36871" name="Object 7"/>
          <p:cNvGraphicFramePr>
            <a:graphicFrameLocks noChangeAspect="1"/>
          </p:cNvGraphicFramePr>
          <p:nvPr>
            <p:extLst>
              <p:ext uri="{D42A27DB-BD31-4B8C-83A1-F6EECF244321}">
                <p14:modId xmlns:p14="http://schemas.microsoft.com/office/powerpoint/2010/main" val="1425818538"/>
              </p:ext>
            </p:extLst>
          </p:nvPr>
        </p:nvGraphicFramePr>
        <p:xfrm>
          <a:off x="1690115" y="2231057"/>
          <a:ext cx="1143049" cy="1178929"/>
        </p:xfrm>
        <a:graphic>
          <a:graphicData uri="http://schemas.openxmlformats.org/presentationml/2006/ole">
            <mc:AlternateContent xmlns:mc="http://schemas.openxmlformats.org/markup-compatibility/2006">
              <mc:Choice xmlns:v="urn:schemas-microsoft-com:vml" Requires="v">
                <p:oleObj spid="_x0000_s37100" r:id="rId4" imgW="2127328" imgH="2188468" progId="Photoshop.Image.6">
                  <p:embed/>
                </p:oleObj>
              </mc:Choice>
              <mc:Fallback>
                <p:oleObj r:id="rId4" imgW="2127328" imgH="2188468" progId="Photoshop.Image.6">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115" y="2231057"/>
                        <a:ext cx="1143049" cy="1178929"/>
                      </a:xfrm>
                      <a:prstGeom prst="rect">
                        <a:avLst/>
                      </a:prstGeom>
                      <a:noFill/>
                      <a:extLst/>
                    </p:spPr>
                  </p:pic>
                </p:oleObj>
              </mc:Fallback>
            </mc:AlternateContent>
          </a:graphicData>
        </a:graphic>
      </p:graphicFrame>
      <p:sp>
        <p:nvSpPr>
          <p:cNvPr id="36872" name="Rectangle 8"/>
          <p:cNvSpPr>
            <a:spLocks noChangeArrowheads="1"/>
          </p:cNvSpPr>
          <p:nvPr/>
        </p:nvSpPr>
        <p:spPr bwMode="auto">
          <a:xfrm>
            <a:off x="609600" y="3379753"/>
            <a:ext cx="781210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FontTx/>
              <a:buNone/>
            </a:pPr>
            <a:r>
              <a:rPr lang="zh-CN" altLang="en-US" b="1" dirty="0">
                <a:solidFill>
                  <a:schemeClr val="tx2"/>
                </a:solidFill>
                <a:latin typeface="Garamond" panose="02020404030301010803" pitchFamily="18" charset="0"/>
                <a:ea typeface="华文楷体" panose="02010600040101010101" pitchFamily="2" charset="-122"/>
              </a:rPr>
              <a:t>扇形效应是一束激光入射到光折变晶体上时，由于入射光与光折变晶体中近前向散射光之间的光耦合所形成的在近前向具有一定空间分布的、被放大的散射光扇。</a:t>
            </a:r>
          </a:p>
        </p:txBody>
      </p:sp>
      <p:grpSp>
        <p:nvGrpSpPr>
          <p:cNvPr id="2" name="Group 33"/>
          <p:cNvGrpSpPr>
            <a:grpSpLocks/>
          </p:cNvGrpSpPr>
          <p:nvPr/>
        </p:nvGrpSpPr>
        <p:grpSpPr bwMode="auto">
          <a:xfrm>
            <a:off x="1707266" y="4700335"/>
            <a:ext cx="5531664" cy="2157575"/>
            <a:chOff x="1269" y="7547"/>
            <a:chExt cx="7941" cy="2994"/>
          </a:xfrm>
        </p:grpSpPr>
        <p:graphicFrame>
          <p:nvGraphicFramePr>
            <p:cNvPr id="3" name="对象 2"/>
            <p:cNvGraphicFramePr>
              <a:graphicFrameLocks noChangeAspect="1"/>
            </p:cNvGraphicFramePr>
            <p:nvPr/>
          </p:nvGraphicFramePr>
          <p:xfrm>
            <a:off x="1269" y="7872"/>
            <a:ext cx="4125" cy="1878"/>
          </p:xfrm>
          <a:graphic>
            <a:graphicData uri="http://schemas.openxmlformats.org/presentationml/2006/ole">
              <mc:AlternateContent xmlns:mc="http://schemas.openxmlformats.org/markup-compatibility/2006">
                <mc:Choice xmlns:v="urn:schemas-microsoft-com:vml" Requires="v">
                  <p:oleObj spid="_x0000_s37101" name="Picture" r:id="rId6" imgW="3209760" imgH="1190520" progId="Word.Picture.8">
                    <p:embed/>
                  </p:oleObj>
                </mc:Choice>
                <mc:Fallback>
                  <p:oleObj name="Picture" r:id="rId6" imgW="3209760" imgH="1190520" progId="Word.Picture.8">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9" y="7872"/>
                          <a:ext cx="4125" cy="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6246" y="7547"/>
            <a:ext cx="2760" cy="2425"/>
          </p:xfrm>
          <a:graphic>
            <a:graphicData uri="http://schemas.openxmlformats.org/presentationml/2006/ole">
              <mc:AlternateContent xmlns:mc="http://schemas.openxmlformats.org/markup-compatibility/2006">
                <mc:Choice xmlns:v="urn:schemas-microsoft-com:vml" Requires="v">
                  <p:oleObj spid="_x0000_s37102" name="Picture" r:id="rId8" imgW="2038320" imgH="1790640" progId="Word.Picture.8">
                    <p:embed/>
                  </p:oleObj>
                </mc:Choice>
                <mc:Fallback>
                  <p:oleObj name="Picture" r:id="rId8" imgW="2038320" imgH="1790640" progId="Word.Picture.8">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6" y="7547"/>
                          <a:ext cx="2760" cy="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36"/>
            <p:cNvSpPr txBox="1">
              <a:spLocks noChangeArrowheads="1"/>
            </p:cNvSpPr>
            <p:nvPr/>
          </p:nvSpPr>
          <p:spPr bwMode="auto">
            <a:xfrm>
              <a:off x="1566" y="9947"/>
              <a:ext cx="2539"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44000"/>
                </a:lnSpc>
                <a:spcBef>
                  <a:spcPct val="0"/>
                </a:spcBef>
                <a:spcAft>
                  <a:spcPts val="463"/>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图</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Z</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扫描实验配置图</a:t>
              </a:r>
              <a:endParaRPr kumimoji="0" lang="zh-CN" sz="1800" b="0" i="0" u="none" strike="noStrike" cap="none" normalizeH="0" baseline="0" smtClean="0">
                <a:ln>
                  <a:noFill/>
                </a:ln>
                <a:solidFill>
                  <a:schemeClr val="tx1"/>
                </a:solidFill>
                <a:effectLst/>
                <a:latin typeface="Arial" panose="020B0604020202020204" pitchFamily="34" charset="0"/>
              </a:endParaRPr>
            </a:p>
          </p:txBody>
        </p:sp>
        <p:sp>
          <p:nvSpPr>
            <p:cNvPr id="6" name="Text Box 37"/>
            <p:cNvSpPr txBox="1">
              <a:spLocks noChangeArrowheads="1"/>
            </p:cNvSpPr>
            <p:nvPr/>
          </p:nvSpPr>
          <p:spPr bwMode="auto">
            <a:xfrm>
              <a:off x="5886" y="9947"/>
              <a:ext cx="332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44000"/>
                </a:lnSpc>
                <a:spcBef>
                  <a:spcPct val="0"/>
                </a:spcBef>
                <a:spcAft>
                  <a:spcPts val="463"/>
                </a:spcAft>
                <a:buClrTx/>
                <a:buSzTx/>
                <a:buFontTx/>
                <a:buNone/>
                <a:tabLst/>
              </a:pP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图</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2</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b</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）典型的</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Z</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扫描曲线（∆</a:t>
              </a:r>
              <a:r>
                <a:rPr kumimoji="0" lang="en-US" altLang="zh-CN"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n&gt;0</a:t>
              </a:r>
              <a:r>
                <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endParaRPr kumimoji="0" lang="zh-CN" sz="1800" b="0" i="0" u="none" strike="noStrike" cap="none" normalizeH="0" baseline="0" smtClean="0">
                <a:ln>
                  <a:noFill/>
                </a:ln>
                <a:solidFill>
                  <a:schemeClr val="tx1"/>
                </a:solidFill>
                <a:effectLst/>
                <a:latin typeface="Arial" panose="020B0604020202020204" pitchFamily="34" charset="0"/>
              </a:endParaRPr>
            </a:p>
          </p:txBody>
        </p:sp>
      </p:grpSp>
      <p:sp>
        <p:nvSpPr>
          <p:cNvPr id="7" name="矩形 6"/>
          <p:cNvSpPr/>
          <p:nvPr/>
        </p:nvSpPr>
        <p:spPr>
          <a:xfrm>
            <a:off x="509180" y="4457188"/>
            <a:ext cx="7912522" cy="369332"/>
          </a:xfrm>
          <a:prstGeom prst="rect">
            <a:avLst/>
          </a:prstGeom>
        </p:spPr>
        <p:txBody>
          <a:bodyPr wrap="square">
            <a:spAutoFit/>
          </a:bodyPr>
          <a:lstStyle/>
          <a:p>
            <a:pPr>
              <a:buFont typeface="Wingdings" panose="05000000000000000000" pitchFamily="2" charset="2"/>
              <a:buNone/>
            </a:pPr>
            <a:r>
              <a:rPr lang="en-US" altLang="zh-CN"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1.2</a:t>
            </a:r>
            <a:r>
              <a:rPr lang="zh-CN" altLang="en-US"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a:t>
            </a:r>
            <a:r>
              <a:rPr lang="en-US" altLang="zh-CN"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Z</a:t>
            </a:r>
            <a:r>
              <a:rPr lang="zh-CN" altLang="en-US"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扫描特征曲线：</a:t>
            </a:r>
            <a:endParaRPr lang="zh-CN" altLang="en-US"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zh-CN" altLang="en-US" sz="3600" smtClean="0">
                <a:latin typeface="华文新魏" panose="02010800040101010101" pitchFamily="2" charset="-122"/>
                <a:ea typeface="华文新魏" panose="02010800040101010101" pitchFamily="2" charset="-122"/>
              </a:rPr>
              <a:t>本实验的教学内容</a:t>
            </a:r>
          </a:p>
        </p:txBody>
      </p:sp>
      <p:sp>
        <p:nvSpPr>
          <p:cNvPr id="38915" name="Rectangle 3"/>
          <p:cNvSpPr>
            <a:spLocks noGrp="1" noChangeArrowheads="1"/>
          </p:cNvSpPr>
          <p:nvPr>
            <p:ph type="body" sz="half" idx="1"/>
          </p:nvPr>
        </p:nvSpPr>
        <p:spPr>
          <a:xfrm>
            <a:off x="685800" y="1676400"/>
            <a:ext cx="7467600" cy="838200"/>
          </a:xfrm>
        </p:spPr>
        <p:txBody>
          <a:bodyPr/>
          <a:lstStyle/>
          <a:p>
            <a:pPr>
              <a:buFont typeface="Wingdings" panose="05000000000000000000" pitchFamily="2" charset="2"/>
              <a:buNone/>
            </a:pPr>
            <a:r>
              <a:rPr lang="en-US" altLang="zh-CN" sz="2000" b="1" smtClean="0">
                <a:effectLst>
                  <a:outerShdw blurRad="38100" dist="38100" dir="2700000" algn="tl">
                    <a:srgbClr val="C0C0C0"/>
                  </a:outerShdw>
                </a:effectLst>
                <a:latin typeface="华文楷体" panose="02010600040101010101" pitchFamily="2" charset="-122"/>
                <a:ea typeface="华文楷体" panose="02010600040101010101" pitchFamily="2" charset="-122"/>
              </a:rPr>
              <a:t>2</a:t>
            </a:r>
            <a:r>
              <a:rPr lang="zh-CN" altLang="en-US" sz="2000" b="1" smtClean="0">
                <a:effectLst>
                  <a:outerShdw blurRad="38100" dist="38100" dir="2700000" algn="tl">
                    <a:srgbClr val="C0C0C0"/>
                  </a:outerShdw>
                </a:effectLst>
                <a:latin typeface="华文楷体" panose="02010600040101010101" pitchFamily="2" charset="-122"/>
                <a:ea typeface="华文楷体" panose="02010600040101010101" pitchFamily="2" charset="-122"/>
              </a:rPr>
              <a:t>、利用二波耦合法在掺铁铌酸锂晶体内写入光折变光栅，并测量衍射效率：</a:t>
            </a:r>
          </a:p>
        </p:txBody>
      </p:sp>
      <p:sp>
        <p:nvSpPr>
          <p:cNvPr id="38918" name="Rectangle 6"/>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38922" name="Rectangle 10"/>
          <p:cNvSpPr>
            <a:spLocks noChangeArrowheads="1"/>
          </p:cNvSpPr>
          <p:nvPr/>
        </p:nvSpPr>
        <p:spPr bwMode="auto">
          <a:xfrm>
            <a:off x="762100" y="5611216"/>
            <a:ext cx="8001000" cy="972126"/>
          </a:xfrm>
          <a:prstGeom prst="rect">
            <a:avLst/>
          </a:prstGeom>
          <a:noFill/>
          <a:ln>
            <a:noFill/>
          </a:ln>
          <a:effectLst/>
          <a:extLst>
            <a:ext uri="{909E8E84-426E-40DD-AFC4-6F175D3DCCD1}">
              <a14:hiddenFill xmlns:a14="http://schemas.microsoft.com/office/drawing/2010/main">
                <a:solidFill>
                  <a:srgbClr val="0099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000" b="1" dirty="0">
                <a:solidFill>
                  <a:schemeClr val="tx2"/>
                </a:solidFill>
                <a:effectLst>
                  <a:outerShdw blurRad="38100" dist="38100" dir="2700000" algn="tl">
                    <a:srgbClr val="C0C0C0"/>
                  </a:outerShdw>
                </a:effectLst>
                <a:latin typeface="Garamond" panose="02020404030301010803" pitchFamily="18" charset="0"/>
                <a:ea typeface="华文楷体" panose="02010600040101010101" pitchFamily="2" charset="-122"/>
              </a:rPr>
              <a:t>衍射效率</a:t>
            </a:r>
            <a:r>
              <a:rPr lang="zh-CN" altLang="en-US" sz="2000" b="1" dirty="0" smtClean="0">
                <a:solidFill>
                  <a:schemeClr val="tx2"/>
                </a:solidFill>
                <a:effectLst>
                  <a:outerShdw blurRad="38100" dist="38100" dir="2700000" algn="tl">
                    <a:srgbClr val="C0C0C0"/>
                  </a:outerShdw>
                </a:effectLst>
                <a:latin typeface="Garamond" panose="02020404030301010803" pitchFamily="18" charset="0"/>
                <a:ea typeface="华文楷体" panose="02010600040101010101" pitchFamily="2" charset="-122"/>
              </a:rPr>
              <a:t>通是</a:t>
            </a:r>
            <a:r>
              <a:rPr lang="zh-CN" altLang="en-US" sz="2000" b="1" dirty="0">
                <a:solidFill>
                  <a:schemeClr val="tx2"/>
                </a:solidFill>
                <a:effectLst>
                  <a:outerShdw blurRad="38100" dist="38100" dir="2700000" algn="tl">
                    <a:srgbClr val="C0C0C0"/>
                  </a:outerShdw>
                </a:effectLst>
                <a:latin typeface="Garamond" panose="02020404030301010803" pitchFamily="18" charset="0"/>
                <a:ea typeface="华文楷体" panose="02010600040101010101" pitchFamily="2" charset="-122"/>
              </a:rPr>
              <a:t>全息存储器的一个重要参数。尤其是对于体全息存储，衍射效率直接影响信息页面重构时的亮度。</a:t>
            </a:r>
          </a:p>
        </p:txBody>
      </p:sp>
      <p:graphicFrame>
        <p:nvGraphicFramePr>
          <p:cNvPr id="38923" name="Object 11"/>
          <p:cNvGraphicFramePr>
            <a:graphicFrameLocks noGrp="1" noChangeAspect="1"/>
          </p:cNvGraphicFramePr>
          <p:nvPr>
            <p:ph sz="half" idx="2"/>
            <p:extLst>
              <p:ext uri="{D42A27DB-BD31-4B8C-83A1-F6EECF244321}">
                <p14:modId xmlns:p14="http://schemas.microsoft.com/office/powerpoint/2010/main" val="626898710"/>
              </p:ext>
            </p:extLst>
          </p:nvPr>
        </p:nvGraphicFramePr>
        <p:xfrm>
          <a:off x="6857940" y="3404138"/>
          <a:ext cx="1523960" cy="694248"/>
        </p:xfrm>
        <a:graphic>
          <a:graphicData uri="http://schemas.openxmlformats.org/presentationml/2006/ole">
            <mc:AlternateContent xmlns:mc="http://schemas.openxmlformats.org/markup-compatibility/2006">
              <mc:Choice xmlns:v="urn:schemas-microsoft-com:vml" Requires="v">
                <p:oleObj spid="_x0000_s39083" name="公式" r:id="rId3" imgW="1002960" imgH="457200" progId="Equation.3">
                  <p:embed/>
                </p:oleObj>
              </mc:Choice>
              <mc:Fallback>
                <p:oleObj name="公式" r:id="rId3" imgW="1002960" imgH="4572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40" y="3404138"/>
                        <a:ext cx="1523960" cy="694248"/>
                      </a:xfrm>
                      <a:prstGeom prst="rect">
                        <a:avLst/>
                      </a:prstGeom>
                      <a:noFill/>
                      <a:effectLst/>
                      <a:extLst/>
                    </p:spPr>
                  </p:pic>
                </p:oleObj>
              </mc:Fallback>
            </mc:AlternateContent>
          </a:graphicData>
        </a:graphic>
      </p:graphicFrame>
      <p:sp>
        <p:nvSpPr>
          <p:cNvPr id="38925" name="Rectangle 13"/>
          <p:cNvSpPr>
            <a:spLocks noChangeArrowheads="1"/>
          </p:cNvSpPr>
          <p:nvPr/>
        </p:nvSpPr>
        <p:spPr bwMode="auto">
          <a:xfrm>
            <a:off x="6553148" y="4210417"/>
            <a:ext cx="236224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FontTx/>
              <a:buNone/>
            </a:pPr>
            <a:r>
              <a:rPr lang="en-US" altLang="zh-CN" sz="1400" b="1" dirty="0">
                <a:latin typeface="华文楷体" panose="02010600040101010101" pitchFamily="2" charset="-122"/>
                <a:ea typeface="华文楷体" panose="02010600040101010101" pitchFamily="2" charset="-122"/>
              </a:rPr>
              <a:t>E</a:t>
            </a:r>
            <a:r>
              <a:rPr lang="en-US" altLang="zh-CN" sz="1400" b="1" baseline="-25000" dirty="0">
                <a:latin typeface="华文楷体" panose="02010600040101010101" pitchFamily="2" charset="-122"/>
                <a:ea typeface="华文楷体" panose="02010600040101010101" pitchFamily="2" charset="-122"/>
              </a:rPr>
              <a:t>S</a:t>
            </a:r>
            <a:r>
              <a:rPr lang="zh-CN" altLang="en-US" sz="1400" b="1" dirty="0">
                <a:latin typeface="华文楷体" panose="02010600040101010101" pitchFamily="2" charset="-122"/>
                <a:ea typeface="华文楷体" panose="02010600040101010101" pitchFamily="2" charset="-122"/>
              </a:rPr>
              <a:t>，</a:t>
            </a:r>
            <a:r>
              <a:rPr lang="en-US" altLang="zh-CN" sz="1400" b="1" dirty="0">
                <a:latin typeface="华文楷体" panose="02010600040101010101" pitchFamily="2" charset="-122"/>
                <a:ea typeface="华文楷体" panose="02010600040101010101" pitchFamily="2" charset="-122"/>
              </a:rPr>
              <a:t>E</a:t>
            </a:r>
            <a:r>
              <a:rPr lang="en-US" altLang="zh-CN" sz="1400" b="1" baseline="-25000" dirty="0">
                <a:latin typeface="华文楷体" panose="02010600040101010101" pitchFamily="2" charset="-122"/>
                <a:ea typeface="华文楷体" panose="02010600040101010101" pitchFamily="2" charset="-122"/>
              </a:rPr>
              <a:t>R</a:t>
            </a:r>
            <a:r>
              <a:rPr lang="zh-CN" altLang="en-US" sz="1400" b="1" dirty="0">
                <a:latin typeface="华文楷体" panose="02010600040101010101" pitchFamily="2" charset="-122"/>
                <a:ea typeface="华文楷体" panose="02010600040101010101" pitchFamily="2" charset="-122"/>
              </a:rPr>
              <a:t>分别为信号光和读出光的电场振幅。</a:t>
            </a:r>
            <a:r>
              <a:rPr lang="zh-CN" altLang="en-US" sz="2400" b="1" dirty="0">
                <a:latin typeface="Garamond" panose="02020404030301010803" pitchFamily="18" charset="0"/>
              </a:rPr>
              <a:t> </a:t>
            </a:r>
          </a:p>
        </p:txBody>
      </p:sp>
      <p:grpSp>
        <p:nvGrpSpPr>
          <p:cNvPr id="2" name="Group 40"/>
          <p:cNvGrpSpPr>
            <a:grpSpLocks/>
          </p:cNvGrpSpPr>
          <p:nvPr/>
        </p:nvGrpSpPr>
        <p:grpSpPr bwMode="auto">
          <a:xfrm>
            <a:off x="609798" y="2479278"/>
            <a:ext cx="5486162" cy="3235662"/>
            <a:chOff x="4556" y="5847"/>
            <a:chExt cx="5856" cy="3868"/>
          </a:xfrm>
        </p:grpSpPr>
        <p:graphicFrame>
          <p:nvGraphicFramePr>
            <p:cNvPr id="3" name="对象 2"/>
            <p:cNvGraphicFramePr>
              <a:graphicFrameLocks noChangeAspect="1"/>
            </p:cNvGraphicFramePr>
            <p:nvPr>
              <p:extLst>
                <p:ext uri="{D42A27DB-BD31-4B8C-83A1-F6EECF244321}">
                  <p14:modId xmlns:p14="http://schemas.microsoft.com/office/powerpoint/2010/main" val="1462590177"/>
                </p:ext>
              </p:extLst>
            </p:nvPr>
          </p:nvGraphicFramePr>
          <p:xfrm>
            <a:off x="4556" y="6017"/>
            <a:ext cx="5856" cy="3698"/>
          </p:xfrm>
          <a:graphic>
            <a:graphicData uri="http://schemas.openxmlformats.org/presentationml/2006/ole">
              <mc:AlternateContent xmlns:mc="http://schemas.openxmlformats.org/markup-compatibility/2006">
                <mc:Choice xmlns:v="urn:schemas-microsoft-com:vml" Requires="v">
                  <p:oleObj spid="_x0000_s39084" name="Picture" r:id="rId5" imgW="6197760" imgH="3150720" progId="Word.Picture.8">
                    <p:embed/>
                  </p:oleObj>
                </mc:Choice>
                <mc:Fallback>
                  <p:oleObj name="Picture" r:id="rId5" imgW="6197760" imgH="3150720" progId="Word.Picture.8">
                    <p:embed/>
                    <p:pic>
                      <p:nvPicPr>
                        <p:cNvPr id="0" name="Object 41"/>
                        <p:cNvPicPr>
                          <a:picLocks noChangeAspect="1" noChangeArrowheads="1"/>
                        </p:cNvPicPr>
                        <p:nvPr/>
                      </p:nvPicPr>
                      <p:blipFill>
                        <a:blip r:embed="rId6"/>
                        <a:srcRect/>
                        <a:stretch>
                          <a:fillRect/>
                        </a:stretch>
                      </p:blipFill>
                      <p:spPr bwMode="auto">
                        <a:xfrm>
                          <a:off x="4556" y="6017"/>
                          <a:ext cx="5856" cy="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42"/>
            <p:cNvSpPr txBox="1">
              <a:spLocks noChangeArrowheads="1"/>
            </p:cNvSpPr>
            <p:nvPr/>
          </p:nvSpPr>
          <p:spPr bwMode="auto">
            <a:xfrm>
              <a:off x="5452" y="5847"/>
              <a:ext cx="259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图</a:t>
              </a:r>
              <a:r>
                <a:rPr kumimoji="0" lang="en-US" altLang="zh-CN"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3</a:t>
              </a:r>
              <a:r>
                <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两波耦合实验示意图</a:t>
              </a:r>
              <a:endParaRPr kumimoji="0" lang="zh-CN" sz="1800" b="0" i="0" u="none" strike="noStrike" cap="none" normalizeH="0" baseline="0" dirty="0" smtClean="0">
                <a:ln>
                  <a:noFill/>
                </a:ln>
                <a:solidFill>
                  <a:schemeClr val="tx1"/>
                </a:solidFill>
                <a:effectLst/>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1143000"/>
            <a:ext cx="4800600" cy="762000"/>
          </a:xfrm>
        </p:spPr>
        <p:txBody>
          <a:bodyPr/>
          <a:lstStyle/>
          <a:p>
            <a:r>
              <a:rPr lang="en-US" altLang="zh-CN" sz="2400" smtClean="0">
                <a:solidFill>
                  <a:schemeClr val="tx1"/>
                </a:solidFill>
                <a:effectLst>
                  <a:outerShdw blurRad="38100" dist="38100" dir="2700000" algn="tl">
                    <a:srgbClr val="C0C0C0"/>
                  </a:outerShdw>
                </a:effectLst>
                <a:latin typeface="华文楷体" panose="02010600040101010101" pitchFamily="2" charset="-122"/>
                <a:ea typeface="华文楷体" panose="02010600040101010101" pitchFamily="2" charset="-122"/>
              </a:rPr>
              <a:t>3</a:t>
            </a:r>
            <a:r>
              <a:rPr lang="zh-CN" altLang="en-US" sz="2400" smtClean="0">
                <a:solidFill>
                  <a:schemeClr val="tx1"/>
                </a:solidFill>
                <a:effectLst>
                  <a:outerShdw blurRad="38100" dist="38100" dir="2700000" algn="tl">
                    <a:srgbClr val="C0C0C0"/>
                  </a:outerShdw>
                </a:effectLst>
                <a:latin typeface="华文楷体" panose="02010600040101010101" pitchFamily="2" charset="-122"/>
                <a:ea typeface="华文楷体" panose="02010600040101010101" pitchFamily="2" charset="-122"/>
              </a:rPr>
              <a:t>、全息信息存储和再现</a:t>
            </a:r>
            <a:r>
              <a:rPr lang="zh-CN" altLang="en-US" sz="2400" smtClean="0">
                <a:latin typeface="Times New Roman" panose="02020603050405020304" pitchFamily="18" charset="0"/>
                <a:ea typeface="宋体" panose="02010600030101010101" pitchFamily="2" charset="-122"/>
              </a:rPr>
              <a:t> ：</a:t>
            </a:r>
          </a:p>
        </p:txBody>
      </p:sp>
      <p:grpSp>
        <p:nvGrpSpPr>
          <p:cNvPr id="40963" name="Group 3"/>
          <p:cNvGrpSpPr>
            <a:grpSpLocks/>
          </p:cNvGrpSpPr>
          <p:nvPr/>
        </p:nvGrpSpPr>
        <p:grpSpPr bwMode="auto">
          <a:xfrm>
            <a:off x="766763" y="4114800"/>
            <a:ext cx="5634037" cy="1981200"/>
            <a:chOff x="1299" y="1968"/>
            <a:chExt cx="3597" cy="1380"/>
          </a:xfrm>
        </p:grpSpPr>
        <p:sp>
          <p:nvSpPr>
            <p:cNvPr id="40964" name="Rectangle 4"/>
            <p:cNvSpPr>
              <a:spLocks noChangeArrowheads="1"/>
            </p:cNvSpPr>
            <p:nvPr/>
          </p:nvSpPr>
          <p:spPr bwMode="auto">
            <a:xfrm>
              <a:off x="3569" y="2496"/>
              <a:ext cx="622" cy="174"/>
            </a:xfrm>
            <a:prstGeom prst="rect">
              <a:avLst/>
            </a:prstGeom>
            <a:solidFill>
              <a:schemeClr val="tx1"/>
            </a:solidFill>
            <a:ln w="9525">
              <a:solidFill>
                <a:srgbClr val="000000"/>
              </a:solidFill>
              <a:miter lim="800000"/>
              <a:headEnd/>
              <a:tailEnd/>
            </a:ln>
          </p:spPr>
          <p:txBody>
            <a:bodyPr/>
            <a:lstStyle/>
            <a:p>
              <a:endParaRPr lang="zh-CN" altLang="en-US"/>
            </a:p>
          </p:txBody>
        </p:sp>
        <p:graphicFrame>
          <p:nvGraphicFramePr>
            <p:cNvPr id="40965" name="Object 5"/>
            <p:cNvGraphicFramePr>
              <a:graphicFrameLocks noChangeAspect="1"/>
            </p:cNvGraphicFramePr>
            <p:nvPr/>
          </p:nvGraphicFramePr>
          <p:xfrm>
            <a:off x="3175" y="2301"/>
            <a:ext cx="584" cy="520"/>
          </p:xfrm>
          <a:graphic>
            <a:graphicData uri="http://schemas.openxmlformats.org/presentationml/2006/ole">
              <mc:AlternateContent xmlns:mc="http://schemas.openxmlformats.org/markup-compatibility/2006">
                <mc:Choice xmlns:v="urn:schemas-microsoft-com:vml" Requires="v">
                  <p:oleObj spid="_x0000_s41203" name="位图图像" r:id="rId3" imgW="676369" imgH="590476" progId="Paint.Picture">
                    <p:embed/>
                  </p:oleObj>
                </mc:Choice>
                <mc:Fallback>
                  <p:oleObj name="位图图像" r:id="rId3" imgW="676369" imgH="59047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2301"/>
                          <a:ext cx="58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6" name="Oval 6" descr="浅色上对角线"/>
            <p:cNvSpPr>
              <a:spLocks noChangeArrowheads="1"/>
            </p:cNvSpPr>
            <p:nvPr/>
          </p:nvSpPr>
          <p:spPr bwMode="auto">
            <a:xfrm>
              <a:off x="3342" y="2493"/>
              <a:ext cx="288" cy="175"/>
            </a:xfrm>
            <a:prstGeom prst="ellipse">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967" name="Line 7"/>
            <p:cNvSpPr>
              <a:spLocks noChangeShapeType="1"/>
            </p:cNvSpPr>
            <p:nvPr/>
          </p:nvSpPr>
          <p:spPr bwMode="auto">
            <a:xfrm>
              <a:off x="1496" y="3000"/>
              <a:ext cx="395" cy="0"/>
            </a:xfrm>
            <a:prstGeom prst="line">
              <a:avLst/>
            </a:prstGeom>
            <a:noFill/>
            <a:ln w="9525">
              <a:solidFill>
                <a:schemeClr val="tx1"/>
              </a:solidFill>
              <a:round/>
              <a:headEnd/>
              <a:tailEnd type="diamond" w="med" len="sm"/>
            </a:ln>
            <a:extLst>
              <a:ext uri="{909E8E84-426E-40DD-AFC4-6F175D3DCCD1}">
                <a14:hiddenFill xmlns:a14="http://schemas.microsoft.com/office/drawing/2010/main">
                  <a:noFill/>
                </a14:hiddenFill>
              </a:ext>
            </a:extLst>
          </p:spPr>
          <p:txBody>
            <a:bodyPr/>
            <a:lstStyle/>
            <a:p>
              <a:endParaRPr lang="zh-CN" altLang="en-US"/>
            </a:p>
          </p:txBody>
        </p:sp>
        <p:sp>
          <p:nvSpPr>
            <p:cNvPr id="40968" name="Line 8"/>
            <p:cNvSpPr>
              <a:spLocks noChangeShapeType="1"/>
            </p:cNvSpPr>
            <p:nvPr/>
          </p:nvSpPr>
          <p:spPr bwMode="auto">
            <a:xfrm>
              <a:off x="1916" y="2962"/>
              <a:ext cx="0" cy="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69" name="AutoShape 9"/>
            <p:cNvSpPr>
              <a:spLocks noChangeArrowheads="1"/>
            </p:cNvSpPr>
            <p:nvPr/>
          </p:nvSpPr>
          <p:spPr bwMode="auto">
            <a:xfrm rot="-19087661">
              <a:off x="1940" y="2950"/>
              <a:ext cx="109" cy="111"/>
            </a:xfrm>
            <a:prstGeom prst="rtTriangle">
              <a:avLst/>
            </a:prstGeom>
            <a:solidFill>
              <a:schemeClr val="tx1"/>
            </a:solidFill>
            <a:ln w="9525">
              <a:solidFill>
                <a:srgbClr val="000000"/>
              </a:solidFill>
              <a:miter lim="800000"/>
              <a:headEnd/>
              <a:tailEnd/>
            </a:ln>
          </p:spPr>
          <p:txBody>
            <a:bodyPr/>
            <a:lstStyle/>
            <a:p>
              <a:endParaRPr lang="zh-CN" altLang="en-US"/>
            </a:p>
          </p:txBody>
        </p:sp>
        <p:sp>
          <p:nvSpPr>
            <p:cNvPr id="40970" name="Oval 10"/>
            <p:cNvSpPr>
              <a:spLocks noChangeArrowheads="1"/>
            </p:cNvSpPr>
            <p:nvPr/>
          </p:nvSpPr>
          <p:spPr bwMode="auto">
            <a:xfrm>
              <a:off x="1990" y="2911"/>
              <a:ext cx="37" cy="175"/>
            </a:xfrm>
            <a:prstGeom prst="ellipse">
              <a:avLst/>
            </a:prstGeom>
            <a:solidFill>
              <a:srgbClr val="FFFFFF"/>
            </a:solidFill>
            <a:ln w="9525">
              <a:solidFill>
                <a:srgbClr val="000000"/>
              </a:solidFill>
              <a:round/>
              <a:headEnd/>
              <a:tailEnd/>
            </a:ln>
          </p:spPr>
          <p:txBody>
            <a:bodyPr/>
            <a:lstStyle/>
            <a:p>
              <a:endParaRPr lang="zh-CN" altLang="en-US"/>
            </a:p>
          </p:txBody>
        </p:sp>
        <p:sp>
          <p:nvSpPr>
            <p:cNvPr id="40971" name="Rectangle 11"/>
            <p:cNvSpPr>
              <a:spLocks noChangeArrowheads="1"/>
            </p:cNvSpPr>
            <p:nvPr/>
          </p:nvSpPr>
          <p:spPr bwMode="auto">
            <a:xfrm>
              <a:off x="2014" y="2911"/>
              <a:ext cx="311" cy="175"/>
            </a:xfrm>
            <a:prstGeom prst="rect">
              <a:avLst/>
            </a:prstGeom>
            <a:solidFill>
              <a:schemeClr val="tx1"/>
            </a:solidFill>
            <a:ln w="9525">
              <a:solidFill>
                <a:srgbClr val="000000"/>
              </a:solidFill>
              <a:miter lim="800000"/>
              <a:headEnd/>
              <a:tailEnd/>
            </a:ln>
          </p:spPr>
          <p:txBody>
            <a:bodyPr/>
            <a:lstStyle/>
            <a:p>
              <a:endParaRPr lang="zh-CN" altLang="en-US"/>
            </a:p>
          </p:txBody>
        </p:sp>
        <p:sp>
          <p:nvSpPr>
            <p:cNvPr id="40972" name="AutoShape 12"/>
            <p:cNvSpPr>
              <a:spLocks noChangeArrowheads="1"/>
            </p:cNvSpPr>
            <p:nvPr/>
          </p:nvSpPr>
          <p:spPr bwMode="auto">
            <a:xfrm>
              <a:off x="2286" y="2843"/>
              <a:ext cx="296" cy="285"/>
            </a:xfrm>
            <a:prstGeom prst="cube">
              <a:avLst>
                <a:gd name="adj" fmla="val 25000"/>
              </a:avLst>
            </a:prstGeom>
            <a:solidFill>
              <a:srgbClr val="FFFFFF"/>
            </a:solidFill>
            <a:ln w="9525">
              <a:solidFill>
                <a:srgbClr val="000000"/>
              </a:solidFill>
              <a:miter lim="800000"/>
              <a:headEnd/>
              <a:tailEnd/>
            </a:ln>
          </p:spPr>
          <p:txBody>
            <a:bodyPr/>
            <a:lstStyle/>
            <a:p>
              <a:endParaRPr lang="zh-CN" altLang="en-US"/>
            </a:p>
          </p:txBody>
        </p:sp>
        <p:sp>
          <p:nvSpPr>
            <p:cNvPr id="40973" name="Line 13"/>
            <p:cNvSpPr>
              <a:spLocks noChangeShapeType="1"/>
            </p:cNvSpPr>
            <p:nvPr/>
          </p:nvSpPr>
          <p:spPr bwMode="auto">
            <a:xfrm flipV="1">
              <a:off x="2286" y="2841"/>
              <a:ext cx="296" cy="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74" name="Rectangle 14"/>
            <p:cNvSpPr>
              <a:spLocks noChangeArrowheads="1"/>
            </p:cNvSpPr>
            <p:nvPr/>
          </p:nvSpPr>
          <p:spPr bwMode="auto">
            <a:xfrm>
              <a:off x="2580" y="2911"/>
              <a:ext cx="622" cy="175"/>
            </a:xfrm>
            <a:prstGeom prst="rect">
              <a:avLst/>
            </a:prstGeom>
            <a:solidFill>
              <a:schemeClr val="tx1"/>
            </a:solidFill>
            <a:ln w="9525">
              <a:solidFill>
                <a:srgbClr val="000000"/>
              </a:solidFill>
              <a:miter lim="800000"/>
              <a:headEnd/>
              <a:tailEnd/>
            </a:ln>
          </p:spPr>
          <p:txBody>
            <a:bodyPr/>
            <a:lstStyle/>
            <a:p>
              <a:endParaRPr lang="zh-CN" altLang="en-US"/>
            </a:p>
          </p:txBody>
        </p:sp>
        <p:sp>
          <p:nvSpPr>
            <p:cNvPr id="40975" name="AutoShape 15"/>
            <p:cNvSpPr>
              <a:spLocks noChangeArrowheads="1"/>
            </p:cNvSpPr>
            <p:nvPr/>
          </p:nvSpPr>
          <p:spPr bwMode="auto">
            <a:xfrm rot="-14306099">
              <a:off x="3006" y="2761"/>
              <a:ext cx="634" cy="78"/>
            </a:xfrm>
            <a:prstGeom prst="parallelogram">
              <a:avLst>
                <a:gd name="adj" fmla="val 203205"/>
              </a:avLst>
            </a:prstGeom>
            <a:solidFill>
              <a:schemeClr val="tx1"/>
            </a:solidFill>
            <a:ln w="9525">
              <a:solidFill>
                <a:srgbClr val="000000"/>
              </a:solidFill>
              <a:miter lim="800000"/>
              <a:headEnd/>
              <a:tailEnd/>
            </a:ln>
          </p:spPr>
          <p:txBody>
            <a:bodyPr/>
            <a:lstStyle/>
            <a:p>
              <a:endParaRPr lang="zh-CN" altLang="en-US"/>
            </a:p>
          </p:txBody>
        </p:sp>
        <p:sp>
          <p:nvSpPr>
            <p:cNvPr id="40976" name="Oval 16"/>
            <p:cNvSpPr>
              <a:spLocks noChangeArrowheads="1"/>
            </p:cNvSpPr>
            <p:nvPr/>
          </p:nvSpPr>
          <p:spPr bwMode="auto">
            <a:xfrm>
              <a:off x="3866" y="2473"/>
              <a:ext cx="62" cy="222"/>
            </a:xfrm>
            <a:prstGeom prst="ellipse">
              <a:avLst/>
            </a:prstGeom>
            <a:solidFill>
              <a:srgbClr val="FFFFFF"/>
            </a:solidFill>
            <a:ln w="9525">
              <a:solidFill>
                <a:srgbClr val="000000"/>
              </a:solidFill>
              <a:round/>
              <a:headEnd/>
              <a:tailEnd/>
            </a:ln>
          </p:spPr>
          <p:txBody>
            <a:bodyPr/>
            <a:lstStyle/>
            <a:p>
              <a:endParaRPr lang="zh-CN" altLang="en-US"/>
            </a:p>
          </p:txBody>
        </p:sp>
        <p:sp>
          <p:nvSpPr>
            <p:cNvPr id="40977" name="AutoShape 17"/>
            <p:cNvSpPr>
              <a:spLocks noChangeArrowheads="1"/>
            </p:cNvSpPr>
            <p:nvPr/>
          </p:nvSpPr>
          <p:spPr bwMode="auto">
            <a:xfrm rot="-5563302">
              <a:off x="4083" y="2561"/>
              <a:ext cx="253" cy="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miter lim="800000"/>
              <a:headEnd/>
              <a:tailEnd/>
            </a:ln>
          </p:spPr>
          <p:txBody>
            <a:bodyPr/>
            <a:lstStyle/>
            <a:p>
              <a:endParaRPr lang="zh-CN" altLang="en-US"/>
            </a:p>
          </p:txBody>
        </p:sp>
        <p:sp>
          <p:nvSpPr>
            <p:cNvPr id="40978" name="Rectangle 18"/>
            <p:cNvSpPr>
              <a:spLocks noChangeArrowheads="1"/>
            </p:cNvSpPr>
            <p:nvPr/>
          </p:nvSpPr>
          <p:spPr bwMode="auto">
            <a:xfrm>
              <a:off x="4234" y="2531"/>
              <a:ext cx="99" cy="121"/>
            </a:xfrm>
            <a:prstGeom prst="rect">
              <a:avLst/>
            </a:prstGeom>
            <a:solidFill>
              <a:srgbClr val="FFFFFF"/>
            </a:solidFill>
            <a:ln w="9525">
              <a:solidFill>
                <a:srgbClr val="000000"/>
              </a:solidFill>
              <a:miter lim="800000"/>
              <a:headEnd/>
              <a:tailEnd/>
            </a:ln>
          </p:spPr>
          <p:txBody>
            <a:bodyPr/>
            <a:lstStyle/>
            <a:p>
              <a:endParaRPr lang="zh-CN" altLang="en-US"/>
            </a:p>
          </p:txBody>
        </p:sp>
        <p:sp>
          <p:nvSpPr>
            <p:cNvPr id="40979" name="Text Box 19"/>
            <p:cNvSpPr txBox="1">
              <a:spLocks noChangeArrowheads="1"/>
            </p:cNvSpPr>
            <p:nvPr/>
          </p:nvSpPr>
          <p:spPr bwMode="auto">
            <a:xfrm>
              <a:off x="1397" y="2737"/>
              <a:ext cx="49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Laser</a:t>
              </a:r>
            </a:p>
          </p:txBody>
        </p:sp>
        <p:sp>
          <p:nvSpPr>
            <p:cNvPr id="40980" name="Text Box 20"/>
            <p:cNvSpPr txBox="1">
              <a:spLocks noChangeArrowheads="1"/>
            </p:cNvSpPr>
            <p:nvPr/>
          </p:nvSpPr>
          <p:spPr bwMode="auto">
            <a:xfrm>
              <a:off x="3273" y="2737"/>
              <a:ext cx="85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Hologram</a:t>
              </a:r>
            </a:p>
          </p:txBody>
        </p:sp>
        <p:sp>
          <p:nvSpPr>
            <p:cNvPr id="40981" name="Line 21"/>
            <p:cNvSpPr>
              <a:spLocks noChangeShapeType="1"/>
            </p:cNvSpPr>
            <p:nvPr/>
          </p:nvSpPr>
          <p:spPr bwMode="auto">
            <a:xfrm flipH="1" flipV="1">
              <a:off x="3915" y="2703"/>
              <a:ext cx="99"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0982" name="Text Box 22"/>
            <p:cNvSpPr txBox="1">
              <a:spLocks noChangeArrowheads="1"/>
            </p:cNvSpPr>
            <p:nvPr/>
          </p:nvSpPr>
          <p:spPr bwMode="auto">
            <a:xfrm>
              <a:off x="3767" y="2999"/>
              <a:ext cx="112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Imaging optics</a:t>
              </a:r>
            </a:p>
          </p:txBody>
        </p:sp>
        <p:sp>
          <p:nvSpPr>
            <p:cNvPr id="40983" name="Text Box 23"/>
            <p:cNvSpPr txBox="1">
              <a:spLocks noChangeArrowheads="1"/>
            </p:cNvSpPr>
            <p:nvPr/>
          </p:nvSpPr>
          <p:spPr bwMode="auto">
            <a:xfrm>
              <a:off x="4162" y="2301"/>
              <a:ext cx="49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CCD</a:t>
              </a:r>
            </a:p>
          </p:txBody>
        </p:sp>
        <p:sp>
          <p:nvSpPr>
            <p:cNvPr id="40984" name="Text Box 24"/>
            <p:cNvSpPr txBox="1">
              <a:spLocks noChangeArrowheads="1"/>
            </p:cNvSpPr>
            <p:nvPr/>
          </p:nvSpPr>
          <p:spPr bwMode="auto">
            <a:xfrm>
              <a:off x="2878" y="3086"/>
              <a:ext cx="88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u="sng">
                  <a:latin typeface="Times New Roman" panose="02020603050405020304" pitchFamily="18" charset="0"/>
                </a:rPr>
                <a:t>Probe arm</a:t>
              </a:r>
            </a:p>
          </p:txBody>
        </p:sp>
        <p:sp>
          <p:nvSpPr>
            <p:cNvPr id="40985" name="Text Box 25"/>
            <p:cNvSpPr txBox="1">
              <a:spLocks noChangeArrowheads="1"/>
            </p:cNvSpPr>
            <p:nvPr/>
          </p:nvSpPr>
          <p:spPr bwMode="auto">
            <a:xfrm>
              <a:off x="3552" y="1968"/>
              <a:ext cx="88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lnSpc>
                  <a:spcPct val="80000"/>
                </a:lnSpc>
                <a:buFontTx/>
                <a:buNone/>
              </a:pPr>
              <a:r>
                <a:rPr lang="en-US" altLang="zh-CN" sz="2000" u="sng">
                  <a:latin typeface="Times New Roman" panose="02020603050405020304" pitchFamily="18" charset="0"/>
                </a:rPr>
                <a:t>Reconstruction arm</a:t>
              </a:r>
            </a:p>
          </p:txBody>
        </p:sp>
        <p:sp>
          <p:nvSpPr>
            <p:cNvPr id="40986" name="Rectangle 26"/>
            <p:cNvSpPr>
              <a:spLocks noChangeArrowheads="1"/>
            </p:cNvSpPr>
            <p:nvPr/>
          </p:nvSpPr>
          <p:spPr bwMode="auto">
            <a:xfrm>
              <a:off x="2482" y="2650"/>
              <a:ext cx="197" cy="174"/>
            </a:xfrm>
            <a:prstGeom prst="rect">
              <a:avLst/>
            </a:prstGeom>
            <a:solidFill>
              <a:srgbClr val="FFFFFF"/>
            </a:solidFill>
            <a:ln w="9525">
              <a:solidFill>
                <a:srgbClr val="000000"/>
              </a:solidFill>
              <a:prstDash val="dash"/>
              <a:miter lim="800000"/>
              <a:headEnd/>
              <a:tailEnd/>
            </a:ln>
          </p:spPr>
          <p:txBody>
            <a:bodyPr/>
            <a:lstStyle/>
            <a:p>
              <a:endParaRPr lang="zh-CN" altLang="en-US"/>
            </a:p>
          </p:txBody>
        </p:sp>
        <p:sp>
          <p:nvSpPr>
            <p:cNvPr id="40987" name="Oval 27" descr="小网格"/>
            <p:cNvSpPr>
              <a:spLocks noChangeArrowheads="1"/>
            </p:cNvSpPr>
            <p:nvPr/>
          </p:nvSpPr>
          <p:spPr bwMode="auto">
            <a:xfrm>
              <a:off x="2498" y="2660"/>
              <a:ext cx="155" cy="158"/>
            </a:xfrm>
            <a:prstGeom prst="ellipse">
              <a:avLst/>
            </a:prstGeom>
            <a:pattFill prst="smGrid">
              <a:fgClr>
                <a:srgbClr val="000000"/>
              </a:fgClr>
              <a:bgClr>
                <a:srgbClr val="FFFFFF"/>
              </a:bgClr>
            </a:pattFill>
            <a:ln w="9525">
              <a:solidFill>
                <a:srgbClr val="000000"/>
              </a:solidFill>
              <a:prstDash val="dash"/>
              <a:round/>
              <a:headEnd/>
              <a:tailEnd/>
            </a:ln>
          </p:spPr>
          <p:txBody>
            <a:bodyPr/>
            <a:lstStyle/>
            <a:p>
              <a:endParaRPr lang="zh-CN" altLang="en-US"/>
            </a:p>
          </p:txBody>
        </p:sp>
        <p:sp>
          <p:nvSpPr>
            <p:cNvPr id="40988" name="Oval 28"/>
            <p:cNvSpPr>
              <a:spLocks noChangeArrowheads="1"/>
            </p:cNvSpPr>
            <p:nvPr/>
          </p:nvSpPr>
          <p:spPr bwMode="auto">
            <a:xfrm>
              <a:off x="2977" y="2475"/>
              <a:ext cx="99" cy="262"/>
            </a:xfrm>
            <a:prstGeom prst="ellipse">
              <a:avLst/>
            </a:prstGeom>
            <a:solidFill>
              <a:srgbClr val="FFFFFF"/>
            </a:solidFill>
            <a:ln w="9525">
              <a:solidFill>
                <a:srgbClr val="000000"/>
              </a:solidFill>
              <a:prstDash val="dash"/>
              <a:round/>
              <a:headEnd/>
              <a:tailEnd/>
            </a:ln>
          </p:spPr>
          <p:txBody>
            <a:bodyPr/>
            <a:lstStyle/>
            <a:p>
              <a:endParaRPr lang="zh-CN" altLang="en-US"/>
            </a:p>
          </p:txBody>
        </p:sp>
        <p:sp>
          <p:nvSpPr>
            <p:cNvPr id="40989" name="Text Box 29"/>
            <p:cNvSpPr txBox="1">
              <a:spLocks noChangeArrowheads="1"/>
            </p:cNvSpPr>
            <p:nvPr/>
          </p:nvSpPr>
          <p:spPr bwMode="auto">
            <a:xfrm>
              <a:off x="1299" y="2213"/>
              <a:ext cx="39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(b)</a:t>
              </a:r>
            </a:p>
          </p:txBody>
        </p:sp>
      </p:grpSp>
      <p:sp>
        <p:nvSpPr>
          <p:cNvPr id="40990" name="Text Box 30"/>
          <p:cNvSpPr txBox="1">
            <a:spLocks noChangeArrowheads="1"/>
          </p:cNvSpPr>
          <p:nvPr/>
        </p:nvSpPr>
        <p:spPr bwMode="auto">
          <a:xfrm>
            <a:off x="1828800" y="6445250"/>
            <a:ext cx="6629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zh-CN" altLang="en-US" sz="1600" b="1">
                <a:latin typeface="华文楷体" panose="02010600040101010101" pitchFamily="2" charset="-122"/>
                <a:ea typeface="华文楷体" panose="02010600040101010101" pitchFamily="2" charset="-122"/>
              </a:rPr>
              <a:t>全息存储光路：</a:t>
            </a:r>
            <a:r>
              <a:rPr lang="en-US" altLang="zh-CN" sz="1600" b="1">
                <a:latin typeface="华文楷体" panose="02010600040101010101" pitchFamily="2" charset="-122"/>
                <a:ea typeface="华文楷体" panose="02010600040101010101" pitchFamily="2" charset="-122"/>
              </a:rPr>
              <a:t>(a)</a:t>
            </a:r>
            <a:r>
              <a:rPr lang="zh-CN" altLang="en-US" sz="1600" b="1">
                <a:latin typeface="华文楷体" panose="02010600040101010101" pitchFamily="2" charset="-122"/>
                <a:ea typeface="华文楷体" panose="02010600040101010101" pitchFamily="2" charset="-122"/>
              </a:rPr>
              <a:t>信息写入光路；  </a:t>
            </a:r>
            <a:r>
              <a:rPr lang="en-US" altLang="zh-CN" sz="1600" b="1">
                <a:latin typeface="华文楷体" panose="02010600040101010101" pitchFamily="2" charset="-122"/>
                <a:ea typeface="华文楷体" panose="02010600040101010101" pitchFamily="2" charset="-122"/>
              </a:rPr>
              <a:t>(b)</a:t>
            </a:r>
            <a:r>
              <a:rPr lang="zh-CN" altLang="en-US" sz="1600" b="1">
                <a:latin typeface="华文楷体" panose="02010600040101010101" pitchFamily="2" charset="-122"/>
                <a:ea typeface="华文楷体" panose="02010600040101010101" pitchFamily="2" charset="-122"/>
              </a:rPr>
              <a:t>信息再现光路</a:t>
            </a:r>
          </a:p>
        </p:txBody>
      </p:sp>
      <p:grpSp>
        <p:nvGrpSpPr>
          <p:cNvPr id="40991" name="Group 31"/>
          <p:cNvGrpSpPr>
            <a:grpSpLocks/>
          </p:cNvGrpSpPr>
          <p:nvPr/>
        </p:nvGrpSpPr>
        <p:grpSpPr bwMode="auto">
          <a:xfrm>
            <a:off x="685800" y="1676400"/>
            <a:ext cx="4818063" cy="2057400"/>
            <a:chOff x="1200" y="768"/>
            <a:chExt cx="3035" cy="1366"/>
          </a:xfrm>
        </p:grpSpPr>
        <p:sp>
          <p:nvSpPr>
            <p:cNvPr id="40992" name="Rectangle 32"/>
            <p:cNvSpPr>
              <a:spLocks noChangeArrowheads="1"/>
            </p:cNvSpPr>
            <p:nvPr/>
          </p:nvSpPr>
          <p:spPr bwMode="auto">
            <a:xfrm>
              <a:off x="2369" y="1402"/>
              <a:ext cx="197" cy="175"/>
            </a:xfrm>
            <a:prstGeom prst="rect">
              <a:avLst/>
            </a:prstGeom>
            <a:solidFill>
              <a:srgbClr val="FFFFFF"/>
            </a:solidFill>
            <a:ln w="9525">
              <a:solidFill>
                <a:srgbClr val="000000"/>
              </a:solidFill>
              <a:miter lim="800000"/>
              <a:headEnd/>
              <a:tailEnd/>
            </a:ln>
          </p:spPr>
          <p:txBody>
            <a:bodyPr/>
            <a:lstStyle/>
            <a:p>
              <a:endParaRPr lang="zh-CN" altLang="en-US"/>
            </a:p>
          </p:txBody>
        </p:sp>
        <p:sp>
          <p:nvSpPr>
            <p:cNvPr id="40993" name="AutoShape 33"/>
            <p:cNvSpPr>
              <a:spLocks noChangeArrowheads="1"/>
            </p:cNvSpPr>
            <p:nvPr/>
          </p:nvSpPr>
          <p:spPr bwMode="auto">
            <a:xfrm rot="-14306099">
              <a:off x="2093" y="1529"/>
              <a:ext cx="635" cy="78"/>
            </a:xfrm>
            <a:prstGeom prst="parallelogram">
              <a:avLst>
                <a:gd name="adj" fmla="val 203526"/>
              </a:avLst>
            </a:prstGeom>
            <a:solidFill>
              <a:schemeClr val="tx1"/>
            </a:solidFill>
            <a:ln w="9525">
              <a:solidFill>
                <a:srgbClr val="000000"/>
              </a:solidFill>
              <a:miter lim="800000"/>
              <a:headEnd/>
              <a:tailEnd/>
            </a:ln>
          </p:spPr>
          <p:txBody>
            <a:bodyPr/>
            <a:lstStyle/>
            <a:p>
              <a:endParaRPr lang="zh-CN" altLang="en-US"/>
            </a:p>
          </p:txBody>
        </p:sp>
        <p:graphicFrame>
          <p:nvGraphicFramePr>
            <p:cNvPr id="40994" name="Object 34"/>
            <p:cNvGraphicFramePr>
              <a:graphicFrameLocks noChangeAspect="1"/>
            </p:cNvGraphicFramePr>
            <p:nvPr/>
          </p:nvGraphicFramePr>
          <p:xfrm>
            <a:off x="3077" y="1078"/>
            <a:ext cx="584" cy="521"/>
          </p:xfrm>
          <a:graphic>
            <a:graphicData uri="http://schemas.openxmlformats.org/presentationml/2006/ole">
              <mc:AlternateContent xmlns:mc="http://schemas.openxmlformats.org/markup-compatibility/2006">
                <mc:Choice xmlns:v="urn:schemas-microsoft-com:vml" Requires="v">
                  <p:oleObj spid="_x0000_s41204" name="位图图像" r:id="rId5" imgW="676369" imgH="590476" progId="Paint.Picture">
                    <p:embed/>
                  </p:oleObj>
                </mc:Choice>
                <mc:Fallback>
                  <p:oleObj name="位图图像" r:id="rId5" imgW="676369" imgH="590476" progId="Paint.Picture">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 y="1078"/>
                          <a:ext cx="584"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95" name="Oval 35" descr="浅色上对角线"/>
            <p:cNvSpPr>
              <a:spLocks noChangeArrowheads="1"/>
            </p:cNvSpPr>
            <p:nvPr/>
          </p:nvSpPr>
          <p:spPr bwMode="auto">
            <a:xfrm>
              <a:off x="3244" y="1271"/>
              <a:ext cx="288" cy="175"/>
            </a:xfrm>
            <a:prstGeom prst="ellipse">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996" name="Line 36"/>
            <p:cNvSpPr>
              <a:spLocks noChangeShapeType="1"/>
            </p:cNvSpPr>
            <p:nvPr/>
          </p:nvSpPr>
          <p:spPr bwMode="auto">
            <a:xfrm>
              <a:off x="1398" y="1778"/>
              <a:ext cx="395" cy="0"/>
            </a:xfrm>
            <a:prstGeom prst="line">
              <a:avLst/>
            </a:prstGeom>
            <a:noFill/>
            <a:ln w="9525">
              <a:solidFill>
                <a:schemeClr val="tx1"/>
              </a:solidFill>
              <a:round/>
              <a:headEnd/>
              <a:tailEnd type="diamond" w="med" len="sm"/>
            </a:ln>
            <a:extLst>
              <a:ext uri="{909E8E84-426E-40DD-AFC4-6F175D3DCCD1}">
                <a14:hiddenFill xmlns:a14="http://schemas.microsoft.com/office/drawing/2010/main">
                  <a:noFill/>
                </a14:hiddenFill>
              </a:ext>
            </a:extLst>
          </p:spPr>
          <p:txBody>
            <a:bodyPr/>
            <a:lstStyle/>
            <a:p>
              <a:endParaRPr lang="zh-CN" altLang="en-US"/>
            </a:p>
          </p:txBody>
        </p:sp>
        <p:sp>
          <p:nvSpPr>
            <p:cNvPr id="40997" name="Line 37"/>
            <p:cNvSpPr>
              <a:spLocks noChangeShapeType="1"/>
            </p:cNvSpPr>
            <p:nvPr/>
          </p:nvSpPr>
          <p:spPr bwMode="auto">
            <a:xfrm>
              <a:off x="1818" y="1740"/>
              <a:ext cx="0"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98" name="AutoShape 38"/>
            <p:cNvSpPr>
              <a:spLocks noChangeArrowheads="1"/>
            </p:cNvSpPr>
            <p:nvPr/>
          </p:nvSpPr>
          <p:spPr bwMode="auto">
            <a:xfrm rot="-19087661">
              <a:off x="1842" y="1728"/>
              <a:ext cx="109" cy="111"/>
            </a:xfrm>
            <a:prstGeom prst="rtTriangle">
              <a:avLst/>
            </a:prstGeom>
            <a:solidFill>
              <a:schemeClr val="tx1"/>
            </a:solidFill>
            <a:ln w="9525">
              <a:solidFill>
                <a:schemeClr val="tx1"/>
              </a:solidFill>
              <a:miter lim="800000"/>
              <a:headEnd/>
              <a:tailEnd/>
            </a:ln>
          </p:spPr>
          <p:txBody>
            <a:bodyPr/>
            <a:lstStyle/>
            <a:p>
              <a:pPr>
                <a:buFontTx/>
                <a:buNone/>
              </a:pPr>
              <a:endParaRPr kumimoji="1" lang="zh-CN" altLang="en-US" sz="2400">
                <a:latin typeface="Arial Narrow" panose="020B0606020202030204" pitchFamily="34" charset="0"/>
              </a:endParaRPr>
            </a:p>
          </p:txBody>
        </p:sp>
        <p:sp>
          <p:nvSpPr>
            <p:cNvPr id="40999" name="Oval 39"/>
            <p:cNvSpPr>
              <a:spLocks noChangeArrowheads="1"/>
            </p:cNvSpPr>
            <p:nvPr/>
          </p:nvSpPr>
          <p:spPr bwMode="auto">
            <a:xfrm>
              <a:off x="1892" y="1689"/>
              <a:ext cx="37" cy="175"/>
            </a:xfrm>
            <a:prstGeom prst="ellipse">
              <a:avLst/>
            </a:prstGeom>
            <a:solidFill>
              <a:srgbClr val="FFFFFF"/>
            </a:solidFill>
            <a:ln w="9525">
              <a:solidFill>
                <a:srgbClr val="000000"/>
              </a:solidFill>
              <a:round/>
              <a:headEnd/>
              <a:tailEnd/>
            </a:ln>
          </p:spPr>
          <p:txBody>
            <a:bodyPr/>
            <a:lstStyle/>
            <a:p>
              <a:endParaRPr lang="zh-CN" altLang="en-US"/>
            </a:p>
          </p:txBody>
        </p:sp>
        <p:sp>
          <p:nvSpPr>
            <p:cNvPr id="41000" name="Rectangle 40"/>
            <p:cNvSpPr>
              <a:spLocks noChangeArrowheads="1"/>
            </p:cNvSpPr>
            <p:nvPr/>
          </p:nvSpPr>
          <p:spPr bwMode="auto">
            <a:xfrm>
              <a:off x="1916" y="1689"/>
              <a:ext cx="311" cy="175"/>
            </a:xfrm>
            <a:prstGeom prst="rect">
              <a:avLst/>
            </a:prstGeom>
            <a:solidFill>
              <a:schemeClr val="tx1"/>
            </a:solidFill>
            <a:ln w="9525">
              <a:solidFill>
                <a:srgbClr val="000000"/>
              </a:solidFill>
              <a:miter lim="800000"/>
              <a:headEnd/>
              <a:tailEnd/>
            </a:ln>
          </p:spPr>
          <p:txBody>
            <a:bodyPr/>
            <a:lstStyle/>
            <a:p>
              <a:endParaRPr lang="zh-CN" altLang="en-US"/>
            </a:p>
          </p:txBody>
        </p:sp>
        <p:sp>
          <p:nvSpPr>
            <p:cNvPr id="41001" name="AutoShape 41"/>
            <p:cNvSpPr>
              <a:spLocks noChangeArrowheads="1"/>
            </p:cNvSpPr>
            <p:nvPr/>
          </p:nvSpPr>
          <p:spPr bwMode="auto">
            <a:xfrm>
              <a:off x="2188" y="1621"/>
              <a:ext cx="296" cy="285"/>
            </a:xfrm>
            <a:prstGeom prst="cube">
              <a:avLst>
                <a:gd name="adj" fmla="val 25000"/>
              </a:avLst>
            </a:prstGeom>
            <a:solidFill>
              <a:srgbClr val="FFFFFF"/>
            </a:solidFill>
            <a:ln w="9525">
              <a:solidFill>
                <a:srgbClr val="000000"/>
              </a:solidFill>
              <a:miter lim="800000"/>
              <a:headEnd/>
              <a:tailEnd/>
            </a:ln>
          </p:spPr>
          <p:txBody>
            <a:bodyPr/>
            <a:lstStyle/>
            <a:p>
              <a:endParaRPr lang="zh-CN" altLang="en-US"/>
            </a:p>
          </p:txBody>
        </p:sp>
        <p:sp>
          <p:nvSpPr>
            <p:cNvPr id="41002" name="Line 42"/>
            <p:cNvSpPr>
              <a:spLocks noChangeShapeType="1"/>
            </p:cNvSpPr>
            <p:nvPr/>
          </p:nvSpPr>
          <p:spPr bwMode="auto">
            <a:xfrm flipV="1">
              <a:off x="2188" y="1619"/>
              <a:ext cx="296" cy="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003" name="Rectangle 43"/>
            <p:cNvSpPr>
              <a:spLocks noChangeArrowheads="1"/>
            </p:cNvSpPr>
            <p:nvPr/>
          </p:nvSpPr>
          <p:spPr bwMode="auto">
            <a:xfrm>
              <a:off x="2482" y="1689"/>
              <a:ext cx="622" cy="175"/>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zh-CN" altLang="en-US"/>
            </a:p>
          </p:txBody>
        </p:sp>
        <p:sp>
          <p:nvSpPr>
            <p:cNvPr id="41004" name="Oval 44"/>
            <p:cNvSpPr>
              <a:spLocks noChangeArrowheads="1"/>
            </p:cNvSpPr>
            <p:nvPr/>
          </p:nvSpPr>
          <p:spPr bwMode="auto">
            <a:xfrm>
              <a:off x="3768" y="1250"/>
              <a:ext cx="62" cy="222"/>
            </a:xfrm>
            <a:prstGeom prst="ellipse">
              <a:avLst/>
            </a:prstGeom>
            <a:solidFill>
              <a:srgbClr val="FFFFFF"/>
            </a:solidFill>
            <a:ln w="9525">
              <a:solidFill>
                <a:srgbClr val="000000"/>
              </a:solidFill>
              <a:prstDash val="lgDash"/>
              <a:round/>
              <a:headEnd/>
              <a:tailEnd/>
            </a:ln>
          </p:spPr>
          <p:txBody>
            <a:bodyPr/>
            <a:lstStyle/>
            <a:p>
              <a:endParaRPr lang="zh-CN" altLang="en-US"/>
            </a:p>
          </p:txBody>
        </p:sp>
        <p:sp>
          <p:nvSpPr>
            <p:cNvPr id="41005" name="AutoShape 45"/>
            <p:cNvSpPr>
              <a:spLocks noChangeArrowheads="1"/>
            </p:cNvSpPr>
            <p:nvPr/>
          </p:nvSpPr>
          <p:spPr bwMode="auto">
            <a:xfrm rot="-5563302">
              <a:off x="3985" y="1338"/>
              <a:ext cx="254" cy="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9525">
              <a:solidFill>
                <a:srgbClr val="000000"/>
              </a:solidFill>
              <a:prstDash val="dash"/>
              <a:miter lim="800000"/>
              <a:headEnd/>
              <a:tailEnd/>
            </a:ln>
          </p:spPr>
          <p:txBody>
            <a:bodyPr/>
            <a:lstStyle/>
            <a:p>
              <a:endParaRPr lang="zh-CN" altLang="en-US"/>
            </a:p>
          </p:txBody>
        </p:sp>
        <p:sp>
          <p:nvSpPr>
            <p:cNvPr id="41006" name="Rectangle 46"/>
            <p:cNvSpPr>
              <a:spLocks noChangeArrowheads="1"/>
            </p:cNvSpPr>
            <p:nvPr/>
          </p:nvSpPr>
          <p:spPr bwMode="auto">
            <a:xfrm>
              <a:off x="4136" y="1309"/>
              <a:ext cx="99" cy="120"/>
            </a:xfrm>
            <a:prstGeom prst="rect">
              <a:avLst/>
            </a:prstGeom>
            <a:solidFill>
              <a:srgbClr val="FFFFFF"/>
            </a:solidFill>
            <a:ln w="9525">
              <a:solidFill>
                <a:srgbClr val="000000"/>
              </a:solidFill>
              <a:prstDash val="dash"/>
              <a:miter lim="800000"/>
              <a:headEnd/>
              <a:tailEnd/>
            </a:ln>
          </p:spPr>
          <p:txBody>
            <a:bodyPr/>
            <a:lstStyle/>
            <a:p>
              <a:endParaRPr lang="zh-CN" altLang="en-US"/>
            </a:p>
          </p:txBody>
        </p:sp>
        <p:sp>
          <p:nvSpPr>
            <p:cNvPr id="41007" name="Rectangle 47"/>
            <p:cNvSpPr>
              <a:spLocks noChangeArrowheads="1"/>
            </p:cNvSpPr>
            <p:nvPr/>
          </p:nvSpPr>
          <p:spPr bwMode="auto">
            <a:xfrm>
              <a:off x="2539" y="1286"/>
              <a:ext cx="808" cy="174"/>
            </a:xfrm>
            <a:prstGeom prst="rect">
              <a:avLst/>
            </a:prstGeom>
            <a:solidFill>
              <a:schemeClr val="tx1"/>
            </a:solidFill>
            <a:ln w="9525">
              <a:solidFill>
                <a:srgbClr val="000000"/>
              </a:solidFill>
              <a:miter lim="800000"/>
              <a:headEnd/>
              <a:tailEnd/>
            </a:ln>
          </p:spPr>
          <p:txBody>
            <a:bodyPr/>
            <a:lstStyle/>
            <a:p>
              <a:endParaRPr lang="zh-CN" altLang="en-US"/>
            </a:p>
          </p:txBody>
        </p:sp>
        <p:sp>
          <p:nvSpPr>
            <p:cNvPr id="41008" name="Text Box 48"/>
            <p:cNvSpPr txBox="1">
              <a:spLocks noChangeArrowheads="1"/>
            </p:cNvSpPr>
            <p:nvPr/>
          </p:nvSpPr>
          <p:spPr bwMode="auto">
            <a:xfrm>
              <a:off x="1200" y="1515"/>
              <a:ext cx="49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Laser</a:t>
              </a:r>
            </a:p>
          </p:txBody>
        </p:sp>
        <p:sp>
          <p:nvSpPr>
            <p:cNvPr id="41009" name="Text Box 49"/>
            <p:cNvSpPr txBox="1">
              <a:spLocks noChangeArrowheads="1"/>
            </p:cNvSpPr>
            <p:nvPr/>
          </p:nvSpPr>
          <p:spPr bwMode="auto">
            <a:xfrm>
              <a:off x="2496" y="1872"/>
              <a:ext cx="9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u="sng">
                  <a:latin typeface="Times New Roman" panose="02020603050405020304" pitchFamily="18" charset="0"/>
                </a:rPr>
                <a:t>Reference arm</a:t>
              </a:r>
            </a:p>
          </p:txBody>
        </p:sp>
        <p:sp>
          <p:nvSpPr>
            <p:cNvPr id="41010" name="Text Box 50"/>
            <p:cNvSpPr txBox="1">
              <a:spLocks noChangeArrowheads="1"/>
            </p:cNvSpPr>
            <p:nvPr/>
          </p:nvSpPr>
          <p:spPr bwMode="auto">
            <a:xfrm>
              <a:off x="1920" y="1008"/>
              <a:ext cx="98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u="sng">
                  <a:latin typeface="Times New Roman" panose="02020603050405020304" pitchFamily="18" charset="0"/>
                </a:rPr>
                <a:t>Signal arm</a:t>
              </a:r>
            </a:p>
          </p:txBody>
        </p:sp>
        <p:sp>
          <p:nvSpPr>
            <p:cNvPr id="41011" name="Oval 51"/>
            <p:cNvSpPr>
              <a:spLocks noChangeArrowheads="1"/>
            </p:cNvSpPr>
            <p:nvPr/>
          </p:nvSpPr>
          <p:spPr bwMode="auto">
            <a:xfrm>
              <a:off x="2879" y="1253"/>
              <a:ext cx="99" cy="262"/>
            </a:xfrm>
            <a:prstGeom prst="ellipse">
              <a:avLst/>
            </a:prstGeom>
            <a:solidFill>
              <a:srgbClr val="FFFFFF"/>
            </a:solidFill>
            <a:ln w="9525">
              <a:solidFill>
                <a:srgbClr val="000000"/>
              </a:solidFill>
              <a:round/>
              <a:headEnd/>
              <a:tailEnd/>
            </a:ln>
          </p:spPr>
          <p:txBody>
            <a:bodyPr/>
            <a:lstStyle/>
            <a:p>
              <a:endParaRPr lang="zh-CN" altLang="en-US"/>
            </a:p>
          </p:txBody>
        </p:sp>
        <p:sp>
          <p:nvSpPr>
            <p:cNvPr id="41012" name="Line 52"/>
            <p:cNvSpPr>
              <a:spLocks noChangeShapeType="1"/>
            </p:cNvSpPr>
            <p:nvPr/>
          </p:nvSpPr>
          <p:spPr bwMode="auto">
            <a:xfrm>
              <a:off x="2928" y="991"/>
              <a:ext cx="0" cy="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013" name="Text Box 53"/>
            <p:cNvSpPr txBox="1">
              <a:spLocks noChangeArrowheads="1"/>
            </p:cNvSpPr>
            <p:nvPr/>
          </p:nvSpPr>
          <p:spPr bwMode="auto">
            <a:xfrm>
              <a:off x="2592" y="768"/>
              <a:ext cx="111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Image optics</a:t>
              </a:r>
            </a:p>
          </p:txBody>
        </p:sp>
        <p:sp>
          <p:nvSpPr>
            <p:cNvPr id="41014" name="Text Box 54"/>
            <p:cNvSpPr txBox="1">
              <a:spLocks noChangeArrowheads="1"/>
            </p:cNvSpPr>
            <p:nvPr/>
          </p:nvSpPr>
          <p:spPr bwMode="auto">
            <a:xfrm>
              <a:off x="3175" y="1515"/>
              <a:ext cx="8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Hologram</a:t>
              </a:r>
            </a:p>
          </p:txBody>
        </p:sp>
        <p:sp>
          <p:nvSpPr>
            <p:cNvPr id="41015" name="Oval 55" descr="小网格"/>
            <p:cNvSpPr>
              <a:spLocks noChangeArrowheads="1"/>
            </p:cNvSpPr>
            <p:nvPr/>
          </p:nvSpPr>
          <p:spPr bwMode="auto">
            <a:xfrm>
              <a:off x="2385" y="1412"/>
              <a:ext cx="155" cy="159"/>
            </a:xfrm>
            <a:prstGeom prst="ellipse">
              <a:avLst/>
            </a:prstGeom>
            <a:pattFill prst="smGrid">
              <a:fgClr>
                <a:srgbClr val="000000"/>
              </a:fgClr>
              <a:bgClr>
                <a:srgbClr val="FFFFFF"/>
              </a:bgClr>
            </a:pattFill>
            <a:ln w="9525">
              <a:solidFill>
                <a:srgbClr val="000000"/>
              </a:solidFill>
              <a:round/>
              <a:headEnd/>
              <a:tailEnd/>
            </a:ln>
          </p:spPr>
          <p:txBody>
            <a:bodyPr/>
            <a:lstStyle/>
            <a:p>
              <a:endParaRPr lang="zh-CN" altLang="en-US"/>
            </a:p>
          </p:txBody>
        </p:sp>
        <p:sp>
          <p:nvSpPr>
            <p:cNvPr id="41016" name="Text Box 56"/>
            <p:cNvSpPr txBox="1">
              <a:spLocks noChangeArrowheads="1"/>
            </p:cNvSpPr>
            <p:nvPr/>
          </p:nvSpPr>
          <p:spPr bwMode="auto">
            <a:xfrm>
              <a:off x="1920" y="1344"/>
              <a:ext cx="49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SLM</a:t>
              </a:r>
            </a:p>
          </p:txBody>
        </p:sp>
        <p:sp>
          <p:nvSpPr>
            <p:cNvPr id="41017" name="Text Box 57"/>
            <p:cNvSpPr txBox="1">
              <a:spLocks noChangeArrowheads="1"/>
            </p:cNvSpPr>
            <p:nvPr/>
          </p:nvSpPr>
          <p:spPr bwMode="auto">
            <a:xfrm>
              <a:off x="1299" y="1078"/>
              <a:ext cx="395"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hangingPunct="0">
                <a:buFontTx/>
                <a:buNone/>
              </a:pPr>
              <a:r>
                <a:rPr lang="en-US" altLang="zh-CN" sz="2000">
                  <a:latin typeface="Times New Roman" panose="02020603050405020304" pitchFamily="18" charset="0"/>
                </a:rPr>
                <a:t>(a)</a:t>
              </a:r>
            </a:p>
          </p:txBody>
        </p:sp>
        <p:sp>
          <p:nvSpPr>
            <p:cNvPr id="41018" name="AutoShape 58"/>
            <p:cNvSpPr>
              <a:spLocks noChangeArrowheads="1"/>
            </p:cNvSpPr>
            <p:nvPr/>
          </p:nvSpPr>
          <p:spPr bwMode="auto">
            <a:xfrm rot="-14306099">
              <a:off x="2907" y="1539"/>
              <a:ext cx="635" cy="78"/>
            </a:xfrm>
            <a:prstGeom prst="parallelogram">
              <a:avLst>
                <a:gd name="adj" fmla="val 203526"/>
              </a:avLst>
            </a:prstGeom>
            <a:solidFill>
              <a:schemeClr val="tx1"/>
            </a:solidFill>
            <a:ln w="9525">
              <a:solidFill>
                <a:srgbClr val="000000"/>
              </a:solidFill>
              <a:miter lim="800000"/>
              <a:headEnd/>
              <a:tailEnd/>
            </a:ln>
          </p:spPr>
          <p:txBody>
            <a:bodyPr/>
            <a:lstStyle/>
            <a:p>
              <a:endParaRPr lang="zh-CN" altLang="en-US"/>
            </a:p>
          </p:txBody>
        </p:sp>
      </p:grpSp>
      <p:pic>
        <p:nvPicPr>
          <p:cNvPr id="41019" name="Picture 5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2438400"/>
            <a:ext cx="17526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0" name="Text Box 60"/>
          <p:cNvSpPr txBox="1">
            <a:spLocks noChangeArrowheads="1"/>
          </p:cNvSpPr>
          <p:nvPr/>
        </p:nvSpPr>
        <p:spPr bwMode="auto">
          <a:xfrm>
            <a:off x="6781800" y="4267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buFontTx/>
              <a:buNone/>
            </a:pPr>
            <a:r>
              <a:rPr kumimoji="1" lang="en-US" altLang="zh-CN" sz="1400" b="1">
                <a:latin typeface="华文楷体" panose="02010600040101010101" pitchFamily="2" charset="-122"/>
                <a:ea typeface="华文楷体" panose="02010600040101010101" pitchFamily="2" charset="-122"/>
              </a:rPr>
              <a:t>SLM</a:t>
            </a:r>
            <a:r>
              <a:rPr kumimoji="1" lang="zh-CN" altLang="en-US" sz="1400" b="1">
                <a:latin typeface="华文楷体" panose="02010600040101010101" pitchFamily="2" charset="-122"/>
                <a:ea typeface="华文楷体" panose="02010600040101010101" pitchFamily="2" charset="-122"/>
              </a:rPr>
              <a:t>上的待存储信息</a:t>
            </a:r>
          </a:p>
        </p:txBody>
      </p:sp>
      <p:sp>
        <p:nvSpPr>
          <p:cNvPr id="41021" name="Rectangle 61"/>
          <p:cNvSpPr>
            <a:spLocks noChangeArrowheads="1"/>
          </p:cNvSpPr>
          <p:nvPr/>
        </p:nvSpPr>
        <p:spPr bwMode="auto">
          <a:xfrm>
            <a:off x="609600" y="533400"/>
            <a:ext cx="7924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nchor="ctr"/>
          <a:lstStyle>
            <a:lvl1pPr algn="ctr" eaLnBrk="0" hangingPunct="0">
              <a:defRPr sz="2800" b="1">
                <a:solidFill>
                  <a:schemeClr val="bg1"/>
                </a:solidFill>
                <a:latin typeface="Arial" panose="020B0604020202020204" pitchFamily="34" charset="0"/>
              </a:defRPr>
            </a:lvl1pPr>
            <a:lvl2pPr algn="ctr" eaLnBrk="0" hangingPunct="0">
              <a:defRPr sz="2800" b="1">
                <a:solidFill>
                  <a:schemeClr val="bg1"/>
                </a:solidFill>
                <a:latin typeface="Arial" panose="020B0604020202020204" pitchFamily="34" charset="0"/>
              </a:defRPr>
            </a:lvl2pPr>
            <a:lvl3pPr algn="ctr" eaLnBrk="0" hangingPunct="0">
              <a:defRPr sz="2800" b="1">
                <a:solidFill>
                  <a:schemeClr val="bg1"/>
                </a:solidFill>
                <a:latin typeface="Arial" panose="020B0604020202020204" pitchFamily="34" charset="0"/>
              </a:defRPr>
            </a:lvl3pPr>
            <a:lvl4pPr algn="ctr" eaLnBrk="0" hangingPunct="0">
              <a:defRPr sz="2800" b="1">
                <a:solidFill>
                  <a:schemeClr val="bg1"/>
                </a:solidFill>
                <a:latin typeface="Arial" panose="020B0604020202020204" pitchFamily="34" charset="0"/>
              </a:defRPr>
            </a:lvl4pPr>
            <a:lvl5pPr algn="ctr" eaLnBrk="0" hangingPunct="0">
              <a:defRPr sz="2800" b="1">
                <a:solidFill>
                  <a:schemeClr val="bg1"/>
                </a:solidFill>
                <a:latin typeface="Arial" panose="020B0604020202020204" pitchFamily="34" charset="0"/>
              </a:defRPr>
            </a:lvl5pPr>
            <a:lvl6pPr marL="457200" algn="ctr" eaLnBrk="0" fontAlgn="base" hangingPunct="0">
              <a:spcBef>
                <a:spcPct val="0"/>
              </a:spcBef>
              <a:spcAft>
                <a:spcPct val="0"/>
              </a:spcAft>
              <a:defRPr sz="2800" b="1">
                <a:solidFill>
                  <a:schemeClr val="bg1"/>
                </a:solidFill>
                <a:latin typeface="Arial" panose="020B0604020202020204" pitchFamily="34" charset="0"/>
              </a:defRPr>
            </a:lvl6pPr>
            <a:lvl7pPr marL="914400" algn="ctr" eaLnBrk="0" fontAlgn="base" hangingPunct="0">
              <a:spcBef>
                <a:spcPct val="0"/>
              </a:spcBef>
              <a:spcAft>
                <a:spcPct val="0"/>
              </a:spcAft>
              <a:defRPr sz="2800" b="1">
                <a:solidFill>
                  <a:schemeClr val="bg1"/>
                </a:solidFill>
                <a:latin typeface="Arial" panose="020B0604020202020204" pitchFamily="34" charset="0"/>
              </a:defRPr>
            </a:lvl7pPr>
            <a:lvl8pPr marL="1371600" algn="ctr" eaLnBrk="0" fontAlgn="base" hangingPunct="0">
              <a:spcBef>
                <a:spcPct val="0"/>
              </a:spcBef>
              <a:spcAft>
                <a:spcPct val="0"/>
              </a:spcAft>
              <a:defRPr sz="2800" b="1">
                <a:solidFill>
                  <a:schemeClr val="bg1"/>
                </a:solidFill>
                <a:latin typeface="Arial" panose="020B0604020202020204" pitchFamily="34" charset="0"/>
              </a:defRPr>
            </a:lvl8pPr>
            <a:lvl9pPr marL="1828800" algn="ctr" eaLnBrk="0" fontAlgn="base" hangingPunct="0">
              <a:spcBef>
                <a:spcPct val="0"/>
              </a:spcBef>
              <a:spcAft>
                <a:spcPct val="0"/>
              </a:spcAft>
              <a:defRPr sz="2800" b="1">
                <a:solidFill>
                  <a:schemeClr val="bg1"/>
                </a:solidFill>
                <a:latin typeface="Arial" panose="020B0604020202020204" pitchFamily="34" charset="0"/>
              </a:defRPr>
            </a:lvl9pPr>
          </a:lstStyle>
          <a:p>
            <a:pPr>
              <a:buFontTx/>
              <a:buNone/>
            </a:pPr>
            <a:r>
              <a:rPr lang="zh-CN" altLang="en-US" sz="3200" dirty="0">
                <a:latin typeface="华文新魏" panose="02010800040101010101" pitchFamily="2" charset="-122"/>
                <a:ea typeface="华文新魏" panose="02010800040101010101" pitchFamily="2" charset="-122"/>
              </a:rPr>
              <a:t>本实验的教学内容</a:t>
            </a:r>
          </a:p>
        </p:txBody>
      </p:sp>
      <p:sp>
        <p:nvSpPr>
          <p:cNvPr id="41022" name="Line 62"/>
          <p:cNvSpPr>
            <a:spLocks noChangeShapeType="1"/>
          </p:cNvSpPr>
          <p:nvPr/>
        </p:nvSpPr>
        <p:spPr bwMode="auto">
          <a:xfrm>
            <a:off x="381000" y="4052888"/>
            <a:ext cx="5943600" cy="0"/>
          </a:xfrm>
          <a:prstGeom prst="line">
            <a:avLst/>
          </a:prstGeom>
          <a:noFill/>
          <a:ln w="12700">
            <a:solidFill>
              <a:srgbClr val="FFCC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advTm="62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1"/>
          <p:cNvSpPr txBox="1">
            <a:spLocks noChangeArrowheads="1"/>
          </p:cNvSpPr>
          <p:nvPr/>
        </p:nvSpPr>
        <p:spPr bwMode="auto">
          <a:xfrm>
            <a:off x="608013" y="1752600"/>
            <a:ext cx="814863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400" b="1" dirty="0">
                <a:latin typeface="华文楷体" panose="02010600040101010101" pitchFamily="2" charset="-122"/>
                <a:ea typeface="华文楷体" panose="02010600040101010101" pitchFamily="2" charset="-122"/>
              </a:rPr>
              <a:t>实验结束后，学生整理总结实验数据，上交科技论文形式的实验报告，并进行口头汇报。    </a:t>
            </a:r>
          </a:p>
        </p:txBody>
      </p:sp>
      <p:pic>
        <p:nvPicPr>
          <p:cNvPr id="20488" name="Picture 8" descr="G:\DSCN11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585" y="3524249"/>
            <a:ext cx="2520000" cy="1889899"/>
          </a:xfrm>
          <a:prstGeom prst="roundRect">
            <a:avLst>
              <a:gd name="adj" fmla="val 16667"/>
            </a:avLst>
          </a:prstGeom>
          <a:ln>
            <a:noFill/>
          </a:ln>
          <a:effectLst>
            <a:outerShdw blurRad="152400" dist="317500" dir="5400000" sx="90000" sy="-19000" rotWithShape="0">
              <a:prstClr val="black">
                <a:alpha val="15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5063" name="Rectangle 7"/>
          <p:cNvSpPr>
            <a:spLocks noChangeArrowheads="1"/>
          </p:cNvSpPr>
          <p:nvPr/>
        </p:nvSpPr>
        <p:spPr bwMode="auto">
          <a:xfrm>
            <a:off x="609600" y="533400"/>
            <a:ext cx="7924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nchor="ctr"/>
          <a:lstStyle>
            <a:lvl1pPr algn="ctr" eaLnBrk="0" hangingPunct="0">
              <a:defRPr sz="2800" b="1">
                <a:solidFill>
                  <a:schemeClr val="bg1"/>
                </a:solidFill>
                <a:latin typeface="Arial" panose="020B0604020202020204" pitchFamily="34" charset="0"/>
              </a:defRPr>
            </a:lvl1pPr>
            <a:lvl2pPr algn="ctr" eaLnBrk="0" hangingPunct="0">
              <a:defRPr sz="2800" b="1">
                <a:solidFill>
                  <a:schemeClr val="bg1"/>
                </a:solidFill>
                <a:latin typeface="Arial" panose="020B0604020202020204" pitchFamily="34" charset="0"/>
              </a:defRPr>
            </a:lvl2pPr>
            <a:lvl3pPr algn="ctr" eaLnBrk="0" hangingPunct="0">
              <a:defRPr sz="2800" b="1">
                <a:solidFill>
                  <a:schemeClr val="bg1"/>
                </a:solidFill>
                <a:latin typeface="Arial" panose="020B0604020202020204" pitchFamily="34" charset="0"/>
              </a:defRPr>
            </a:lvl3pPr>
            <a:lvl4pPr algn="ctr" eaLnBrk="0" hangingPunct="0">
              <a:defRPr sz="2800" b="1">
                <a:solidFill>
                  <a:schemeClr val="bg1"/>
                </a:solidFill>
                <a:latin typeface="Arial" panose="020B0604020202020204" pitchFamily="34" charset="0"/>
              </a:defRPr>
            </a:lvl4pPr>
            <a:lvl5pPr algn="ctr" eaLnBrk="0" hangingPunct="0">
              <a:defRPr sz="2800" b="1">
                <a:solidFill>
                  <a:schemeClr val="bg1"/>
                </a:solidFill>
                <a:latin typeface="Arial" panose="020B0604020202020204" pitchFamily="34" charset="0"/>
              </a:defRPr>
            </a:lvl5pPr>
            <a:lvl6pPr marL="457200" algn="ctr" eaLnBrk="0" fontAlgn="base" hangingPunct="0">
              <a:spcBef>
                <a:spcPct val="0"/>
              </a:spcBef>
              <a:spcAft>
                <a:spcPct val="0"/>
              </a:spcAft>
              <a:defRPr sz="2800" b="1">
                <a:solidFill>
                  <a:schemeClr val="bg1"/>
                </a:solidFill>
                <a:latin typeface="Arial" panose="020B0604020202020204" pitchFamily="34" charset="0"/>
              </a:defRPr>
            </a:lvl6pPr>
            <a:lvl7pPr marL="914400" algn="ctr" eaLnBrk="0" fontAlgn="base" hangingPunct="0">
              <a:spcBef>
                <a:spcPct val="0"/>
              </a:spcBef>
              <a:spcAft>
                <a:spcPct val="0"/>
              </a:spcAft>
              <a:defRPr sz="2800" b="1">
                <a:solidFill>
                  <a:schemeClr val="bg1"/>
                </a:solidFill>
                <a:latin typeface="Arial" panose="020B0604020202020204" pitchFamily="34" charset="0"/>
              </a:defRPr>
            </a:lvl7pPr>
            <a:lvl8pPr marL="1371600" algn="ctr" eaLnBrk="0" fontAlgn="base" hangingPunct="0">
              <a:spcBef>
                <a:spcPct val="0"/>
              </a:spcBef>
              <a:spcAft>
                <a:spcPct val="0"/>
              </a:spcAft>
              <a:defRPr sz="2800" b="1">
                <a:solidFill>
                  <a:schemeClr val="bg1"/>
                </a:solidFill>
                <a:latin typeface="Arial" panose="020B0604020202020204" pitchFamily="34" charset="0"/>
              </a:defRPr>
            </a:lvl8pPr>
            <a:lvl9pPr marL="1828800" algn="ctr" eaLnBrk="0" fontAlgn="base" hangingPunct="0">
              <a:spcBef>
                <a:spcPct val="0"/>
              </a:spcBef>
              <a:spcAft>
                <a:spcPct val="0"/>
              </a:spcAft>
              <a:defRPr sz="2800" b="1">
                <a:solidFill>
                  <a:schemeClr val="bg1"/>
                </a:solidFill>
                <a:latin typeface="Arial" panose="020B0604020202020204" pitchFamily="34" charset="0"/>
              </a:defRPr>
            </a:lvl9pPr>
          </a:lstStyle>
          <a:p>
            <a:pPr>
              <a:buFontTx/>
              <a:buNone/>
            </a:pPr>
            <a:r>
              <a:rPr lang="zh-CN" altLang="en-US" sz="3200" dirty="0">
                <a:latin typeface="华文新魏" panose="02010800040101010101" pitchFamily="2" charset="-122"/>
                <a:ea typeface="华文新魏" panose="02010800040101010101" pitchFamily="2" charset="-122"/>
              </a:rPr>
              <a:t>本实验的教学内容</a:t>
            </a:r>
          </a:p>
        </p:txBody>
      </p:sp>
      <p:pic>
        <p:nvPicPr>
          <p:cNvPr id="45064" name="Picture 8" descr="DSCN92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436938"/>
            <a:ext cx="2530475" cy="1897062"/>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DSCN99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429000"/>
            <a:ext cx="2633663" cy="197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5" name="Rectangle 13"/>
          <p:cNvSpPr>
            <a:spLocks noChangeArrowheads="1"/>
          </p:cNvSpPr>
          <p:nvPr/>
        </p:nvSpPr>
        <p:spPr bwMode="auto">
          <a:xfrm>
            <a:off x="685800" y="533400"/>
            <a:ext cx="79248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nchor="ctr"/>
          <a:lstStyle>
            <a:lvl1pPr algn="ctr" eaLnBrk="0" hangingPunct="0">
              <a:defRPr sz="2800" b="1">
                <a:solidFill>
                  <a:schemeClr val="bg1"/>
                </a:solidFill>
                <a:latin typeface="Arial" panose="020B0604020202020204" pitchFamily="34" charset="0"/>
              </a:defRPr>
            </a:lvl1pPr>
            <a:lvl2pPr algn="ctr" eaLnBrk="0" hangingPunct="0">
              <a:defRPr sz="2800" b="1">
                <a:solidFill>
                  <a:schemeClr val="bg1"/>
                </a:solidFill>
                <a:latin typeface="Arial" panose="020B0604020202020204" pitchFamily="34" charset="0"/>
              </a:defRPr>
            </a:lvl2pPr>
            <a:lvl3pPr algn="ctr" eaLnBrk="0" hangingPunct="0">
              <a:defRPr sz="2800" b="1">
                <a:solidFill>
                  <a:schemeClr val="bg1"/>
                </a:solidFill>
                <a:latin typeface="Arial" panose="020B0604020202020204" pitchFamily="34" charset="0"/>
              </a:defRPr>
            </a:lvl3pPr>
            <a:lvl4pPr algn="ctr" eaLnBrk="0" hangingPunct="0">
              <a:defRPr sz="2800" b="1">
                <a:solidFill>
                  <a:schemeClr val="bg1"/>
                </a:solidFill>
                <a:latin typeface="Arial" panose="020B0604020202020204" pitchFamily="34" charset="0"/>
              </a:defRPr>
            </a:lvl4pPr>
            <a:lvl5pPr algn="ctr" eaLnBrk="0" hangingPunct="0">
              <a:defRPr sz="2800" b="1">
                <a:solidFill>
                  <a:schemeClr val="bg1"/>
                </a:solidFill>
                <a:latin typeface="Arial" panose="020B0604020202020204" pitchFamily="34" charset="0"/>
              </a:defRPr>
            </a:lvl5pPr>
            <a:lvl6pPr marL="457200" algn="ctr" eaLnBrk="0" fontAlgn="base" hangingPunct="0">
              <a:spcBef>
                <a:spcPct val="0"/>
              </a:spcBef>
              <a:spcAft>
                <a:spcPct val="0"/>
              </a:spcAft>
              <a:defRPr sz="2800" b="1">
                <a:solidFill>
                  <a:schemeClr val="bg1"/>
                </a:solidFill>
                <a:latin typeface="Arial" panose="020B0604020202020204" pitchFamily="34" charset="0"/>
              </a:defRPr>
            </a:lvl6pPr>
            <a:lvl7pPr marL="914400" algn="ctr" eaLnBrk="0" fontAlgn="base" hangingPunct="0">
              <a:spcBef>
                <a:spcPct val="0"/>
              </a:spcBef>
              <a:spcAft>
                <a:spcPct val="0"/>
              </a:spcAft>
              <a:defRPr sz="2800" b="1">
                <a:solidFill>
                  <a:schemeClr val="bg1"/>
                </a:solidFill>
                <a:latin typeface="Arial" panose="020B0604020202020204" pitchFamily="34" charset="0"/>
              </a:defRPr>
            </a:lvl7pPr>
            <a:lvl8pPr marL="1371600" algn="ctr" eaLnBrk="0" fontAlgn="base" hangingPunct="0">
              <a:spcBef>
                <a:spcPct val="0"/>
              </a:spcBef>
              <a:spcAft>
                <a:spcPct val="0"/>
              </a:spcAft>
              <a:defRPr sz="2800" b="1">
                <a:solidFill>
                  <a:schemeClr val="bg1"/>
                </a:solidFill>
                <a:latin typeface="Arial" panose="020B0604020202020204" pitchFamily="34" charset="0"/>
              </a:defRPr>
            </a:lvl8pPr>
            <a:lvl9pPr marL="1828800" algn="ctr" eaLnBrk="0" fontAlgn="base" hangingPunct="0">
              <a:spcBef>
                <a:spcPct val="0"/>
              </a:spcBef>
              <a:spcAft>
                <a:spcPct val="0"/>
              </a:spcAft>
              <a:defRPr sz="2800" b="1">
                <a:solidFill>
                  <a:schemeClr val="bg1"/>
                </a:solidFill>
                <a:latin typeface="Arial" panose="020B0604020202020204" pitchFamily="34" charset="0"/>
              </a:defRPr>
            </a:lvl9pPr>
          </a:lstStyle>
          <a:p>
            <a:pPr>
              <a:buFontTx/>
              <a:buNone/>
            </a:pPr>
            <a:r>
              <a:rPr lang="zh-CN" altLang="en-US" sz="3200" dirty="0" smtClean="0">
                <a:latin typeface="华文新魏" panose="02010800040101010101" pitchFamily="2" charset="-122"/>
                <a:ea typeface="华文新魏" panose="02010800040101010101" pitchFamily="2" charset="-122"/>
              </a:rPr>
              <a:t>教学</a:t>
            </a:r>
            <a:r>
              <a:rPr lang="zh-CN" altLang="en-US" sz="3200" dirty="0">
                <a:latin typeface="华文新魏" panose="02010800040101010101" pitchFamily="2" charset="-122"/>
                <a:ea typeface="华文新魏" panose="02010800040101010101" pitchFamily="2" charset="-122"/>
              </a:rPr>
              <a:t>效果</a:t>
            </a:r>
            <a:r>
              <a:rPr lang="zh-CN" altLang="en-US" sz="3200" dirty="0" smtClean="0">
                <a:latin typeface="华文新魏" panose="02010800040101010101" pitchFamily="2" charset="-122"/>
                <a:ea typeface="华文新魏" panose="02010800040101010101" pitchFamily="2" charset="-122"/>
              </a:rPr>
              <a:t>及体会</a:t>
            </a:r>
            <a:endParaRPr lang="en-US" altLang="zh-CN" sz="3200" dirty="0">
              <a:latin typeface="华文新魏" panose="02010800040101010101" pitchFamily="2" charset="-122"/>
              <a:ea typeface="华文新魏" panose="02010800040101010101" pitchFamily="2" charset="-122"/>
            </a:endParaRPr>
          </a:p>
        </p:txBody>
      </p:sp>
      <p:sp>
        <p:nvSpPr>
          <p:cNvPr id="44047" name="Rectangle 15"/>
          <p:cNvSpPr>
            <a:spLocks noChangeArrowheads="1"/>
          </p:cNvSpPr>
          <p:nvPr/>
        </p:nvSpPr>
        <p:spPr bwMode="auto">
          <a:xfrm>
            <a:off x="533400" y="1371654"/>
            <a:ext cx="8229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400" b="1" dirty="0">
                <a:latin typeface="华文新魏" panose="02010800040101010101" pitchFamily="2" charset="-122"/>
                <a:ea typeface="华文新魏" panose="02010800040101010101" pitchFamily="2" charset="-122"/>
              </a:rPr>
              <a:t>一</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分</a:t>
            </a:r>
            <a:r>
              <a:rPr lang="zh-CN" altLang="en-US" sz="2400" b="1" dirty="0">
                <a:latin typeface="华文新魏" panose="02010800040101010101" pitchFamily="2" charset="-122"/>
                <a:ea typeface="华文新魏" panose="02010800040101010101" pitchFamily="2" charset="-122"/>
              </a:rPr>
              <a:t>小组探讨式学习，极大发挥了学生的主动性。</a:t>
            </a:r>
            <a:endParaRPr lang="en-US" altLang="zh-CN" sz="2400" b="1" dirty="0">
              <a:latin typeface="华文新魏" panose="02010800040101010101" pitchFamily="2" charset="-122"/>
              <a:ea typeface="华文新魏" panose="02010800040101010101" pitchFamily="2" charset="-122"/>
            </a:endParaRPr>
          </a:p>
          <a:p>
            <a:pPr>
              <a:lnSpc>
                <a:spcPct val="130000"/>
              </a:lnSpc>
            </a:pPr>
            <a:endParaRPr lang="zh-CN" altLang="en-US" sz="800" b="1" dirty="0">
              <a:latin typeface="华文新魏" panose="02010800040101010101" pitchFamily="2" charset="-122"/>
              <a:ea typeface="华文新魏" panose="02010800040101010101" pitchFamily="2" charset="-122"/>
            </a:endParaRPr>
          </a:p>
          <a:p>
            <a:pPr>
              <a:lnSpc>
                <a:spcPct val="130000"/>
              </a:lnSpc>
            </a:pPr>
            <a:endParaRPr lang="zh-CN" altLang="en-US" sz="800" b="1" dirty="0">
              <a:latin typeface="华文新魏" panose="02010800040101010101" pitchFamily="2" charset="-122"/>
              <a:ea typeface="华文新魏" panose="02010800040101010101" pitchFamily="2" charset="-122"/>
            </a:endParaRPr>
          </a:p>
          <a:p>
            <a:pPr>
              <a:lnSpc>
                <a:spcPct val="130000"/>
              </a:lnSpc>
            </a:pPr>
            <a:r>
              <a:rPr lang="zh-CN" altLang="en-US" sz="2400" b="1" dirty="0" smtClean="0">
                <a:latin typeface="华文新魏" panose="02010800040101010101" pitchFamily="2" charset="-122"/>
                <a:ea typeface="华文新魏" panose="02010800040101010101" pitchFamily="2" charset="-122"/>
              </a:rPr>
              <a:t>二</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个性化教学：分层次</a:t>
            </a:r>
            <a:r>
              <a:rPr lang="zh-CN" altLang="en-US" sz="2400" b="1" dirty="0">
                <a:latin typeface="华文新魏" panose="02010800040101010101" pitchFamily="2" charset="-122"/>
                <a:ea typeface="华文新魏" panose="02010800040101010101" pitchFamily="2" charset="-122"/>
              </a:rPr>
              <a:t>、系列化的实验内容，学生可以</a:t>
            </a:r>
            <a:r>
              <a:rPr lang="zh-CN" altLang="en-US" sz="2400" b="1" dirty="0" smtClean="0">
                <a:latin typeface="华文新魏" panose="02010800040101010101" pitchFamily="2" charset="-122"/>
                <a:ea typeface="华文新魏" panose="02010800040101010101" pitchFamily="2" charset="-122"/>
              </a:rPr>
              <a:t>更加 </a:t>
            </a:r>
            <a:endParaRPr lang="en-US" altLang="zh-CN" sz="2400" b="1" dirty="0" smtClean="0">
              <a:latin typeface="华文新魏" panose="02010800040101010101" pitchFamily="2" charset="-122"/>
              <a:ea typeface="华文新魏" panose="02010800040101010101" pitchFamily="2" charset="-122"/>
            </a:endParaRPr>
          </a:p>
          <a:p>
            <a:pPr>
              <a:lnSpc>
                <a:spcPct val="130000"/>
              </a:lnSpc>
            </a:pPr>
            <a:r>
              <a:rPr lang="en-US" altLang="zh-CN" sz="2400" b="1" dirty="0">
                <a:latin typeface="华文新魏" panose="02010800040101010101" pitchFamily="2" charset="-122"/>
                <a:ea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自由</a:t>
            </a:r>
            <a:r>
              <a:rPr lang="zh-CN" altLang="en-US" sz="2400" b="1" dirty="0">
                <a:latin typeface="华文新魏" panose="02010800040101010101" pitchFamily="2" charset="-122"/>
                <a:ea typeface="华文新魏" panose="02010800040101010101" pitchFamily="2" charset="-122"/>
              </a:rPr>
              <a:t>的选择</a:t>
            </a:r>
            <a:r>
              <a:rPr lang="zh-CN" altLang="en-US" sz="2400" b="1" dirty="0" smtClean="0">
                <a:latin typeface="华文新魏" panose="02010800040101010101" pitchFamily="2" charset="-122"/>
                <a:ea typeface="华文新魏" panose="02010800040101010101" pitchFamily="2" charset="-122"/>
              </a:rPr>
              <a:t>感兴趣</a:t>
            </a:r>
            <a:r>
              <a:rPr lang="zh-CN" altLang="en-US" sz="2400" b="1" dirty="0">
                <a:latin typeface="华文新魏" panose="02010800040101010101" pitchFamily="2" charset="-122"/>
                <a:ea typeface="华文新魏" panose="02010800040101010101" pitchFamily="2" charset="-122"/>
              </a:rPr>
              <a:t>的实验子题目</a:t>
            </a:r>
            <a:r>
              <a:rPr lang="zh-CN" altLang="en-US" sz="2400" b="1" dirty="0" smtClean="0">
                <a:latin typeface="华文新魏" panose="02010800040101010101" pitchFamily="2" charset="-122"/>
                <a:ea typeface="华文新魏" panose="02010800040101010101" pitchFamily="2" charset="-122"/>
              </a:rPr>
              <a:t>。</a:t>
            </a:r>
            <a:endParaRPr lang="en-US" altLang="zh-CN" sz="2400" b="1" dirty="0">
              <a:latin typeface="华文新魏" panose="02010800040101010101" pitchFamily="2" charset="-122"/>
              <a:ea typeface="华文新魏" panose="02010800040101010101" pitchFamily="2" charset="-122"/>
            </a:endParaRPr>
          </a:p>
          <a:p>
            <a:pPr>
              <a:lnSpc>
                <a:spcPct val="130000"/>
              </a:lnSpc>
            </a:pPr>
            <a:endParaRPr lang="en-US" altLang="zh-CN" sz="800" b="1" dirty="0">
              <a:latin typeface="华文新魏" panose="02010800040101010101" pitchFamily="2" charset="-122"/>
              <a:ea typeface="华文新魏" panose="02010800040101010101" pitchFamily="2" charset="-122"/>
            </a:endParaRPr>
          </a:p>
          <a:p>
            <a:pPr>
              <a:lnSpc>
                <a:spcPct val="130000"/>
              </a:lnSpc>
            </a:pPr>
            <a:r>
              <a:rPr lang="zh-CN" altLang="en-US" sz="2400" b="1" dirty="0" smtClean="0">
                <a:latin typeface="华文新魏" panose="02010800040101010101" pitchFamily="2" charset="-122"/>
                <a:ea typeface="华文新魏" panose="02010800040101010101" pitchFamily="2" charset="-122"/>
              </a:rPr>
              <a:t>三</a:t>
            </a:r>
            <a:r>
              <a:rPr lang="en-US" altLang="zh-CN" sz="2400" b="1" dirty="0" smtClean="0">
                <a:latin typeface="华文新魏" panose="02010800040101010101" pitchFamily="2" charset="-122"/>
                <a:ea typeface="华文新魏" panose="02010800040101010101" pitchFamily="2" charset="-122"/>
              </a:rPr>
              <a:t>.</a:t>
            </a:r>
            <a:r>
              <a:rPr lang="zh-CN" altLang="en-US" sz="2400" b="1" dirty="0" smtClean="0">
                <a:latin typeface="华文新魏" panose="02010800040101010101" pitchFamily="2" charset="-122"/>
                <a:ea typeface="华文新魏" panose="02010800040101010101" pitchFamily="2" charset="-122"/>
              </a:rPr>
              <a:t> </a:t>
            </a:r>
            <a:r>
              <a:rPr lang="zh-CN" altLang="en-US" sz="2400" b="1" dirty="0">
                <a:latin typeface="华文新魏" panose="02010800040101010101" pitchFamily="2" charset="-122"/>
                <a:ea typeface="华文新魏" panose="02010800040101010101" pitchFamily="2" charset="-122"/>
              </a:rPr>
              <a:t>将学科优势转化为教学成果，指导教师均为参加过该项   </a:t>
            </a:r>
            <a:endParaRPr lang="en-US" altLang="zh-CN" sz="2400" b="1" dirty="0">
              <a:latin typeface="华文新魏" panose="02010800040101010101" pitchFamily="2" charset="-122"/>
              <a:ea typeface="华文新魏" panose="02010800040101010101" pitchFamily="2" charset="-122"/>
            </a:endParaRPr>
          </a:p>
          <a:p>
            <a:pPr>
              <a:lnSpc>
                <a:spcPct val="130000"/>
              </a:lnSpc>
            </a:pPr>
            <a:r>
              <a:rPr lang="en-US" altLang="zh-CN" sz="2400" b="1" dirty="0">
                <a:latin typeface="华文新魏" panose="02010800040101010101" pitchFamily="2" charset="-122"/>
                <a:ea typeface="华文新魏" panose="02010800040101010101" pitchFamily="2" charset="-122"/>
              </a:rPr>
              <a:t>      </a:t>
            </a:r>
            <a:r>
              <a:rPr lang="zh-CN" altLang="en-US" sz="2400" b="1" dirty="0">
                <a:latin typeface="华文新魏" panose="02010800040101010101" pitchFamily="2" charset="-122"/>
                <a:ea typeface="华文新魏" panose="02010800040101010101" pitchFamily="2" charset="-122"/>
              </a:rPr>
              <a:t>目研究的人员，可以更好的指导学生</a:t>
            </a:r>
            <a:r>
              <a:rPr lang="zh-CN" altLang="en-US" sz="2400" b="1" dirty="0" smtClean="0">
                <a:latin typeface="华文新魏" panose="02010800040101010101" pitchFamily="2" charset="-122"/>
                <a:ea typeface="华文新魏" panose="02010800040101010101" pitchFamily="2" charset="-122"/>
              </a:rPr>
              <a:t>。</a:t>
            </a:r>
            <a:endParaRPr lang="en-US" altLang="zh-CN" sz="2400" b="1" dirty="0">
              <a:latin typeface="华文新魏" panose="02010800040101010101" pitchFamily="2" charset="-122"/>
              <a:ea typeface="华文新魏" panose="02010800040101010101" pitchFamily="2" charset="-122"/>
            </a:endParaRPr>
          </a:p>
          <a:p>
            <a:pPr>
              <a:lnSpc>
                <a:spcPct val="130000"/>
              </a:lnSpc>
            </a:pPr>
            <a:endParaRPr lang="zh-CN" altLang="en-US" sz="800" b="1" dirty="0">
              <a:latin typeface="华文新魏" panose="02010800040101010101" pitchFamily="2" charset="-122"/>
              <a:ea typeface="华文新魏" panose="02010800040101010101" pitchFamily="2" charset="-122"/>
            </a:endParaRPr>
          </a:p>
          <a:p>
            <a:pPr>
              <a:lnSpc>
                <a:spcPct val="130000"/>
              </a:lnSpc>
            </a:pPr>
            <a:r>
              <a:rPr lang="zh-CN" altLang="en-US" sz="2400" b="1" dirty="0">
                <a:latin typeface="华文新魏" panose="02010800040101010101" pitchFamily="2" charset="-122"/>
                <a:ea typeface="华文新魏" panose="02010800040101010101" pitchFamily="2" charset="-122"/>
              </a:rPr>
              <a:t>四</a:t>
            </a:r>
            <a:r>
              <a:rPr lang="en-US" altLang="zh-CN" sz="2400" b="1" dirty="0">
                <a:latin typeface="华文新魏" panose="02010800040101010101" pitchFamily="2" charset="-122"/>
                <a:ea typeface="华文新魏" panose="02010800040101010101" pitchFamily="2" charset="-122"/>
              </a:rPr>
              <a:t>.</a:t>
            </a:r>
            <a:r>
              <a:rPr lang="zh-CN" altLang="en-US" sz="2400" b="1" dirty="0">
                <a:latin typeface="华文新魏" panose="02010800040101010101" pitchFamily="2" charset="-122"/>
                <a:ea typeface="华文新魏" panose="02010800040101010101" pitchFamily="2" charset="-122"/>
              </a:rPr>
              <a:t>学生通过本实验的学习，了解当今科研的前沿问题，</a:t>
            </a:r>
            <a:r>
              <a:rPr lang="zh-CN" altLang="en-US" sz="2400" b="1" dirty="0" smtClean="0">
                <a:latin typeface="华文新魏" panose="02010800040101010101" pitchFamily="2" charset="-122"/>
                <a:ea typeface="华文新魏" panose="02010800040101010101" pitchFamily="2" charset="-122"/>
              </a:rPr>
              <a:t>熟悉</a:t>
            </a:r>
            <a:endParaRPr lang="en-US" altLang="zh-CN" sz="2400" b="1" dirty="0" smtClean="0">
              <a:latin typeface="华文新魏" panose="02010800040101010101" pitchFamily="2" charset="-122"/>
              <a:ea typeface="华文新魏" panose="02010800040101010101" pitchFamily="2" charset="-122"/>
            </a:endParaRPr>
          </a:p>
          <a:p>
            <a:pPr>
              <a:lnSpc>
                <a:spcPct val="130000"/>
              </a:lnSpc>
            </a:pPr>
            <a:r>
              <a:rPr lang="en-US" altLang="zh-CN" sz="2400" b="1" dirty="0">
                <a:latin typeface="华文新魏" panose="02010800040101010101" pitchFamily="2" charset="-122"/>
                <a:ea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自身</a:t>
            </a:r>
            <a:r>
              <a:rPr lang="zh-CN" altLang="en-US" sz="2400" b="1" dirty="0">
                <a:latin typeface="华文新魏" panose="02010800040101010101" pitchFamily="2" charset="-122"/>
                <a:ea typeface="华文新魏" panose="02010800040101010101" pitchFamily="2" charset="-122"/>
              </a:rPr>
              <a:t>所处的科研环境。丰富了近代物理实验教学内容</a:t>
            </a:r>
            <a:r>
              <a:rPr lang="zh-CN" altLang="en-US" sz="2400" b="1" dirty="0" smtClean="0">
                <a:latin typeface="华文新魏" panose="02010800040101010101" pitchFamily="2" charset="-122"/>
                <a:ea typeface="华文新魏" panose="02010800040101010101" pitchFamily="2" charset="-122"/>
              </a:rPr>
              <a:t>。</a:t>
            </a:r>
            <a:endParaRPr lang="en-US" altLang="zh-CN" sz="2400" b="1" dirty="0" smtClean="0">
              <a:latin typeface="华文新魏" panose="02010800040101010101" pitchFamily="2" charset="-122"/>
              <a:ea typeface="华文新魏" panose="02010800040101010101" pitchFamily="2" charset="-122"/>
            </a:endParaRPr>
          </a:p>
          <a:p>
            <a:pPr>
              <a:lnSpc>
                <a:spcPct val="130000"/>
              </a:lnSpc>
            </a:pPr>
            <a:endParaRPr lang="en-US" altLang="zh-CN" sz="800" b="1" dirty="0">
              <a:latin typeface="华文新魏" panose="02010800040101010101" pitchFamily="2" charset="-122"/>
              <a:ea typeface="华文新魏" panose="02010800040101010101" pitchFamily="2" charset="-122"/>
            </a:endParaRPr>
          </a:p>
          <a:p>
            <a:pPr>
              <a:lnSpc>
                <a:spcPct val="130000"/>
              </a:lnSpc>
            </a:pPr>
            <a:r>
              <a:rPr lang="zh-CN" altLang="en-US" sz="2400" b="1" dirty="0" smtClean="0">
                <a:latin typeface="华文新魏" panose="02010800040101010101" pitchFamily="2" charset="-122"/>
                <a:ea typeface="华文新魏" panose="02010800040101010101" pitchFamily="2" charset="-122"/>
              </a:rPr>
              <a:t>五</a:t>
            </a:r>
            <a:r>
              <a:rPr lang="en-US" altLang="zh-CN" sz="2400" b="1" dirty="0" smtClean="0">
                <a:latin typeface="华文新魏" panose="02010800040101010101" pitchFamily="2" charset="-122"/>
                <a:ea typeface="华文新魏" panose="02010800040101010101" pitchFamily="2" charset="-122"/>
              </a:rPr>
              <a:t>.</a:t>
            </a:r>
            <a:r>
              <a:rPr lang="zh-CN" altLang="en-US" sz="2400" b="1" dirty="0">
                <a:latin typeface="华文新魏" panose="02010800040101010101" pitchFamily="2" charset="-122"/>
                <a:ea typeface="华文新魏" panose="02010800040101010101" pitchFamily="2" charset="-122"/>
              </a:rPr>
              <a:t>完善的考核机制：实验调研、实施、总结全程追踪考核</a:t>
            </a:r>
            <a:r>
              <a:rPr lang="zh-CN" altLang="en-US" sz="2400" b="1" dirty="0" smtClean="0">
                <a:latin typeface="华文新魏" panose="02010800040101010101" pitchFamily="2" charset="-122"/>
                <a:ea typeface="华文新魏" panose="02010800040101010101" pitchFamily="2" charset="-122"/>
              </a:rPr>
              <a:t>，   </a:t>
            </a:r>
            <a:endParaRPr lang="en-US" altLang="zh-CN" sz="2400" b="1" dirty="0" smtClean="0">
              <a:latin typeface="华文新魏" panose="02010800040101010101" pitchFamily="2" charset="-122"/>
              <a:ea typeface="华文新魏" panose="02010800040101010101" pitchFamily="2" charset="-122"/>
            </a:endParaRPr>
          </a:p>
          <a:p>
            <a:pPr>
              <a:lnSpc>
                <a:spcPct val="130000"/>
              </a:lnSpc>
            </a:pPr>
            <a:r>
              <a:rPr lang="en-US" altLang="zh-CN" sz="2400" b="1" dirty="0">
                <a:latin typeface="华文新魏" panose="02010800040101010101" pitchFamily="2" charset="-122"/>
                <a:ea typeface="华文新魏" panose="02010800040101010101" pitchFamily="2" charset="-122"/>
              </a:rPr>
              <a:t> </a:t>
            </a:r>
            <a:r>
              <a:rPr lang="en-US" altLang="zh-CN" sz="2400" b="1" dirty="0" smtClean="0">
                <a:latin typeface="华文新魏" panose="02010800040101010101" pitchFamily="2" charset="-122"/>
                <a:ea typeface="华文新魏" panose="02010800040101010101" pitchFamily="2" charset="-122"/>
              </a:rPr>
              <a:t>    </a:t>
            </a:r>
            <a:r>
              <a:rPr lang="zh-CN" altLang="en-US" sz="2400" b="1" dirty="0" smtClean="0">
                <a:latin typeface="华文新魏" panose="02010800040101010101" pitchFamily="2" charset="-122"/>
                <a:ea typeface="华文新魏" panose="02010800040101010101" pitchFamily="2" charset="-122"/>
              </a:rPr>
              <a:t>保证</a:t>
            </a:r>
            <a:r>
              <a:rPr lang="zh-CN" altLang="en-US" sz="2400" b="1" dirty="0">
                <a:latin typeface="华文新魏" panose="02010800040101010101" pitchFamily="2" charset="-122"/>
                <a:ea typeface="华文新魏" panose="02010800040101010101" pitchFamily="2" charset="-122"/>
              </a:rPr>
              <a:t>了实验效果 。</a:t>
            </a:r>
          </a:p>
          <a:p>
            <a:pPr>
              <a:lnSpc>
                <a:spcPct val="130000"/>
              </a:lnSpc>
            </a:pPr>
            <a:endParaRPr lang="zh-CN" altLang="en-US" sz="2400" b="1" dirty="0">
              <a:latin typeface="华文新魏" panose="02010800040101010101" pitchFamily="2" charset="-122"/>
              <a:ea typeface="华文新魏" panose="02010800040101010101" pitchFamily="2" charset="-122"/>
            </a:endParaRPr>
          </a:p>
        </p:txBody>
      </p:sp>
    </p:spTree>
  </p:cSld>
  <p:clrMapOvr>
    <a:masterClrMapping/>
  </p:clrMapOvr>
  <p:transition advTm="113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2667000" y="2430463"/>
            <a:ext cx="53340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9600" b="1">
                <a:solidFill>
                  <a:srgbClr val="FF0000"/>
                </a:solidFill>
                <a:latin typeface="华文新魏" panose="02010800040101010101" pitchFamily="2" charset="-122"/>
                <a:ea typeface="华文新魏" panose="02010800040101010101" pitchFamily="2" charset="-122"/>
              </a:rPr>
              <a:t>谢   谢！</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33400" y="533400"/>
            <a:ext cx="7924800" cy="565150"/>
          </a:xfrm>
        </p:spPr>
        <p:txBody>
          <a:bodyPr/>
          <a:lstStyle/>
          <a:p>
            <a:pPr eaLnBrk="1" hangingPunct="1"/>
            <a:r>
              <a:rPr lang="zh-CN" altLang="en-US" sz="4000" dirty="0" smtClean="0">
                <a:latin typeface="华文新魏" panose="02010800040101010101" pitchFamily="2" charset="-122"/>
                <a:ea typeface="华文新魏" panose="02010800040101010101" pitchFamily="2" charset="-122"/>
              </a:rPr>
              <a:t>报告内容</a:t>
            </a:r>
          </a:p>
        </p:txBody>
      </p:sp>
      <p:grpSp>
        <p:nvGrpSpPr>
          <p:cNvPr id="6147" name="Group 3"/>
          <p:cNvGrpSpPr>
            <a:grpSpLocks/>
          </p:cNvGrpSpPr>
          <p:nvPr/>
        </p:nvGrpSpPr>
        <p:grpSpPr bwMode="auto">
          <a:xfrm>
            <a:off x="1981200" y="5181600"/>
            <a:ext cx="5715000" cy="990600"/>
            <a:chOff x="0" y="0"/>
            <a:chExt cx="2976" cy="432"/>
          </a:xfrm>
        </p:grpSpPr>
        <p:sp>
          <p:nvSpPr>
            <p:cNvPr id="7172" name="AutoShape 5"/>
            <p:cNvSpPr>
              <a:spLocks noChangeArrowheads="1"/>
            </p:cNvSpPr>
            <p:nvPr/>
          </p:nvSpPr>
          <p:spPr bwMode="auto">
            <a:xfrm>
              <a:off x="240" y="75"/>
              <a:ext cx="2736" cy="288"/>
            </a:xfrm>
            <a:prstGeom prst="roundRect">
              <a:avLst>
                <a:gd name="adj" fmla="val 16667"/>
              </a:avLst>
            </a:prstGeom>
            <a:gradFill rotWithShape="1">
              <a:gsLst>
                <a:gs pos="0">
                  <a:schemeClr val="accent2"/>
                </a:gs>
                <a:gs pos="50000">
                  <a:srgbClr val="F7DACC"/>
                </a:gs>
                <a:gs pos="100000">
                  <a:schemeClr val="accent2"/>
                </a:gs>
              </a:gsLst>
              <a:lin ang="5400000" scaled="1"/>
            </a:gradFill>
            <a:ln w="12700"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a:latin typeface="华文楷体" pitchFamily="2" charset="-122"/>
                <a:ea typeface="华文楷体" pitchFamily="2" charset="-122"/>
              </a:endParaRPr>
            </a:p>
          </p:txBody>
        </p:sp>
        <p:sp>
          <p:nvSpPr>
            <p:cNvPr id="6164" name="AutoShape 6"/>
            <p:cNvSpPr>
              <a:spLocks noChangeArrowheads="1"/>
            </p:cNvSpPr>
            <p:nvPr/>
          </p:nvSpPr>
          <p:spPr bwMode="auto">
            <a:xfrm>
              <a:off x="0" y="0"/>
              <a:ext cx="432" cy="432"/>
            </a:xfrm>
            <a:prstGeom prst="diamond">
              <a:avLst/>
            </a:prstGeom>
            <a:solidFill>
              <a:schemeClr val="accent2"/>
            </a:solidFill>
            <a:ln w="25400">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楷体" panose="02010600040101010101" pitchFamily="2" charset="-122"/>
                <a:ea typeface="华文楷体" panose="02010600040101010101" pitchFamily="2" charset="-122"/>
              </a:endParaRPr>
            </a:p>
          </p:txBody>
        </p:sp>
        <p:sp>
          <p:nvSpPr>
            <p:cNvPr id="6165" name="Text Box 7"/>
            <p:cNvSpPr txBox="1">
              <a:spLocks noChangeArrowheads="1"/>
            </p:cNvSpPr>
            <p:nvPr/>
          </p:nvSpPr>
          <p:spPr bwMode="auto">
            <a:xfrm>
              <a:off x="384" y="110"/>
              <a:ext cx="216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smtClean="0">
                  <a:latin typeface="华文楷体" panose="02010600040101010101" pitchFamily="2" charset="-122"/>
                  <a:ea typeface="华文楷体" panose="02010600040101010101" pitchFamily="2" charset="-122"/>
                </a:rPr>
                <a:t>教学效果及体会</a:t>
              </a:r>
              <a:endParaRPr lang="zh-CN" altLang="en-US" sz="2800" b="1" dirty="0">
                <a:latin typeface="华文楷体" panose="02010600040101010101" pitchFamily="2" charset="-122"/>
                <a:ea typeface="华文楷体" panose="02010600040101010101" pitchFamily="2" charset="-122"/>
              </a:endParaRPr>
            </a:p>
          </p:txBody>
        </p:sp>
        <p:sp>
          <p:nvSpPr>
            <p:cNvPr id="6166" name="Text Box 8"/>
            <p:cNvSpPr txBox="1">
              <a:spLocks noChangeArrowheads="1"/>
            </p:cNvSpPr>
            <p:nvPr/>
          </p:nvSpPr>
          <p:spPr bwMode="auto">
            <a:xfrm>
              <a:off x="123" y="62"/>
              <a:ext cx="170"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chemeClr val="bg1"/>
                  </a:solidFill>
                  <a:latin typeface="华文楷体" panose="02010600040101010101" pitchFamily="2" charset="-122"/>
                  <a:ea typeface="华文楷体" panose="02010600040101010101" pitchFamily="2" charset="-122"/>
                </a:rPr>
                <a:t>4</a:t>
              </a:r>
            </a:p>
          </p:txBody>
        </p:sp>
      </p:grpSp>
      <p:grpSp>
        <p:nvGrpSpPr>
          <p:cNvPr id="6148" name="Group 8"/>
          <p:cNvGrpSpPr>
            <a:grpSpLocks/>
          </p:cNvGrpSpPr>
          <p:nvPr/>
        </p:nvGrpSpPr>
        <p:grpSpPr bwMode="auto">
          <a:xfrm>
            <a:off x="1981200" y="4038600"/>
            <a:ext cx="5715000" cy="990600"/>
            <a:chOff x="0" y="0"/>
            <a:chExt cx="2976" cy="432"/>
          </a:xfrm>
        </p:grpSpPr>
        <p:sp>
          <p:nvSpPr>
            <p:cNvPr id="7177" name="AutoShape 10"/>
            <p:cNvSpPr>
              <a:spLocks noChangeArrowheads="1"/>
            </p:cNvSpPr>
            <p:nvPr/>
          </p:nvSpPr>
          <p:spPr bwMode="auto">
            <a:xfrm>
              <a:off x="240" y="75"/>
              <a:ext cx="2736" cy="288"/>
            </a:xfrm>
            <a:prstGeom prst="roundRect">
              <a:avLst>
                <a:gd name="adj" fmla="val 16667"/>
              </a:avLst>
            </a:prstGeom>
            <a:gradFill rotWithShape="1">
              <a:gsLst>
                <a:gs pos="0">
                  <a:schemeClr val="accent1"/>
                </a:gs>
                <a:gs pos="50000">
                  <a:srgbClr val="D8E6F9"/>
                </a:gs>
                <a:gs pos="100000">
                  <a:schemeClr val="accent1"/>
                </a:gs>
              </a:gsLst>
              <a:lin ang="5400000" scaled="1"/>
            </a:gradFill>
            <a:ln w="12700"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a:latin typeface="华文楷体" pitchFamily="2" charset="-122"/>
                <a:ea typeface="华文楷体" pitchFamily="2" charset="-122"/>
              </a:endParaRPr>
            </a:p>
          </p:txBody>
        </p:sp>
        <p:sp>
          <p:nvSpPr>
            <p:cNvPr id="6160" name="AutoShape 11"/>
            <p:cNvSpPr>
              <a:spLocks noChangeArrowheads="1"/>
            </p:cNvSpPr>
            <p:nvPr/>
          </p:nvSpPr>
          <p:spPr bwMode="auto">
            <a:xfrm>
              <a:off x="0" y="0"/>
              <a:ext cx="432" cy="432"/>
            </a:xfrm>
            <a:prstGeom prst="diamond">
              <a:avLst/>
            </a:prstGeom>
            <a:solidFill>
              <a:schemeClr val="accent1"/>
            </a:solidFill>
            <a:ln w="25400">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楷体" panose="02010600040101010101" pitchFamily="2" charset="-122"/>
                <a:ea typeface="华文楷体" panose="02010600040101010101" pitchFamily="2" charset="-122"/>
              </a:endParaRPr>
            </a:p>
          </p:txBody>
        </p:sp>
        <p:sp>
          <p:nvSpPr>
            <p:cNvPr id="6161" name="Text Box 12"/>
            <p:cNvSpPr txBox="1">
              <a:spLocks noChangeArrowheads="1"/>
            </p:cNvSpPr>
            <p:nvPr/>
          </p:nvSpPr>
          <p:spPr bwMode="auto">
            <a:xfrm>
              <a:off x="384" y="110"/>
              <a:ext cx="216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smtClean="0">
                  <a:latin typeface="华文楷体" panose="02010600040101010101" pitchFamily="2" charset="-122"/>
                  <a:ea typeface="华文楷体" panose="02010600040101010101" pitchFamily="2" charset="-122"/>
                </a:rPr>
                <a:t>   光</a:t>
              </a:r>
              <a:r>
                <a:rPr lang="zh-CN" altLang="en-US" sz="2800" b="1" dirty="0">
                  <a:latin typeface="华文楷体" panose="02010600040101010101" pitchFamily="2" charset="-122"/>
                  <a:ea typeface="华文楷体" panose="02010600040101010101" pitchFamily="2" charset="-122"/>
                </a:rPr>
                <a:t>折变</a:t>
              </a:r>
              <a:r>
                <a:rPr lang="zh-CN" altLang="en-US" sz="2800" b="1" dirty="0" smtClean="0">
                  <a:latin typeface="华文楷体" panose="02010600040101010101" pitchFamily="2" charset="-122"/>
                  <a:ea typeface="华文楷体" panose="02010600040101010101" pitchFamily="2" charset="-122"/>
                </a:rPr>
                <a:t>实验</a:t>
              </a:r>
              <a:r>
                <a:rPr lang="zh-CN" altLang="en-US" sz="2800" b="1" dirty="0">
                  <a:latin typeface="华文楷体" panose="02010600040101010101" pitchFamily="2" charset="-122"/>
                  <a:ea typeface="华文楷体" panose="02010600040101010101" pitchFamily="2" charset="-122"/>
                </a:rPr>
                <a:t>的教学内容</a:t>
              </a:r>
            </a:p>
          </p:txBody>
        </p:sp>
        <p:sp>
          <p:nvSpPr>
            <p:cNvPr id="6162" name="Text Box 13"/>
            <p:cNvSpPr txBox="1">
              <a:spLocks noChangeArrowheads="1"/>
            </p:cNvSpPr>
            <p:nvPr/>
          </p:nvSpPr>
          <p:spPr bwMode="auto">
            <a:xfrm>
              <a:off x="124" y="62"/>
              <a:ext cx="170"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chemeClr val="bg1"/>
                  </a:solidFill>
                  <a:latin typeface="华文楷体" panose="02010600040101010101" pitchFamily="2" charset="-122"/>
                  <a:ea typeface="华文楷体" panose="02010600040101010101" pitchFamily="2" charset="-122"/>
                </a:rPr>
                <a:t>3</a:t>
              </a:r>
            </a:p>
          </p:txBody>
        </p:sp>
      </p:grpSp>
      <p:sp>
        <p:nvSpPr>
          <p:cNvPr id="7182" name="AutoShape 20"/>
          <p:cNvSpPr>
            <a:spLocks noChangeArrowheads="1"/>
          </p:cNvSpPr>
          <p:nvPr/>
        </p:nvSpPr>
        <p:spPr bwMode="auto">
          <a:xfrm>
            <a:off x="2362200" y="1905000"/>
            <a:ext cx="5334000" cy="660400"/>
          </a:xfrm>
          <a:prstGeom prst="roundRect">
            <a:avLst>
              <a:gd name="adj" fmla="val 16667"/>
            </a:avLst>
          </a:prstGeom>
          <a:gradFill rotWithShape="1">
            <a:gsLst>
              <a:gs pos="0">
                <a:schemeClr val="folHlink"/>
              </a:gs>
              <a:gs pos="50000">
                <a:srgbClr val="EAF3DF"/>
              </a:gs>
              <a:gs pos="100000">
                <a:schemeClr val="folHlink"/>
              </a:gs>
            </a:gsLst>
            <a:lin ang="5400000" scaled="1"/>
          </a:gradFill>
          <a:ln w="12700" cmpd="sng">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a:defRPr/>
            </a:pPr>
            <a:endParaRPr lang="zh-CN" altLang="en-US">
              <a:latin typeface="华文楷体" pitchFamily="2" charset="-122"/>
              <a:ea typeface="华文楷体" pitchFamily="2" charset="-122"/>
            </a:endParaRPr>
          </a:p>
        </p:txBody>
      </p:sp>
      <p:sp>
        <p:nvSpPr>
          <p:cNvPr id="6156" name="AutoShape 21"/>
          <p:cNvSpPr>
            <a:spLocks noChangeArrowheads="1"/>
          </p:cNvSpPr>
          <p:nvPr/>
        </p:nvSpPr>
        <p:spPr bwMode="auto">
          <a:xfrm>
            <a:off x="1981200" y="1752600"/>
            <a:ext cx="730250" cy="990600"/>
          </a:xfrm>
          <a:prstGeom prst="diamond">
            <a:avLst/>
          </a:prstGeom>
          <a:solidFill>
            <a:schemeClr val="folHlink"/>
          </a:solidFill>
          <a:ln w="25400">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楷体" panose="02010600040101010101" pitchFamily="2" charset="-122"/>
              <a:ea typeface="华文楷体" panose="02010600040101010101" pitchFamily="2" charset="-122"/>
            </a:endParaRPr>
          </a:p>
        </p:txBody>
      </p:sp>
      <p:sp>
        <p:nvSpPr>
          <p:cNvPr id="6157" name="Text Box 22"/>
          <p:cNvSpPr txBox="1">
            <a:spLocks noChangeArrowheads="1"/>
          </p:cNvSpPr>
          <p:nvPr/>
        </p:nvSpPr>
        <p:spPr bwMode="auto">
          <a:xfrm>
            <a:off x="2590800" y="1981200"/>
            <a:ext cx="495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smtClean="0">
                <a:latin typeface="华文楷体" panose="02010600040101010101" pitchFamily="2" charset="-122"/>
                <a:ea typeface="华文楷体" panose="02010600040101010101" pitchFamily="2" charset="-122"/>
              </a:rPr>
              <a:t>南开大学实验</a:t>
            </a:r>
            <a:r>
              <a:rPr lang="zh-CN" altLang="en-US" sz="2800" b="1" dirty="0">
                <a:latin typeface="华文楷体" panose="02010600040101010101" pitchFamily="2" charset="-122"/>
                <a:ea typeface="华文楷体" panose="02010600040101010101" pitchFamily="2" charset="-122"/>
              </a:rPr>
              <a:t>教学平台 </a:t>
            </a:r>
          </a:p>
        </p:txBody>
      </p:sp>
      <p:sp>
        <p:nvSpPr>
          <p:cNvPr id="6158" name="Text Box 23"/>
          <p:cNvSpPr txBox="1">
            <a:spLocks noChangeArrowheads="1"/>
          </p:cNvSpPr>
          <p:nvPr/>
        </p:nvSpPr>
        <p:spPr bwMode="auto">
          <a:xfrm>
            <a:off x="2170113" y="1895475"/>
            <a:ext cx="327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chemeClr val="bg1"/>
                </a:solidFill>
                <a:latin typeface="华文楷体" panose="02010600040101010101" pitchFamily="2" charset="-122"/>
                <a:ea typeface="华文楷体" panose="02010600040101010101" pitchFamily="2" charset="-122"/>
              </a:rPr>
              <a:t>1</a:t>
            </a:r>
          </a:p>
        </p:txBody>
      </p:sp>
      <p:grpSp>
        <p:nvGrpSpPr>
          <p:cNvPr id="6150" name="Group 8"/>
          <p:cNvGrpSpPr>
            <a:grpSpLocks/>
          </p:cNvGrpSpPr>
          <p:nvPr/>
        </p:nvGrpSpPr>
        <p:grpSpPr bwMode="auto">
          <a:xfrm>
            <a:off x="1981200" y="2895600"/>
            <a:ext cx="5715000" cy="990600"/>
            <a:chOff x="0" y="0"/>
            <a:chExt cx="2976" cy="432"/>
          </a:xfrm>
        </p:grpSpPr>
        <p:sp>
          <p:nvSpPr>
            <p:cNvPr id="6151" name="AutoShape 10"/>
            <p:cNvSpPr>
              <a:spLocks noChangeArrowheads="1"/>
            </p:cNvSpPr>
            <p:nvPr/>
          </p:nvSpPr>
          <p:spPr bwMode="auto">
            <a:xfrm>
              <a:off x="240" y="75"/>
              <a:ext cx="2736" cy="288"/>
            </a:xfrm>
            <a:prstGeom prst="roundRect">
              <a:avLst>
                <a:gd name="adj" fmla="val 16667"/>
              </a:avLst>
            </a:prstGeom>
            <a:gradFill rotWithShape="1">
              <a:gsLst>
                <a:gs pos="0">
                  <a:srgbClr val="5E4776"/>
                </a:gs>
                <a:gs pos="50000">
                  <a:srgbClr val="CC99FF"/>
                </a:gs>
                <a:gs pos="100000">
                  <a:srgbClr val="5E4776"/>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楷体" panose="02010600040101010101" pitchFamily="2" charset="-122"/>
                <a:ea typeface="华文楷体" panose="02010600040101010101" pitchFamily="2" charset="-122"/>
              </a:endParaRPr>
            </a:p>
          </p:txBody>
        </p:sp>
        <p:sp>
          <p:nvSpPr>
            <p:cNvPr id="6152" name="AutoShape 11"/>
            <p:cNvSpPr>
              <a:spLocks noChangeArrowheads="1"/>
            </p:cNvSpPr>
            <p:nvPr/>
          </p:nvSpPr>
          <p:spPr bwMode="auto">
            <a:xfrm>
              <a:off x="0" y="0"/>
              <a:ext cx="432" cy="432"/>
            </a:xfrm>
            <a:prstGeom prst="diamond">
              <a:avLst/>
            </a:prstGeom>
            <a:solidFill>
              <a:srgbClr val="CC99FF"/>
            </a:solidFill>
            <a:ln w="25400">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华文楷体" panose="02010600040101010101" pitchFamily="2" charset="-122"/>
                <a:ea typeface="华文楷体" panose="02010600040101010101" pitchFamily="2" charset="-122"/>
              </a:endParaRPr>
            </a:p>
          </p:txBody>
        </p:sp>
        <p:sp>
          <p:nvSpPr>
            <p:cNvPr id="6153" name="Text Box 12"/>
            <p:cNvSpPr txBox="1">
              <a:spLocks noChangeArrowheads="1"/>
            </p:cNvSpPr>
            <p:nvPr/>
          </p:nvSpPr>
          <p:spPr bwMode="auto">
            <a:xfrm>
              <a:off x="384" y="110"/>
              <a:ext cx="2433"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dirty="0" smtClean="0">
                  <a:latin typeface="华文楷体" panose="02010600040101010101" pitchFamily="2" charset="-122"/>
                  <a:ea typeface="华文楷体" panose="02010600040101010101" pitchFamily="2" charset="-122"/>
                </a:rPr>
                <a:t>科研成果转化为教学内容</a:t>
              </a:r>
              <a:endParaRPr lang="zh-CN" altLang="en-US" sz="2800" b="1" dirty="0">
                <a:latin typeface="华文楷体" panose="02010600040101010101" pitchFamily="2" charset="-122"/>
                <a:ea typeface="华文楷体" panose="02010600040101010101" pitchFamily="2" charset="-122"/>
              </a:endParaRPr>
            </a:p>
          </p:txBody>
        </p:sp>
        <p:sp>
          <p:nvSpPr>
            <p:cNvPr id="6154" name="Text Box 13"/>
            <p:cNvSpPr txBox="1">
              <a:spLocks noChangeArrowheads="1"/>
            </p:cNvSpPr>
            <p:nvPr/>
          </p:nvSpPr>
          <p:spPr bwMode="auto">
            <a:xfrm>
              <a:off x="123" y="62"/>
              <a:ext cx="170"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2400">
                  <a:solidFill>
                    <a:schemeClr val="bg1"/>
                  </a:solidFill>
                  <a:latin typeface="华文楷体" panose="02010600040101010101" pitchFamily="2" charset="-122"/>
                  <a:ea typeface="华文楷体" panose="02010600040101010101" pitchFamily="2" charset="-122"/>
                </a:rPr>
                <a:t>2</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zh-CN" altLang="en-US" sz="3200" dirty="0" smtClean="0">
                <a:solidFill>
                  <a:srgbClr val="FFFFFF"/>
                </a:solidFill>
                <a:latin typeface="华文新魏" panose="02010800040101010101" pitchFamily="2" charset="-122"/>
                <a:ea typeface="华文新魏" panose="02010800040101010101" pitchFamily="2" charset="-122"/>
              </a:rPr>
              <a:t>南开大学实验教学平台</a:t>
            </a:r>
          </a:p>
        </p:txBody>
      </p:sp>
      <p:grpSp>
        <p:nvGrpSpPr>
          <p:cNvPr id="23555" name="Group 3"/>
          <p:cNvGrpSpPr>
            <a:grpSpLocks/>
          </p:cNvGrpSpPr>
          <p:nvPr/>
        </p:nvGrpSpPr>
        <p:grpSpPr bwMode="auto">
          <a:xfrm>
            <a:off x="849216" y="1524000"/>
            <a:ext cx="7380288" cy="900113"/>
            <a:chOff x="0" y="0"/>
            <a:chExt cx="3984" cy="912"/>
          </a:xfrm>
        </p:grpSpPr>
        <p:sp>
          <p:nvSpPr>
            <p:cNvPr id="23556" name="AutoShape 4"/>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8197" name="Freeform 7"/>
            <p:cNvSpPr>
              <a:spLocks/>
            </p:cNvSpPr>
            <p:nvPr/>
          </p:nvSpPr>
          <p:spPr bwMode="auto">
            <a:xfrm>
              <a:off x="135" y="31"/>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BEF0"/>
                </a:gs>
                <a:gs pos="50000">
                  <a:schemeClr val="accent1">
                    <a:alpha val="0"/>
                  </a:schemeClr>
                </a:gs>
                <a:gs pos="100000">
                  <a:srgbClr val="9CBEF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23560" name="Text Box 9"/>
            <p:cNvSpPr txBox="1">
              <a:spLocks noChangeArrowheads="1"/>
            </p:cNvSpPr>
            <p:nvPr/>
          </p:nvSpPr>
          <p:spPr bwMode="auto">
            <a:xfrm>
              <a:off x="960" y="42"/>
              <a:ext cx="2928"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en-US" altLang="zh-CN" b="1">
                <a:latin typeface="华文楷体" panose="02010600040101010101" pitchFamily="2" charset="-122"/>
                <a:ea typeface="华文楷体" panose="02010600040101010101" pitchFamily="2" charset="-122"/>
              </a:endParaRPr>
            </a:p>
          </p:txBody>
        </p:sp>
      </p:grpSp>
      <p:grpSp>
        <p:nvGrpSpPr>
          <p:cNvPr id="23561" name="Group 7"/>
          <p:cNvGrpSpPr>
            <a:grpSpLocks/>
          </p:cNvGrpSpPr>
          <p:nvPr/>
        </p:nvGrpSpPr>
        <p:grpSpPr bwMode="auto">
          <a:xfrm>
            <a:off x="838200" y="2895600"/>
            <a:ext cx="7380288" cy="900113"/>
            <a:chOff x="0" y="-206"/>
            <a:chExt cx="3984" cy="687"/>
          </a:xfrm>
        </p:grpSpPr>
        <p:sp>
          <p:nvSpPr>
            <p:cNvPr id="23562" name="AutoShape 11"/>
            <p:cNvSpPr>
              <a:spLocks noChangeArrowheads="1"/>
            </p:cNvSpPr>
            <p:nvPr/>
          </p:nvSpPr>
          <p:spPr bwMode="auto">
            <a:xfrm>
              <a:off x="0" y="-206"/>
              <a:ext cx="3984" cy="687"/>
            </a:xfrm>
            <a:prstGeom prst="roundRect">
              <a:avLst>
                <a:gd name="adj" fmla="val 10889"/>
              </a:avLst>
            </a:prstGeom>
            <a:gradFill rotWithShape="1">
              <a:gsLst>
                <a:gs pos="0">
                  <a:srgbClr val="DDDDDD"/>
                </a:gs>
                <a:gs pos="50000">
                  <a:srgbClr val="F2F2F2"/>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23563" name="Freeform 14"/>
            <p:cNvSpPr>
              <a:spLocks/>
            </p:cNvSpPr>
            <p:nvPr/>
          </p:nvSpPr>
          <p:spPr bwMode="auto">
            <a:xfrm>
              <a:off x="155" y="-167"/>
              <a:ext cx="383" cy="373"/>
            </a:xfrm>
            <a:custGeom>
              <a:avLst/>
              <a:gdLst>
                <a:gd name="T0" fmla="*/ 76 w 596"/>
                <a:gd name="T1" fmla="*/ 0 h 598"/>
                <a:gd name="T2" fmla="*/ 0 w 596"/>
                <a:gd name="T3" fmla="*/ 74 h 598"/>
                <a:gd name="T4" fmla="*/ 0 w 596"/>
                <a:gd name="T5" fmla="*/ 367 h 598"/>
                <a:gd name="T6" fmla="*/ 103 w 596"/>
                <a:gd name="T7" fmla="*/ 109 h 598"/>
                <a:gd name="T8" fmla="*/ 379 w 596"/>
                <a:gd name="T9" fmla="*/ 0 h 598"/>
                <a:gd name="T10" fmla="*/ 7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AAD7E0"/>
                </a:gs>
                <a:gs pos="100000">
                  <a:schemeClr val="hlink">
                    <a:alpha val="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3564" name="Group 10"/>
          <p:cNvGrpSpPr>
            <a:grpSpLocks/>
          </p:cNvGrpSpPr>
          <p:nvPr/>
        </p:nvGrpSpPr>
        <p:grpSpPr bwMode="auto">
          <a:xfrm>
            <a:off x="838200" y="4267200"/>
            <a:ext cx="7380288" cy="914400"/>
            <a:chOff x="0" y="0"/>
            <a:chExt cx="3984" cy="912"/>
          </a:xfrm>
        </p:grpSpPr>
        <p:sp>
          <p:nvSpPr>
            <p:cNvPr id="23565" name="AutoShape 18"/>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23566" name="Freeform 21"/>
            <p:cNvSpPr>
              <a:spLocks/>
            </p:cNvSpPr>
            <p:nvPr/>
          </p:nvSpPr>
          <p:spPr bwMode="auto">
            <a:xfrm>
              <a:off x="135" y="50"/>
              <a:ext cx="383" cy="373"/>
            </a:xfrm>
            <a:custGeom>
              <a:avLst/>
              <a:gdLst>
                <a:gd name="T0" fmla="*/ 76 w 596"/>
                <a:gd name="T1" fmla="*/ 0 h 598"/>
                <a:gd name="T2" fmla="*/ 0 w 596"/>
                <a:gd name="T3" fmla="*/ 74 h 598"/>
                <a:gd name="T4" fmla="*/ 0 w 596"/>
                <a:gd name="T5" fmla="*/ 367 h 598"/>
                <a:gd name="T6" fmla="*/ 103 w 596"/>
                <a:gd name="T7" fmla="*/ 109 h 598"/>
                <a:gd name="T8" fmla="*/ 379 w 596"/>
                <a:gd name="T9" fmla="*/ 0 h 598"/>
                <a:gd name="T10" fmla="*/ 7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FE4B6"/>
                </a:gs>
                <a:gs pos="100000">
                  <a:schemeClr val="folHlink">
                    <a:alpha val="0"/>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205" name="矩形 3"/>
          <p:cNvSpPr>
            <a:spLocks noChangeArrowheads="1"/>
          </p:cNvSpPr>
          <p:nvPr/>
        </p:nvSpPr>
        <p:spPr bwMode="auto">
          <a:xfrm>
            <a:off x="2819400" y="1747838"/>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400" b="1" dirty="0" smtClean="0">
                <a:effectLst>
                  <a:outerShdw blurRad="38100" dist="38100" dir="2700000" algn="tl">
                    <a:srgbClr val="000000">
                      <a:alpha val="43137"/>
                    </a:srgbClr>
                  </a:outerShdw>
                </a:effectLst>
                <a:ea typeface="楷体" pitchFamily="49" charset="-122"/>
              </a:rPr>
              <a:t>基础近代物理实验内容</a:t>
            </a:r>
            <a:endParaRPr lang="zh-CN" altLang="en-US" sz="2400" b="1" dirty="0">
              <a:effectLst>
                <a:outerShdw blurRad="38100" dist="38100" dir="2700000" algn="tl">
                  <a:srgbClr val="000000">
                    <a:alpha val="43137"/>
                  </a:srgbClr>
                </a:outerShdw>
              </a:effectLst>
              <a:ea typeface="楷体" pitchFamily="49" charset="-122"/>
            </a:endParaRPr>
          </a:p>
        </p:txBody>
      </p:sp>
      <p:sp>
        <p:nvSpPr>
          <p:cNvPr id="8206" name="矩形 4"/>
          <p:cNvSpPr>
            <a:spLocks noChangeArrowheads="1"/>
          </p:cNvSpPr>
          <p:nvPr/>
        </p:nvSpPr>
        <p:spPr bwMode="auto">
          <a:xfrm>
            <a:off x="2895546" y="31242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400" b="1" dirty="0" smtClean="0">
                <a:effectLst>
                  <a:outerShdw blurRad="38100" dist="38100" dir="2700000" algn="tl">
                    <a:srgbClr val="000000">
                      <a:alpha val="43137"/>
                    </a:srgbClr>
                  </a:outerShdw>
                </a:effectLst>
                <a:latin typeface="楷体" pitchFamily="49" charset="-122"/>
                <a:ea typeface="楷体" pitchFamily="49" charset="-122"/>
              </a:rPr>
              <a:t>研究型实验教学平台</a:t>
            </a:r>
            <a:endParaRPr lang="zh-CN" altLang="en-US" sz="2400" b="1" dirty="0">
              <a:effectLst>
                <a:outerShdw blurRad="38100" dist="38100" dir="2700000" algn="tl">
                  <a:srgbClr val="000000">
                    <a:alpha val="43137"/>
                  </a:srgbClr>
                </a:outerShdw>
              </a:effectLst>
              <a:latin typeface="楷体" pitchFamily="49" charset="-122"/>
              <a:ea typeface="楷体" pitchFamily="49" charset="-122"/>
            </a:endParaRPr>
          </a:p>
        </p:txBody>
      </p:sp>
      <p:sp>
        <p:nvSpPr>
          <p:cNvPr id="8207" name="矩形 5"/>
          <p:cNvSpPr>
            <a:spLocks noChangeArrowheads="1"/>
          </p:cNvSpPr>
          <p:nvPr/>
        </p:nvSpPr>
        <p:spPr bwMode="auto">
          <a:xfrm>
            <a:off x="2895600" y="449103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effectLst>
                  <a:outerShdw blurRad="38100" dist="38100" dir="2700000" algn="tl">
                    <a:srgbClr val="C0C0C0"/>
                  </a:outerShdw>
                </a:effectLst>
                <a:ea typeface="楷体" panose="02010609060101010101" pitchFamily="49" charset="-122"/>
              </a:rPr>
              <a:t>阶梯化教学的研究型实验</a:t>
            </a:r>
          </a:p>
        </p:txBody>
      </p:sp>
      <p:grpSp>
        <p:nvGrpSpPr>
          <p:cNvPr id="23570" name="Group 10"/>
          <p:cNvGrpSpPr>
            <a:grpSpLocks/>
          </p:cNvGrpSpPr>
          <p:nvPr/>
        </p:nvGrpSpPr>
        <p:grpSpPr bwMode="auto">
          <a:xfrm>
            <a:off x="838200" y="5638800"/>
            <a:ext cx="7467600" cy="838200"/>
            <a:chOff x="0" y="392"/>
            <a:chExt cx="3984" cy="912"/>
          </a:xfrm>
        </p:grpSpPr>
        <p:sp>
          <p:nvSpPr>
            <p:cNvPr id="23571" name="AutoShape 18"/>
            <p:cNvSpPr>
              <a:spLocks noChangeArrowheads="1"/>
            </p:cNvSpPr>
            <p:nvPr/>
          </p:nvSpPr>
          <p:spPr bwMode="auto">
            <a:xfrm>
              <a:off x="0" y="392"/>
              <a:ext cx="3984" cy="912"/>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23572" name="Freeform 21"/>
            <p:cNvSpPr>
              <a:spLocks/>
            </p:cNvSpPr>
            <p:nvPr/>
          </p:nvSpPr>
          <p:spPr bwMode="auto">
            <a:xfrm>
              <a:off x="135" y="454"/>
              <a:ext cx="383" cy="373"/>
            </a:xfrm>
            <a:custGeom>
              <a:avLst/>
              <a:gdLst>
                <a:gd name="T0" fmla="*/ 76 w 596"/>
                <a:gd name="T1" fmla="*/ 0 h 598"/>
                <a:gd name="T2" fmla="*/ 0 w 596"/>
                <a:gd name="T3" fmla="*/ 74 h 598"/>
                <a:gd name="T4" fmla="*/ 0 w 596"/>
                <a:gd name="T5" fmla="*/ 367 h 598"/>
                <a:gd name="T6" fmla="*/ 103 w 596"/>
                <a:gd name="T7" fmla="*/ 109 h 598"/>
                <a:gd name="T8" fmla="*/ 379 w 596"/>
                <a:gd name="T9" fmla="*/ 0 h 598"/>
                <a:gd name="T10" fmla="*/ 76 w 596"/>
                <a:gd name="T11" fmla="*/ 0 h 5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FFF99"/>
                </a:gs>
                <a:gs pos="100000">
                  <a:srgbClr val="76764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211" name="矩形 5"/>
          <p:cNvSpPr>
            <a:spLocks noChangeArrowheads="1"/>
          </p:cNvSpPr>
          <p:nvPr/>
        </p:nvSpPr>
        <p:spPr bwMode="auto">
          <a:xfrm>
            <a:off x="2895644" y="5867400"/>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2400" b="1" dirty="0">
                <a:effectLst>
                  <a:outerShdw blurRad="38100" dist="38100" dir="2700000" algn="tl">
                    <a:srgbClr val="000000">
                      <a:alpha val="43137"/>
                    </a:srgbClr>
                  </a:outerShdw>
                </a:effectLst>
                <a:ea typeface="楷体" pitchFamily="49" charset="-122"/>
              </a:rPr>
              <a:t>开拓视野培养创新型人才</a:t>
            </a:r>
            <a:endParaRPr lang="en-US" sz="2400" b="1" dirty="0">
              <a:effectLst>
                <a:outerShdw blurRad="38100" dist="38100" dir="2700000" algn="tl">
                  <a:srgbClr val="000000">
                    <a:alpha val="43137"/>
                  </a:srgbClr>
                </a:outerShdw>
              </a:effectLst>
              <a:ea typeface="楷体"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zh-CN" altLang="en-US" sz="3200" dirty="0" smtClean="0">
                <a:solidFill>
                  <a:srgbClr val="FFFFFF"/>
                </a:solidFill>
                <a:latin typeface="华文新魏" panose="02010800040101010101" pitchFamily="2" charset="-122"/>
                <a:ea typeface="华文新魏" panose="02010800040101010101" pitchFamily="2" charset="-122"/>
              </a:rPr>
              <a:t>南开大学实验教学平台</a:t>
            </a:r>
          </a:p>
        </p:txBody>
      </p:sp>
      <p:sp>
        <p:nvSpPr>
          <p:cNvPr id="8211" name="矩形 5"/>
          <p:cNvSpPr>
            <a:spLocks noChangeArrowheads="1"/>
          </p:cNvSpPr>
          <p:nvPr/>
        </p:nvSpPr>
        <p:spPr bwMode="auto">
          <a:xfrm>
            <a:off x="762000" y="1295456"/>
            <a:ext cx="7848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dirty="0">
                <a:solidFill>
                  <a:schemeClr val="accent2"/>
                </a:solidFill>
                <a:effectLst>
                  <a:outerShdw blurRad="38100" dist="38100" dir="2700000" algn="tl">
                    <a:srgbClr val="C0C0C0"/>
                  </a:outerShdw>
                </a:effectLst>
              </a:rPr>
              <a:t>◆ </a:t>
            </a:r>
            <a:r>
              <a:rPr lang="zh-CN" altLang="en-US" sz="2400" b="1" dirty="0">
                <a:effectLst>
                  <a:outerShdw blurRad="38100" dist="38100" dir="2700000" algn="tl">
                    <a:srgbClr val="C0C0C0"/>
                  </a:outerShdw>
                </a:effectLst>
                <a:ea typeface="楷体" panose="02010609060101010101" pitchFamily="49" charset="-122"/>
              </a:rPr>
              <a:t>自</a:t>
            </a:r>
            <a:r>
              <a:rPr lang="en-US" altLang="zh-CN" sz="2400" b="1" dirty="0">
                <a:effectLst>
                  <a:outerShdw blurRad="38100" dist="38100" dir="2700000" algn="tl">
                    <a:srgbClr val="C0C0C0"/>
                  </a:outerShdw>
                </a:effectLst>
                <a:ea typeface="楷体" panose="02010609060101010101" pitchFamily="49" charset="-122"/>
              </a:rPr>
              <a:t>2009</a:t>
            </a:r>
            <a:r>
              <a:rPr lang="zh-CN" altLang="en-US" sz="2400" b="1" dirty="0">
                <a:effectLst>
                  <a:outerShdw blurRad="38100" dist="38100" dir="2700000" algn="tl">
                    <a:srgbClr val="C0C0C0"/>
                  </a:outerShdw>
                </a:effectLst>
                <a:ea typeface="楷体" panose="02010609060101010101" pitchFamily="49" charset="-122"/>
              </a:rPr>
              <a:t>以来一直开展至今，不断调整改进。 </a:t>
            </a:r>
          </a:p>
          <a:p>
            <a:pPr eaLnBrk="1" hangingPunct="1">
              <a:lnSpc>
                <a:spcPct val="150000"/>
              </a:lnSpc>
            </a:pPr>
            <a:r>
              <a:rPr lang="zh-CN" altLang="en-US" b="1" dirty="0" smtClean="0">
                <a:solidFill>
                  <a:schemeClr val="accent2"/>
                </a:solidFill>
                <a:effectLst>
                  <a:outerShdw blurRad="38100" dist="38100" dir="2700000" algn="tl">
                    <a:srgbClr val="C0C0C0"/>
                  </a:outerShdw>
                </a:effectLst>
              </a:rPr>
              <a:t>◆ </a:t>
            </a:r>
            <a:r>
              <a:rPr lang="zh-CN" altLang="en-US" sz="2400" b="1" dirty="0" smtClean="0">
                <a:effectLst>
                  <a:outerShdw blurRad="38100" dist="38100" dir="2700000" algn="tl">
                    <a:srgbClr val="C0C0C0"/>
                  </a:outerShdw>
                </a:effectLst>
                <a:ea typeface="楷体" panose="02010609060101010101" pitchFamily="49" charset="-122"/>
              </a:rPr>
              <a:t>除</a:t>
            </a:r>
            <a:r>
              <a:rPr lang="zh-CN" altLang="en-US" sz="2400" b="1" dirty="0">
                <a:effectLst>
                  <a:outerShdw blurRad="38100" dist="38100" dir="2700000" algn="tl">
                    <a:srgbClr val="C0C0C0"/>
                  </a:outerShdw>
                </a:effectLst>
                <a:ea typeface="楷体" panose="02010609060101010101" pitchFamily="49" charset="-122"/>
              </a:rPr>
              <a:t>基本的实验外，还</a:t>
            </a:r>
            <a:r>
              <a:rPr lang="zh-CN" altLang="en-US" sz="2400" b="1" dirty="0" smtClean="0">
                <a:effectLst>
                  <a:outerShdw blurRad="38100" dist="38100" dir="2700000" algn="tl">
                    <a:srgbClr val="C0C0C0"/>
                  </a:outerShdw>
                </a:effectLst>
                <a:ea typeface="楷体" panose="02010609060101010101" pitchFamily="49" charset="-122"/>
              </a:rPr>
              <a:t>包括：</a:t>
            </a:r>
            <a:r>
              <a:rPr lang="zh-CN" altLang="en-US" sz="2400" b="1" u="sng" dirty="0">
                <a:effectLst>
                  <a:outerShdw blurRad="38100" dist="38100" dir="2700000" algn="tl">
                    <a:srgbClr val="C0C0C0"/>
                  </a:outerShdw>
                </a:effectLst>
                <a:ea typeface="楷体" panose="02010609060101010101" pitchFamily="49" charset="-122"/>
              </a:rPr>
              <a:t>光折变体全息存储</a:t>
            </a:r>
            <a:r>
              <a:rPr lang="zh-CN" altLang="en-US" sz="2400" b="1" dirty="0">
                <a:effectLst>
                  <a:outerShdw blurRad="38100" dist="38100" dir="2700000" algn="tl">
                    <a:srgbClr val="C0C0C0"/>
                  </a:outerShdw>
                </a:effectLst>
                <a:ea typeface="楷体" panose="02010609060101010101" pitchFamily="49" charset="-122"/>
              </a:rPr>
              <a:t>、</a:t>
            </a:r>
            <a:r>
              <a:rPr lang="zh-CN" altLang="en-US" sz="2400" b="1" u="sng" dirty="0">
                <a:effectLst>
                  <a:outerShdw blurRad="38100" dist="38100" dir="2700000" algn="tl">
                    <a:srgbClr val="C0C0C0"/>
                  </a:outerShdw>
                </a:effectLst>
                <a:ea typeface="楷体" panose="02010609060101010101" pitchFamily="49" charset="-122"/>
              </a:rPr>
              <a:t>微纳光学模拟计算</a:t>
            </a:r>
            <a:r>
              <a:rPr lang="zh-CN" altLang="en-US" sz="2400" b="1" dirty="0">
                <a:effectLst>
                  <a:outerShdw blurRad="38100" dist="38100" dir="2700000" algn="tl">
                    <a:srgbClr val="C0C0C0"/>
                  </a:outerShdw>
                </a:effectLst>
                <a:ea typeface="楷体" panose="02010609060101010101" pitchFamily="49" charset="-122"/>
              </a:rPr>
              <a:t>、</a:t>
            </a:r>
            <a:r>
              <a:rPr lang="zh-CN" altLang="en-US" sz="2400" b="1" u="sng" dirty="0">
                <a:effectLst>
                  <a:outerShdw blurRad="38100" dist="38100" dir="2700000" algn="tl">
                    <a:srgbClr val="C0C0C0"/>
                  </a:outerShdw>
                </a:effectLst>
                <a:ea typeface="楷体" panose="02010609060101010101" pitchFamily="49" charset="-122"/>
              </a:rPr>
              <a:t>铌酸锂</a:t>
            </a:r>
            <a:r>
              <a:rPr lang="en-US" altLang="zh-CN" sz="2400" b="1" u="sng" dirty="0">
                <a:effectLst>
                  <a:outerShdw blurRad="38100" dist="38100" dir="2700000" algn="tl">
                    <a:srgbClr val="C0C0C0"/>
                  </a:outerShdw>
                </a:effectLst>
                <a:ea typeface="楷体" panose="02010609060101010101" pitchFamily="49" charset="-122"/>
              </a:rPr>
              <a:t>-</a:t>
            </a:r>
            <a:r>
              <a:rPr lang="zh-CN" altLang="en-US" sz="2400" b="1" u="sng" dirty="0">
                <a:effectLst>
                  <a:outerShdw blurRad="38100" dist="38100" dir="2700000" algn="tl">
                    <a:srgbClr val="C0C0C0"/>
                  </a:outerShdw>
                </a:effectLst>
                <a:ea typeface="楷体" panose="02010609060101010101" pitchFamily="49" charset="-122"/>
              </a:rPr>
              <a:t>金属膜复合结构的光学特性</a:t>
            </a:r>
            <a:r>
              <a:rPr lang="zh-CN" altLang="en-US" sz="2400" b="1" dirty="0">
                <a:effectLst>
                  <a:outerShdw blurRad="38100" dist="38100" dir="2700000" algn="tl">
                    <a:srgbClr val="C0C0C0"/>
                  </a:outerShdw>
                </a:effectLst>
                <a:ea typeface="楷体" panose="02010609060101010101" pitchFamily="49" charset="-122"/>
              </a:rPr>
              <a:t>、</a:t>
            </a:r>
            <a:r>
              <a:rPr lang="zh-CN" altLang="en-US" sz="2400" b="1" u="sng" dirty="0">
                <a:effectLst>
                  <a:outerShdw blurRad="38100" dist="38100" dir="2700000" algn="tl">
                    <a:srgbClr val="C0C0C0"/>
                  </a:outerShdw>
                </a:effectLst>
                <a:ea typeface="楷体" panose="02010609060101010101" pitchFamily="49" charset="-122"/>
              </a:rPr>
              <a:t>液晶特性测量</a:t>
            </a:r>
            <a:r>
              <a:rPr lang="zh-CN" altLang="en-US" sz="2400" b="1" dirty="0" smtClean="0">
                <a:effectLst>
                  <a:outerShdw blurRad="38100" dist="38100" dir="2700000" algn="tl">
                    <a:srgbClr val="C0C0C0"/>
                  </a:outerShdw>
                </a:effectLst>
                <a:ea typeface="楷体" panose="02010609060101010101" pitchFamily="49" charset="-122"/>
              </a:rPr>
              <a:t>、</a:t>
            </a:r>
            <a:r>
              <a:rPr lang="zh-CN" altLang="en-US" sz="2400" b="1" u="sng" dirty="0">
                <a:effectLst>
                  <a:outerShdw blurRad="38100" dist="38100" dir="2700000" algn="tl">
                    <a:srgbClr val="C0C0C0"/>
                  </a:outerShdw>
                </a:effectLst>
                <a:ea typeface="楷体" panose="02010609060101010101" pitchFamily="49" charset="-122"/>
              </a:rPr>
              <a:t>偶氮材料性质</a:t>
            </a:r>
            <a:r>
              <a:rPr lang="zh-CN" altLang="en-US" sz="2400" b="1" dirty="0">
                <a:effectLst>
                  <a:outerShdw blurRad="38100" dist="38100" dir="2700000" algn="tl">
                    <a:srgbClr val="C0C0C0"/>
                  </a:outerShdw>
                </a:effectLst>
                <a:ea typeface="楷体" panose="02010609060101010101" pitchFamily="49" charset="-122"/>
              </a:rPr>
              <a:t>、</a:t>
            </a:r>
            <a:r>
              <a:rPr lang="zh-CN" altLang="en-US" sz="2400" b="1" u="sng" dirty="0">
                <a:effectLst>
                  <a:outerShdw blurRad="38100" dist="38100" dir="2700000" algn="tl">
                    <a:srgbClr val="C0C0C0"/>
                  </a:outerShdw>
                </a:effectLst>
                <a:ea typeface="楷体" panose="02010609060101010101" pitchFamily="49" charset="-122"/>
              </a:rPr>
              <a:t>微波吸收性</a:t>
            </a:r>
            <a:r>
              <a:rPr lang="zh-CN" altLang="en-US" sz="2400" b="1" u="sng" dirty="0" smtClean="0">
                <a:effectLst>
                  <a:outerShdw blurRad="38100" dist="38100" dir="2700000" algn="tl">
                    <a:srgbClr val="C0C0C0"/>
                  </a:outerShdw>
                </a:effectLst>
                <a:ea typeface="楷体" panose="02010609060101010101" pitchFamily="49" charset="-122"/>
              </a:rPr>
              <a:t>能</a:t>
            </a:r>
            <a:r>
              <a:rPr lang="zh-CN" altLang="en-US" sz="2400" b="1" dirty="0" smtClean="0">
                <a:effectLst>
                  <a:outerShdw blurRad="38100" dist="38100" dir="2700000" algn="tl">
                    <a:srgbClr val="C0C0C0"/>
                  </a:outerShdw>
                </a:effectLst>
                <a:ea typeface="楷体" panose="02010609060101010101" pitchFamily="49" charset="-122"/>
              </a:rPr>
              <a:t>等研究型</a:t>
            </a:r>
            <a:r>
              <a:rPr lang="zh-CN" altLang="en-US" sz="2400" b="1" dirty="0">
                <a:effectLst>
                  <a:outerShdw blurRad="38100" dist="38100" dir="2700000" algn="tl">
                    <a:srgbClr val="C0C0C0"/>
                  </a:outerShdw>
                </a:effectLst>
                <a:ea typeface="楷体" panose="02010609060101010101" pitchFamily="49" charset="-122"/>
              </a:rPr>
              <a:t>系列化</a:t>
            </a:r>
            <a:r>
              <a:rPr lang="zh-CN" altLang="en-US" sz="2400" b="1" dirty="0" smtClean="0">
                <a:effectLst>
                  <a:outerShdw blurRad="38100" dist="38100" dir="2700000" algn="tl">
                    <a:srgbClr val="C0C0C0"/>
                  </a:outerShdw>
                </a:effectLst>
                <a:ea typeface="楷体" panose="02010609060101010101" pitchFamily="49" charset="-122"/>
              </a:rPr>
              <a:t>实验。</a:t>
            </a:r>
            <a:endParaRPr lang="en-US" altLang="zh-CN" sz="2400" b="1" dirty="0" smtClean="0">
              <a:effectLst>
                <a:outerShdw blurRad="38100" dist="38100" dir="2700000" algn="tl">
                  <a:srgbClr val="C0C0C0"/>
                </a:outerShdw>
              </a:effectLst>
              <a:ea typeface="楷体" panose="02010609060101010101" pitchFamily="49" charset="-122"/>
            </a:endParaRPr>
          </a:p>
          <a:p>
            <a:pPr eaLnBrk="1" hangingPunct="1">
              <a:lnSpc>
                <a:spcPct val="150000"/>
              </a:lnSpc>
            </a:pPr>
            <a:r>
              <a:rPr lang="zh-CN" altLang="en-US" sz="2400" b="1" u="sng" dirty="0" smtClean="0">
                <a:effectLst>
                  <a:outerShdw blurRad="38100" dist="38100" dir="2700000" algn="tl">
                    <a:srgbClr val="C0C0C0"/>
                  </a:outerShdw>
                </a:effectLst>
                <a:ea typeface="楷体" panose="02010609060101010101" pitchFamily="49" charset="-122"/>
              </a:rPr>
              <a:t>核磁共振</a:t>
            </a:r>
            <a:r>
              <a:rPr lang="zh-CN" altLang="en-US" sz="2400" b="1" u="sng" dirty="0">
                <a:effectLst>
                  <a:outerShdw blurRad="38100" dist="38100" dir="2700000" algn="tl">
                    <a:srgbClr val="C0C0C0"/>
                  </a:outerShdw>
                </a:effectLst>
                <a:ea typeface="楷体" panose="02010609060101010101" pitchFamily="49" charset="-122"/>
              </a:rPr>
              <a:t>成像</a:t>
            </a:r>
            <a:r>
              <a:rPr lang="zh-CN" altLang="en-US" sz="2400" b="1" dirty="0">
                <a:effectLst>
                  <a:outerShdw blurRad="38100" dist="38100" dir="2700000" algn="tl">
                    <a:srgbClr val="C0C0C0"/>
                  </a:outerShdw>
                </a:effectLst>
                <a:ea typeface="楷体" panose="02010609060101010101" pitchFamily="49" charset="-122"/>
              </a:rPr>
              <a:t>、</a:t>
            </a:r>
            <a:r>
              <a:rPr lang="en-US" altLang="zh-CN" sz="2400" b="1" u="sng" dirty="0">
                <a:effectLst>
                  <a:outerShdw blurRad="38100" dist="38100" dir="2700000" algn="tl">
                    <a:srgbClr val="C0C0C0"/>
                  </a:outerShdw>
                </a:effectLst>
                <a:ea typeface="楷体" panose="02010609060101010101" pitchFamily="49" charset="-122"/>
              </a:rPr>
              <a:t>STM</a:t>
            </a:r>
            <a:r>
              <a:rPr lang="zh-CN" altLang="en-US" sz="2400" b="1" dirty="0" smtClean="0">
                <a:effectLst>
                  <a:outerShdw blurRad="38100" dist="38100" dir="2700000" algn="tl">
                    <a:srgbClr val="C0C0C0"/>
                  </a:outerShdw>
                </a:effectLst>
                <a:ea typeface="楷体" panose="02010609060101010101" pitchFamily="49" charset="-122"/>
              </a:rPr>
              <a:t>、</a:t>
            </a:r>
            <a:r>
              <a:rPr lang="en-US" altLang="zh-CN" sz="2400" b="1" u="sng" dirty="0" smtClean="0">
                <a:effectLst>
                  <a:outerShdw blurRad="38100" dist="38100" dir="2700000" algn="tl">
                    <a:srgbClr val="C0C0C0"/>
                  </a:outerShdw>
                </a:effectLst>
                <a:ea typeface="楷体" panose="02010609060101010101" pitchFamily="49" charset="-122"/>
              </a:rPr>
              <a:t>XRD</a:t>
            </a:r>
            <a:r>
              <a:rPr lang="zh-CN" altLang="en-US" sz="2400" b="1" dirty="0" smtClean="0">
                <a:effectLst>
                  <a:outerShdw blurRad="38100" dist="38100" dir="2700000" algn="tl">
                    <a:srgbClr val="C0C0C0"/>
                  </a:outerShdw>
                </a:effectLst>
                <a:ea typeface="楷体" panose="02010609060101010101" pitchFamily="49" charset="-122"/>
              </a:rPr>
              <a:t>、</a:t>
            </a:r>
            <a:r>
              <a:rPr lang="zh-CN" altLang="en-US" sz="2400" b="1" u="sng" dirty="0" smtClean="0">
                <a:effectLst>
                  <a:outerShdw blurRad="38100" dist="38100" dir="2700000" algn="tl">
                    <a:srgbClr val="C0C0C0"/>
                  </a:outerShdw>
                </a:effectLst>
                <a:ea typeface="楷体" panose="02010609060101010101" pitchFamily="49" charset="-122"/>
              </a:rPr>
              <a:t>紫外光刻</a:t>
            </a:r>
            <a:r>
              <a:rPr lang="zh-CN" altLang="en-US" sz="2400" b="1" dirty="0" smtClean="0">
                <a:effectLst>
                  <a:outerShdw blurRad="38100" dist="38100" dir="2700000" algn="tl">
                    <a:srgbClr val="C0C0C0"/>
                  </a:outerShdw>
                </a:effectLst>
                <a:ea typeface="楷体" panose="02010609060101010101" pitchFamily="49" charset="-122"/>
              </a:rPr>
              <a:t>、</a:t>
            </a:r>
            <a:r>
              <a:rPr lang="zh-CN" altLang="en-US" sz="2400" b="1" u="sng" dirty="0" smtClean="0">
                <a:effectLst>
                  <a:outerShdw blurRad="38100" dist="38100" dir="2700000" algn="tl">
                    <a:srgbClr val="C0C0C0"/>
                  </a:outerShdw>
                </a:effectLst>
                <a:ea typeface="楷体" panose="02010609060101010101" pitchFamily="49" charset="-122"/>
              </a:rPr>
              <a:t>磁控溅射镀膜</a:t>
            </a:r>
            <a:r>
              <a:rPr lang="zh-CN" altLang="en-US" sz="2400" b="1" dirty="0" smtClean="0">
                <a:effectLst>
                  <a:outerShdw blurRad="38100" dist="38100" dir="2700000" algn="tl">
                    <a:srgbClr val="C0C0C0"/>
                  </a:outerShdw>
                </a:effectLst>
                <a:ea typeface="楷体" panose="02010609060101010101" pitchFamily="49" charset="-122"/>
              </a:rPr>
              <a:t>等大型仪器设备的使用。</a:t>
            </a:r>
            <a:endParaRPr lang="zh-CN" altLang="en-US" sz="2400" b="1" dirty="0">
              <a:effectLst>
                <a:outerShdw blurRad="38100" dist="38100" dir="2700000" algn="tl">
                  <a:srgbClr val="C0C0C0"/>
                </a:outerShdw>
              </a:effectLst>
              <a:ea typeface="楷体" panose="02010609060101010101" pitchFamily="49" charset="-122"/>
            </a:endParaRPr>
          </a:p>
          <a:p>
            <a:pPr eaLnBrk="1" hangingPunct="1">
              <a:lnSpc>
                <a:spcPct val="150000"/>
              </a:lnSpc>
            </a:pPr>
            <a:r>
              <a:rPr lang="zh-CN" altLang="en-US" b="1" dirty="0">
                <a:solidFill>
                  <a:schemeClr val="accent2"/>
                </a:solidFill>
                <a:effectLst>
                  <a:outerShdw blurRad="38100" dist="38100" dir="2700000" algn="tl">
                    <a:srgbClr val="C0C0C0"/>
                  </a:outerShdw>
                </a:effectLst>
              </a:rPr>
              <a:t>◆ </a:t>
            </a:r>
            <a:r>
              <a:rPr lang="zh-CN" altLang="en-US" sz="2400" b="1" dirty="0">
                <a:effectLst>
                  <a:outerShdw blurRad="38100" dist="38100" dir="2700000" algn="tl">
                    <a:srgbClr val="C0C0C0"/>
                  </a:outerShdw>
                </a:effectLst>
                <a:ea typeface="楷体" panose="02010609060101010101" pitchFamily="49" charset="-122"/>
              </a:rPr>
              <a:t>面向：物理学院本科</a:t>
            </a:r>
            <a:r>
              <a:rPr lang="zh-CN" altLang="en-US" sz="2400" b="1" dirty="0" smtClean="0">
                <a:effectLst>
                  <a:outerShdw blurRad="38100" dist="38100" dir="2700000" algn="tl">
                    <a:srgbClr val="C0C0C0"/>
                  </a:outerShdw>
                </a:effectLst>
                <a:ea typeface="楷体" panose="02010609060101010101" pitchFamily="49" charset="-122"/>
              </a:rPr>
              <a:t>三、四年级学生</a:t>
            </a:r>
            <a:endParaRPr lang="zh-CN" altLang="en-US" sz="2400" b="1" dirty="0">
              <a:effectLst>
                <a:outerShdw blurRad="38100" dist="38100" dir="2700000" algn="tl">
                  <a:srgbClr val="C0C0C0"/>
                </a:outerShdw>
              </a:effectLst>
              <a:ea typeface="楷体" panose="02010609060101010101" pitchFamily="49" charset="-122"/>
            </a:endParaRPr>
          </a:p>
          <a:p>
            <a:pPr eaLnBrk="1" hangingPunct="1">
              <a:lnSpc>
                <a:spcPct val="150000"/>
              </a:lnSpc>
            </a:pPr>
            <a:r>
              <a:rPr lang="zh-CN" altLang="en-US" b="1" dirty="0">
                <a:solidFill>
                  <a:schemeClr val="accent2"/>
                </a:solidFill>
                <a:effectLst>
                  <a:outerShdw blurRad="38100" dist="38100" dir="2700000" algn="tl">
                    <a:srgbClr val="C0C0C0"/>
                  </a:outerShdw>
                </a:effectLst>
              </a:rPr>
              <a:t>◆ </a:t>
            </a:r>
            <a:r>
              <a:rPr lang="zh-CN" altLang="en-US" sz="2400" b="1" dirty="0">
                <a:effectLst>
                  <a:outerShdw blurRad="38100" dist="38100" dir="2700000" algn="tl">
                    <a:srgbClr val="C0C0C0"/>
                  </a:outerShdw>
                </a:effectLst>
                <a:ea typeface="楷体" panose="02010609060101010101" pitchFamily="49" charset="-122"/>
              </a:rPr>
              <a:t>要求</a:t>
            </a:r>
            <a:r>
              <a:rPr lang="zh-CN" altLang="en-US" sz="2400" b="1" dirty="0" smtClean="0">
                <a:effectLst>
                  <a:outerShdw blurRad="38100" dist="38100" dir="2700000" algn="tl">
                    <a:srgbClr val="C0C0C0"/>
                  </a:outerShdw>
                </a:effectLst>
                <a:ea typeface="楷体" panose="02010609060101010101" pitchFamily="49" charset="-122"/>
              </a:rPr>
              <a:t>：先完成基础实验，再进行研究型实验。</a:t>
            </a:r>
            <a:endParaRPr lang="zh-CN" altLang="en-US" sz="2400" b="1" dirty="0">
              <a:effectLst>
                <a:outerShdw blurRad="38100" dist="38100" dir="2700000" algn="tl">
                  <a:srgbClr val="C0C0C0"/>
                </a:outerShdw>
              </a:effectLst>
              <a:ea typeface="楷体" panose="0201060906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zh-CN" altLang="en-US" sz="4000" dirty="0" smtClean="0">
                <a:solidFill>
                  <a:srgbClr val="FFFFFF"/>
                </a:solidFill>
                <a:latin typeface="华文新魏" panose="02010800040101010101" pitchFamily="2" charset="-122"/>
                <a:ea typeface="华文新魏" panose="02010800040101010101" pitchFamily="2" charset="-122"/>
                <a:sym typeface="华文新魏" panose="02010800040101010101" pitchFamily="2" charset="-122"/>
              </a:rPr>
              <a:t> </a:t>
            </a:r>
            <a:r>
              <a:rPr lang="zh-CN" altLang="en-US" sz="3200" dirty="0" smtClean="0">
                <a:solidFill>
                  <a:srgbClr val="FFFFFF"/>
                </a:solidFill>
                <a:latin typeface="华文新魏" panose="02010800040101010101" pitchFamily="2" charset="-122"/>
                <a:ea typeface="华文新魏" panose="02010800040101010101" pitchFamily="2" charset="-122"/>
                <a:sym typeface="华文新魏" panose="02010800040101010101" pitchFamily="2" charset="-122"/>
              </a:rPr>
              <a:t>南开大学实验教学平台</a:t>
            </a:r>
          </a:p>
        </p:txBody>
      </p:sp>
      <p:grpSp>
        <p:nvGrpSpPr>
          <p:cNvPr id="8236" name="Group 44"/>
          <p:cNvGrpSpPr>
            <a:grpSpLocks/>
          </p:cNvGrpSpPr>
          <p:nvPr/>
        </p:nvGrpSpPr>
        <p:grpSpPr bwMode="auto">
          <a:xfrm>
            <a:off x="1143000" y="1828800"/>
            <a:ext cx="6934200" cy="4114800"/>
            <a:chOff x="720" y="1152"/>
            <a:chExt cx="4368" cy="2592"/>
          </a:xfrm>
        </p:grpSpPr>
        <p:sp>
          <p:nvSpPr>
            <p:cNvPr id="8195" name="AutoShape 2"/>
            <p:cNvSpPr>
              <a:spLocks noChangeArrowheads="1"/>
            </p:cNvSpPr>
            <p:nvPr/>
          </p:nvSpPr>
          <p:spPr bwMode="auto">
            <a:xfrm>
              <a:off x="2352" y="2304"/>
              <a:ext cx="1158" cy="1440"/>
            </a:xfrm>
            <a:prstGeom prst="roundRect">
              <a:avLst>
                <a:gd name="adj" fmla="val 13741"/>
              </a:avLst>
            </a:pr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latin typeface="华文楷体" panose="02010600040101010101" pitchFamily="2" charset="-122"/>
                  <a:ea typeface="华文楷体" panose="02010600040101010101" pitchFamily="2" charset="-122"/>
                  <a:sym typeface="华文楷体" panose="02010600040101010101" pitchFamily="2" charset="-122"/>
                </a:rPr>
                <a:t>对实验方案加以实施，分析整理实验数据。</a:t>
              </a:r>
              <a:endParaRPr lang="zh-CN" altLang="en-US"/>
            </a:p>
          </p:txBody>
        </p:sp>
        <p:sp>
          <p:nvSpPr>
            <p:cNvPr id="8196" name="AutoShape 3"/>
            <p:cNvSpPr>
              <a:spLocks noChangeArrowheads="1"/>
            </p:cNvSpPr>
            <p:nvPr/>
          </p:nvSpPr>
          <p:spPr bwMode="auto">
            <a:xfrm>
              <a:off x="720" y="2304"/>
              <a:ext cx="1248" cy="1440"/>
            </a:xfrm>
            <a:prstGeom prst="roundRect">
              <a:avLst>
                <a:gd name="adj" fmla="val 13741"/>
              </a:avLst>
            </a:pr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latin typeface="华文楷体" panose="02010600040101010101" pitchFamily="2" charset="-122"/>
                  <a:ea typeface="华文楷体" panose="02010600040101010101" pitchFamily="2" charset="-122"/>
                  <a:sym typeface="华文楷体" panose="02010600040101010101" pitchFamily="2" charset="-122"/>
                </a:rPr>
                <a:t>学生结合预习材料和教师讨论实验方案。</a:t>
              </a:r>
              <a:endParaRPr lang="zh-CN" altLang="en-US"/>
            </a:p>
          </p:txBody>
        </p:sp>
        <p:sp>
          <p:nvSpPr>
            <p:cNvPr id="8197" name="AutoShape 4"/>
            <p:cNvSpPr>
              <a:spLocks noChangeArrowheads="1"/>
            </p:cNvSpPr>
            <p:nvPr/>
          </p:nvSpPr>
          <p:spPr bwMode="auto">
            <a:xfrm>
              <a:off x="3888" y="2304"/>
              <a:ext cx="1200" cy="1440"/>
            </a:xfrm>
            <a:prstGeom prst="roundRect">
              <a:avLst>
                <a:gd name="adj" fmla="val 13741"/>
              </a:avLst>
            </a:prstGeom>
            <a:noFill/>
            <a:ln w="38100">
              <a:solidFill>
                <a:srgbClr val="66CCFF"/>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华文楷体" panose="02010600040101010101" pitchFamily="2" charset="-122"/>
                  <a:ea typeface="华文楷体" panose="02010600040101010101" pitchFamily="2" charset="-122"/>
                  <a:sym typeface="华文楷体" panose="02010600040101010101" pitchFamily="2" charset="-122"/>
                </a:rPr>
                <a:t>撰写科技论文形式的实验报告，集中时间口头答辩。</a:t>
              </a:r>
              <a:endParaRPr lang="zh-CN" altLang="en-US"/>
            </a:p>
          </p:txBody>
        </p:sp>
        <p:sp>
          <p:nvSpPr>
            <p:cNvPr id="8200" name="Oval 8"/>
            <p:cNvSpPr>
              <a:spLocks noChangeArrowheads="1"/>
            </p:cNvSpPr>
            <p:nvPr/>
          </p:nvSpPr>
          <p:spPr bwMode="auto">
            <a:xfrm>
              <a:off x="3919" y="1155"/>
              <a:ext cx="1073" cy="1063"/>
            </a:xfrm>
            <a:prstGeom prst="ellipse">
              <a:avLst/>
            </a:prstGeom>
            <a:gradFill rotWithShape="1">
              <a:gsLst>
                <a:gs pos="0">
                  <a:srgbClr val="36A1B6"/>
                </a:gs>
                <a:gs pos="50000">
                  <a:srgbClr val="FFFFFF"/>
                </a:gs>
                <a:gs pos="100000">
                  <a:srgbClr val="36A1B6"/>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1" name="Oval 9"/>
            <p:cNvSpPr>
              <a:spLocks noChangeArrowheads="1"/>
            </p:cNvSpPr>
            <p:nvPr/>
          </p:nvSpPr>
          <p:spPr bwMode="auto">
            <a:xfrm>
              <a:off x="3919" y="1155"/>
              <a:ext cx="1073" cy="1063"/>
            </a:xfrm>
            <a:prstGeom prst="ellipse">
              <a:avLst/>
            </a:prstGeom>
            <a:gradFill rotWithShape="1">
              <a:gsLst>
                <a:gs pos="0">
                  <a:srgbClr val="36A1B6"/>
                </a:gs>
                <a:gs pos="100000">
                  <a:srgbClr val="00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2" name="Oval 10"/>
            <p:cNvSpPr>
              <a:spLocks noChangeArrowheads="1"/>
            </p:cNvSpPr>
            <p:nvPr/>
          </p:nvSpPr>
          <p:spPr bwMode="auto">
            <a:xfrm>
              <a:off x="3989" y="1225"/>
              <a:ext cx="933" cy="924"/>
            </a:xfrm>
            <a:prstGeom prst="ellipse">
              <a:avLst/>
            </a:prstGeom>
            <a:gradFill rotWithShape="1">
              <a:gsLst>
                <a:gs pos="0">
                  <a:srgbClr val="36A1B6"/>
                </a:gs>
                <a:gs pos="50000">
                  <a:srgbClr val="1D5661"/>
                </a:gs>
                <a:gs pos="100000">
                  <a:srgbClr val="36A1B6"/>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3" name="Oval 11"/>
            <p:cNvSpPr>
              <a:spLocks noChangeArrowheads="1"/>
            </p:cNvSpPr>
            <p:nvPr/>
          </p:nvSpPr>
          <p:spPr bwMode="auto">
            <a:xfrm>
              <a:off x="4005" y="1230"/>
              <a:ext cx="933" cy="924"/>
            </a:xfrm>
            <a:prstGeom prst="ellipse">
              <a:avLst/>
            </a:prstGeom>
            <a:gradFill rotWithShape="1">
              <a:gsLst>
                <a:gs pos="0">
                  <a:srgbClr val="226571"/>
                </a:gs>
                <a:gs pos="100000">
                  <a:srgbClr val="36A1B6"/>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5" name="Oval 13"/>
            <p:cNvSpPr>
              <a:spLocks noChangeArrowheads="1"/>
            </p:cNvSpPr>
            <p:nvPr/>
          </p:nvSpPr>
          <p:spPr bwMode="auto">
            <a:xfrm>
              <a:off x="816" y="1152"/>
              <a:ext cx="1073" cy="1063"/>
            </a:xfrm>
            <a:prstGeom prst="ellipse">
              <a:avLst/>
            </a:prstGeom>
            <a:gradFill rotWithShape="1">
              <a:gsLst>
                <a:gs pos="0">
                  <a:srgbClr val="9CC769"/>
                </a:gs>
                <a:gs pos="50000">
                  <a:srgbClr val="FFFFFF"/>
                </a:gs>
                <a:gs pos="100000">
                  <a:srgbClr val="9CC76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6" name="Oval 14"/>
            <p:cNvSpPr>
              <a:spLocks noChangeArrowheads="1"/>
            </p:cNvSpPr>
            <p:nvPr/>
          </p:nvSpPr>
          <p:spPr bwMode="auto">
            <a:xfrm>
              <a:off x="816" y="1152"/>
              <a:ext cx="1073" cy="1063"/>
            </a:xfrm>
            <a:prstGeom prst="ellipse">
              <a:avLst/>
            </a:prstGeom>
            <a:gradFill rotWithShape="1">
              <a:gsLst>
                <a:gs pos="0">
                  <a:srgbClr val="9CC769"/>
                </a:gs>
                <a:gs pos="100000">
                  <a:srgbClr val="0000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8" name="Oval 16"/>
            <p:cNvSpPr>
              <a:spLocks noChangeArrowheads="1"/>
            </p:cNvSpPr>
            <p:nvPr/>
          </p:nvSpPr>
          <p:spPr bwMode="auto">
            <a:xfrm>
              <a:off x="887" y="1223"/>
              <a:ext cx="933" cy="924"/>
            </a:xfrm>
            <a:prstGeom prst="ellipse">
              <a:avLst/>
            </a:prstGeom>
            <a:gradFill rotWithShape="1">
              <a:gsLst>
                <a:gs pos="0">
                  <a:srgbClr val="617D41"/>
                </a:gs>
                <a:gs pos="100000">
                  <a:srgbClr val="9CC76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11" name="Oval 23"/>
            <p:cNvSpPr>
              <a:spLocks noChangeArrowheads="1"/>
            </p:cNvSpPr>
            <p:nvPr/>
          </p:nvSpPr>
          <p:spPr bwMode="auto">
            <a:xfrm>
              <a:off x="2368" y="1155"/>
              <a:ext cx="1073" cy="1063"/>
            </a:xfrm>
            <a:prstGeom prst="ellipse">
              <a:avLst/>
            </a:prstGeom>
            <a:gradFill rotWithShape="1">
              <a:gsLst>
                <a:gs pos="0">
                  <a:srgbClr val="4987E3"/>
                </a:gs>
                <a:gs pos="50000">
                  <a:srgbClr val="FFFFFF"/>
                </a:gs>
                <a:gs pos="100000">
                  <a:srgbClr val="4987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12" name="Oval 24"/>
            <p:cNvSpPr>
              <a:spLocks noChangeArrowheads="1"/>
            </p:cNvSpPr>
            <p:nvPr/>
          </p:nvSpPr>
          <p:spPr bwMode="auto">
            <a:xfrm>
              <a:off x="2368" y="1155"/>
              <a:ext cx="1073" cy="1063"/>
            </a:xfrm>
            <a:prstGeom prst="ellipse">
              <a:avLst/>
            </a:prstGeom>
            <a:gradFill rotWithShape="1">
              <a:gsLst>
                <a:gs pos="0">
                  <a:srgbClr val="4987E3"/>
                </a:gs>
                <a:gs pos="100000">
                  <a:srgbClr val="213E68"/>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13" name="Oval 25"/>
            <p:cNvSpPr>
              <a:spLocks noChangeArrowheads="1"/>
            </p:cNvSpPr>
            <p:nvPr/>
          </p:nvSpPr>
          <p:spPr bwMode="auto">
            <a:xfrm>
              <a:off x="2438" y="1225"/>
              <a:ext cx="933" cy="924"/>
            </a:xfrm>
            <a:prstGeom prst="ellipse">
              <a:avLst/>
            </a:prstGeom>
            <a:gradFill rotWithShape="1">
              <a:gsLst>
                <a:gs pos="0">
                  <a:srgbClr val="4987E3"/>
                </a:gs>
                <a:gs pos="50000">
                  <a:srgbClr val="27497A"/>
                </a:gs>
                <a:gs pos="100000">
                  <a:srgbClr val="4987E3"/>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14" name="Oval 26"/>
            <p:cNvSpPr>
              <a:spLocks noChangeArrowheads="1"/>
            </p:cNvSpPr>
            <p:nvPr/>
          </p:nvSpPr>
          <p:spPr bwMode="auto">
            <a:xfrm>
              <a:off x="2439" y="1226"/>
              <a:ext cx="933" cy="924"/>
            </a:xfrm>
            <a:prstGeom prst="ellipse">
              <a:avLst/>
            </a:prstGeom>
            <a:gradFill rotWithShape="1">
              <a:gsLst>
                <a:gs pos="0">
                  <a:srgbClr val="2D548E"/>
                </a:gs>
                <a:gs pos="100000">
                  <a:srgbClr val="4987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grpSp>
          <p:nvGrpSpPr>
            <p:cNvPr id="8235" name="Group 43"/>
            <p:cNvGrpSpPr>
              <a:grpSpLocks/>
            </p:cNvGrpSpPr>
            <p:nvPr/>
          </p:nvGrpSpPr>
          <p:grpSpPr bwMode="auto">
            <a:xfrm>
              <a:off x="886" y="1221"/>
              <a:ext cx="4032" cy="924"/>
              <a:chOff x="886" y="1221"/>
              <a:chExt cx="4032" cy="924"/>
            </a:xfrm>
          </p:grpSpPr>
          <p:sp>
            <p:nvSpPr>
              <p:cNvPr id="8198" name="AutoShape 6"/>
              <p:cNvSpPr>
                <a:spLocks noChangeArrowheads="1"/>
              </p:cNvSpPr>
              <p:nvPr/>
            </p:nvSpPr>
            <p:spPr bwMode="auto">
              <a:xfrm>
                <a:off x="1985" y="1545"/>
                <a:ext cx="252" cy="283"/>
              </a:xfrm>
              <a:prstGeom prst="chevron">
                <a:avLst>
                  <a:gd name="adj" fmla="val 5251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199" name="AutoShape 7"/>
              <p:cNvSpPr>
                <a:spLocks noChangeArrowheads="1"/>
              </p:cNvSpPr>
              <p:nvPr/>
            </p:nvSpPr>
            <p:spPr bwMode="auto">
              <a:xfrm>
                <a:off x="3536" y="1545"/>
                <a:ext cx="251" cy="283"/>
              </a:xfrm>
              <a:prstGeom prst="chevron">
                <a:avLst>
                  <a:gd name="adj" fmla="val 52514"/>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4" name="Oval 12"/>
              <p:cNvSpPr>
                <a:spLocks noChangeArrowheads="1"/>
              </p:cNvSpPr>
              <p:nvPr/>
            </p:nvSpPr>
            <p:spPr bwMode="auto">
              <a:xfrm>
                <a:off x="4039" y="1270"/>
                <a:ext cx="841" cy="83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7" name="Oval 15"/>
              <p:cNvSpPr>
                <a:spLocks noChangeArrowheads="1"/>
              </p:cNvSpPr>
              <p:nvPr/>
            </p:nvSpPr>
            <p:spPr bwMode="auto">
              <a:xfrm>
                <a:off x="886" y="1221"/>
                <a:ext cx="933" cy="924"/>
              </a:xfrm>
              <a:prstGeom prst="ellipse">
                <a:avLst/>
              </a:prstGeom>
              <a:gradFill rotWithShape="1">
                <a:gsLst>
                  <a:gs pos="0">
                    <a:srgbClr val="9CC769"/>
                  </a:gs>
                  <a:gs pos="50000">
                    <a:srgbClr val="536A38"/>
                  </a:gs>
                  <a:gs pos="100000">
                    <a:srgbClr val="9CC769"/>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09" name="Oval 17"/>
              <p:cNvSpPr>
                <a:spLocks noChangeArrowheads="1"/>
              </p:cNvSpPr>
              <p:nvPr/>
            </p:nvSpPr>
            <p:spPr bwMode="auto">
              <a:xfrm>
                <a:off x="933" y="1268"/>
                <a:ext cx="840" cy="83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grpSp>
            <p:nvGrpSpPr>
              <p:cNvPr id="8210" name="Group 18"/>
              <p:cNvGrpSpPr>
                <a:grpSpLocks/>
              </p:cNvGrpSpPr>
              <p:nvPr/>
            </p:nvGrpSpPr>
            <p:grpSpPr bwMode="auto">
              <a:xfrm>
                <a:off x="946" y="1280"/>
                <a:ext cx="813" cy="805"/>
                <a:chOff x="0" y="0"/>
                <a:chExt cx="1252" cy="1252"/>
              </a:xfrm>
            </p:grpSpPr>
            <p:sp>
              <p:nvSpPr>
                <p:cNvPr id="8229" name="Oval 19"/>
                <p:cNvSpPr>
                  <a:spLocks noChangeArrowheads="1"/>
                </p:cNvSpPr>
                <p:nvPr/>
              </p:nvSpPr>
              <p:spPr bwMode="auto">
                <a:xfrm>
                  <a:off x="0" y="0"/>
                  <a:ext cx="1252" cy="1252"/>
                </a:xfrm>
                <a:prstGeom prst="ellipse">
                  <a:avLst/>
                </a:prstGeom>
                <a:gradFill rotWithShape="1">
                  <a:gsLst>
                    <a:gs pos="0">
                      <a:srgbClr val="626668"/>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30" name="Oval 20"/>
                <p:cNvSpPr>
                  <a:spLocks noChangeArrowheads="1"/>
                </p:cNvSpPr>
                <p:nvPr/>
              </p:nvSpPr>
              <p:spPr bwMode="auto">
                <a:xfrm>
                  <a:off x="16" y="7"/>
                  <a:ext cx="1222" cy="1221"/>
                </a:xfrm>
                <a:prstGeom prst="ellipse">
                  <a:avLst/>
                </a:prstGeom>
                <a:gradFill rotWithShape="1">
                  <a:gsLst>
                    <a:gs pos="0">
                      <a:srgbClr val="D6E1E2"/>
                    </a:gs>
                    <a:gs pos="100000">
                      <a:srgbClr val="F2F4F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31" name="Oval 21"/>
                <p:cNvSpPr>
                  <a:spLocks noChangeArrowheads="1"/>
                </p:cNvSpPr>
                <p:nvPr/>
              </p:nvSpPr>
              <p:spPr bwMode="auto">
                <a:xfrm>
                  <a:off x="29" y="19"/>
                  <a:ext cx="1162" cy="1141"/>
                </a:xfrm>
                <a:prstGeom prst="ellipse">
                  <a:avLst/>
                </a:prstGeom>
                <a:gradFill rotWithShape="1">
                  <a:gsLst>
                    <a:gs pos="0">
                      <a:srgbClr val="A9B0B2"/>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32" name="Oval 22"/>
                <p:cNvSpPr>
                  <a:spLocks noChangeArrowheads="1"/>
                </p:cNvSpPr>
                <p:nvPr/>
              </p:nvSpPr>
              <p:spPr bwMode="auto">
                <a:xfrm>
                  <a:off x="97" y="51"/>
                  <a:ext cx="1033" cy="926"/>
                </a:xfrm>
                <a:prstGeom prst="ellipse">
                  <a:avLst/>
                </a:prstGeom>
                <a:gradFill rotWithShape="1">
                  <a:gsLst>
                    <a:gs pos="0">
                      <a:srgbClr val="FFFFFF"/>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grpSp>
          <p:sp>
            <p:nvSpPr>
              <p:cNvPr id="8215" name="Oval 27"/>
              <p:cNvSpPr>
                <a:spLocks noChangeArrowheads="1"/>
              </p:cNvSpPr>
              <p:nvPr/>
            </p:nvSpPr>
            <p:spPr bwMode="auto">
              <a:xfrm>
                <a:off x="2484" y="1270"/>
                <a:ext cx="840" cy="832"/>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grpSp>
            <p:nvGrpSpPr>
              <p:cNvPr id="8216" name="Group 28"/>
              <p:cNvGrpSpPr>
                <a:grpSpLocks/>
              </p:cNvGrpSpPr>
              <p:nvPr/>
            </p:nvGrpSpPr>
            <p:grpSpPr bwMode="auto">
              <a:xfrm>
                <a:off x="2498" y="1280"/>
                <a:ext cx="813" cy="805"/>
                <a:chOff x="0" y="0"/>
                <a:chExt cx="1252" cy="1252"/>
              </a:xfrm>
            </p:grpSpPr>
            <p:sp>
              <p:nvSpPr>
                <p:cNvPr id="8225" name="Oval 29"/>
                <p:cNvSpPr>
                  <a:spLocks noChangeArrowheads="1"/>
                </p:cNvSpPr>
                <p:nvPr/>
              </p:nvSpPr>
              <p:spPr bwMode="auto">
                <a:xfrm>
                  <a:off x="0" y="0"/>
                  <a:ext cx="1252" cy="1252"/>
                </a:xfrm>
                <a:prstGeom prst="ellipse">
                  <a:avLst/>
                </a:prstGeom>
                <a:gradFill rotWithShape="1">
                  <a:gsLst>
                    <a:gs pos="0">
                      <a:srgbClr val="626668"/>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26" name="Oval 30"/>
                <p:cNvSpPr>
                  <a:spLocks noChangeArrowheads="1"/>
                </p:cNvSpPr>
                <p:nvPr/>
              </p:nvSpPr>
              <p:spPr bwMode="auto">
                <a:xfrm>
                  <a:off x="16" y="7"/>
                  <a:ext cx="1222" cy="1221"/>
                </a:xfrm>
                <a:prstGeom prst="ellipse">
                  <a:avLst/>
                </a:prstGeom>
                <a:gradFill rotWithShape="1">
                  <a:gsLst>
                    <a:gs pos="0">
                      <a:srgbClr val="D6E1E2"/>
                    </a:gs>
                    <a:gs pos="100000">
                      <a:srgbClr val="F2F4F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27" name="Oval 31"/>
                <p:cNvSpPr>
                  <a:spLocks noChangeArrowheads="1"/>
                </p:cNvSpPr>
                <p:nvPr/>
              </p:nvSpPr>
              <p:spPr bwMode="auto">
                <a:xfrm>
                  <a:off x="29" y="19"/>
                  <a:ext cx="1162" cy="1141"/>
                </a:xfrm>
                <a:prstGeom prst="ellipse">
                  <a:avLst/>
                </a:prstGeom>
                <a:gradFill rotWithShape="1">
                  <a:gsLst>
                    <a:gs pos="0">
                      <a:srgbClr val="A9B0B2"/>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28" name="Oval 32"/>
                <p:cNvSpPr>
                  <a:spLocks noChangeArrowheads="1"/>
                </p:cNvSpPr>
                <p:nvPr/>
              </p:nvSpPr>
              <p:spPr bwMode="auto">
                <a:xfrm>
                  <a:off x="97" y="51"/>
                  <a:ext cx="1033" cy="926"/>
                </a:xfrm>
                <a:prstGeom prst="ellipse">
                  <a:avLst/>
                </a:prstGeom>
                <a:gradFill rotWithShape="1">
                  <a:gsLst>
                    <a:gs pos="0">
                      <a:srgbClr val="FFFFFF"/>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grpSp>
          <p:grpSp>
            <p:nvGrpSpPr>
              <p:cNvPr id="8217" name="Group 33"/>
              <p:cNvGrpSpPr>
                <a:grpSpLocks/>
              </p:cNvGrpSpPr>
              <p:nvPr/>
            </p:nvGrpSpPr>
            <p:grpSpPr bwMode="auto">
              <a:xfrm>
                <a:off x="4054" y="1280"/>
                <a:ext cx="814" cy="805"/>
                <a:chOff x="0" y="0"/>
                <a:chExt cx="1252" cy="1252"/>
              </a:xfrm>
            </p:grpSpPr>
            <p:sp>
              <p:nvSpPr>
                <p:cNvPr id="8221" name="Oval 34"/>
                <p:cNvSpPr>
                  <a:spLocks noChangeArrowheads="1"/>
                </p:cNvSpPr>
                <p:nvPr/>
              </p:nvSpPr>
              <p:spPr bwMode="auto">
                <a:xfrm>
                  <a:off x="0" y="0"/>
                  <a:ext cx="1252" cy="1252"/>
                </a:xfrm>
                <a:prstGeom prst="ellipse">
                  <a:avLst/>
                </a:prstGeom>
                <a:gradFill rotWithShape="1">
                  <a:gsLst>
                    <a:gs pos="0">
                      <a:srgbClr val="626668"/>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22" name="Oval 35"/>
                <p:cNvSpPr>
                  <a:spLocks noChangeArrowheads="1"/>
                </p:cNvSpPr>
                <p:nvPr/>
              </p:nvSpPr>
              <p:spPr bwMode="auto">
                <a:xfrm>
                  <a:off x="16" y="7"/>
                  <a:ext cx="1222" cy="1221"/>
                </a:xfrm>
                <a:prstGeom prst="ellipse">
                  <a:avLst/>
                </a:prstGeom>
                <a:gradFill rotWithShape="1">
                  <a:gsLst>
                    <a:gs pos="0">
                      <a:srgbClr val="D6E1E2"/>
                    </a:gs>
                    <a:gs pos="100000">
                      <a:srgbClr val="F2F4F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23" name="Oval 36"/>
                <p:cNvSpPr>
                  <a:spLocks noChangeArrowheads="1"/>
                </p:cNvSpPr>
                <p:nvPr/>
              </p:nvSpPr>
              <p:spPr bwMode="auto">
                <a:xfrm>
                  <a:off x="29" y="19"/>
                  <a:ext cx="1162" cy="1141"/>
                </a:xfrm>
                <a:prstGeom prst="ellipse">
                  <a:avLst/>
                </a:prstGeom>
                <a:gradFill rotWithShape="1">
                  <a:gsLst>
                    <a:gs pos="0">
                      <a:srgbClr val="A9B0B2"/>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sp>
              <p:nvSpPr>
                <p:cNvPr id="8224" name="Oval 37"/>
                <p:cNvSpPr>
                  <a:spLocks noChangeArrowheads="1"/>
                </p:cNvSpPr>
                <p:nvPr/>
              </p:nvSpPr>
              <p:spPr bwMode="auto">
                <a:xfrm>
                  <a:off x="97" y="51"/>
                  <a:ext cx="1033" cy="926"/>
                </a:xfrm>
                <a:prstGeom prst="ellipse">
                  <a:avLst/>
                </a:prstGeom>
                <a:gradFill rotWithShape="1">
                  <a:gsLst>
                    <a:gs pos="0">
                      <a:srgbClr val="FFFFFF"/>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ym typeface="Arial" panose="020B0604020202020204" pitchFamily="34" charset="0"/>
                  </a:endParaRPr>
                </a:p>
              </p:txBody>
            </p:sp>
          </p:grpSp>
          <p:sp>
            <p:nvSpPr>
              <p:cNvPr id="8218" name="Text Box 38"/>
              <p:cNvSpPr>
                <a:spLocks noChangeArrowheads="1"/>
              </p:cNvSpPr>
              <p:nvPr/>
            </p:nvSpPr>
            <p:spPr bwMode="auto">
              <a:xfrm>
                <a:off x="913" y="1536"/>
                <a:ext cx="8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latin typeface="华文新魏" panose="02010800040101010101" pitchFamily="2" charset="-122"/>
                    <a:ea typeface="华文新魏" panose="02010800040101010101" pitchFamily="2" charset="-122"/>
                    <a:sym typeface="方正舒体" panose="02010601030101010101" pitchFamily="2" charset="-122"/>
                  </a:rPr>
                  <a:t>课前讨论</a:t>
                </a:r>
                <a:endParaRPr lang="zh-CN" altLang="en-US">
                  <a:latin typeface="华文新魏" panose="02010800040101010101" pitchFamily="2" charset="-122"/>
                  <a:ea typeface="华文新魏" panose="02010800040101010101" pitchFamily="2" charset="-122"/>
                </a:endParaRPr>
              </a:p>
            </p:txBody>
          </p:sp>
          <p:sp>
            <p:nvSpPr>
              <p:cNvPr id="8219" name="Text Box 39"/>
              <p:cNvSpPr>
                <a:spLocks noChangeArrowheads="1"/>
              </p:cNvSpPr>
              <p:nvPr/>
            </p:nvSpPr>
            <p:spPr bwMode="auto">
              <a:xfrm>
                <a:off x="2438" y="1536"/>
                <a:ext cx="8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latin typeface="方正舒体" panose="02010601030101010101" pitchFamily="2" charset="-122"/>
                    <a:ea typeface="华文新魏" panose="02010800040101010101" pitchFamily="2" charset="-122"/>
                    <a:sym typeface="方正舒体" panose="02010601030101010101" pitchFamily="2" charset="-122"/>
                  </a:rPr>
                  <a:t>进行实验</a:t>
                </a:r>
                <a:endParaRPr lang="zh-CN" altLang="en-US">
                  <a:ea typeface="华文新魏" panose="02010800040101010101" pitchFamily="2" charset="-122"/>
                </a:endParaRPr>
              </a:p>
            </p:txBody>
          </p:sp>
          <p:sp>
            <p:nvSpPr>
              <p:cNvPr id="8220" name="Text Box 40"/>
              <p:cNvSpPr>
                <a:spLocks noChangeArrowheads="1"/>
              </p:cNvSpPr>
              <p:nvPr/>
            </p:nvSpPr>
            <p:spPr bwMode="auto">
              <a:xfrm>
                <a:off x="4034" y="1536"/>
                <a:ext cx="8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latin typeface="华文新魏" panose="02010800040101010101" pitchFamily="2" charset="-122"/>
                    <a:ea typeface="华文新魏" panose="02010800040101010101" pitchFamily="2" charset="-122"/>
                    <a:sym typeface="方正舒体" panose="02010601030101010101" pitchFamily="2" charset="-122"/>
                  </a:rPr>
                  <a:t>总结汇报</a:t>
                </a:r>
                <a:endParaRPr lang="zh-CN" altLang="en-US">
                  <a:latin typeface="华文新魏" panose="02010800040101010101" pitchFamily="2" charset="-122"/>
                  <a:ea typeface="华文新魏" panose="02010800040101010101" pitchFamily="2" charset="-122"/>
                </a:endParaRPr>
              </a:p>
            </p:txBody>
          </p:sp>
        </p:grpSp>
      </p:grpSp>
      <p:sp>
        <p:nvSpPr>
          <p:cNvPr id="8237" name="Text Box 45"/>
          <p:cNvSpPr txBox="1">
            <a:spLocks noChangeArrowheads="1"/>
          </p:cNvSpPr>
          <p:nvPr/>
        </p:nvSpPr>
        <p:spPr bwMode="auto">
          <a:xfrm>
            <a:off x="609600" y="1249363"/>
            <a:ext cx="41147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dirty="0" smtClean="0">
                <a:latin typeface="Times New Roman" panose="02020603050405020304" pitchFamily="18" charset="0"/>
                <a:ea typeface="华文新魏" panose="02010800040101010101" pitchFamily="2" charset="-122"/>
              </a:rPr>
              <a:t>研究型实验教学</a:t>
            </a:r>
            <a:r>
              <a:rPr lang="zh-CN" altLang="en-US" sz="2800" dirty="0">
                <a:latin typeface="Times New Roman" panose="02020603050405020304" pitchFamily="18" charset="0"/>
                <a:ea typeface="华文新魏" panose="02010800040101010101" pitchFamily="2" charset="-122"/>
              </a:rPr>
              <a:t>方法</a:t>
            </a:r>
            <a:r>
              <a:rPr lang="zh-CN" altLang="en-US" sz="2800" dirty="0">
                <a:ea typeface="华文新魏" panose="02010800040101010101" pitchFamily="2" charset="-122"/>
              </a:rPr>
              <a:t>：</a:t>
            </a:r>
          </a:p>
        </p:txBody>
      </p:sp>
      <p:sp>
        <p:nvSpPr>
          <p:cNvPr id="8238" name="Text Box 46"/>
          <p:cNvSpPr txBox="1">
            <a:spLocks noChangeArrowheads="1"/>
          </p:cNvSpPr>
          <p:nvPr/>
        </p:nvSpPr>
        <p:spPr bwMode="auto">
          <a:xfrm>
            <a:off x="914400" y="617220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dirty="0">
                <a:solidFill>
                  <a:schemeClr val="tx2"/>
                </a:solidFill>
                <a:latin typeface="华文楷体" panose="02010600040101010101" pitchFamily="2" charset="-122"/>
                <a:ea typeface="华文楷体" panose="02010600040101010101" pitchFamily="2" charset="-122"/>
              </a:rPr>
              <a:t>8</a:t>
            </a:r>
            <a:r>
              <a:rPr lang="zh-CN" altLang="en-US" sz="2000" b="1" dirty="0" smtClean="0">
                <a:solidFill>
                  <a:schemeClr val="tx2"/>
                </a:solidFill>
                <a:latin typeface="华文楷体" panose="02010600040101010101" pitchFamily="2" charset="-122"/>
                <a:ea typeface="华文楷体" panose="02010600040101010101" pitchFamily="2" charset="-122"/>
              </a:rPr>
              <a:t>周内</a:t>
            </a:r>
            <a:r>
              <a:rPr lang="zh-CN" altLang="en-US" sz="2000" b="1" dirty="0">
                <a:solidFill>
                  <a:schemeClr val="tx2"/>
                </a:solidFill>
                <a:latin typeface="华文楷体" panose="02010600040101010101" pitchFamily="2" charset="-122"/>
                <a:ea typeface="华文楷体" panose="02010600040101010101" pitchFamily="2" charset="-122"/>
              </a:rPr>
              <a:t>，学生和教师商定上课时间，弹性教学。一般在</a:t>
            </a:r>
            <a:r>
              <a:rPr lang="en-US" altLang="zh-CN" sz="2000" b="1" dirty="0">
                <a:solidFill>
                  <a:schemeClr val="tx2"/>
                </a:solidFill>
                <a:latin typeface="华文楷体" panose="02010600040101010101" pitchFamily="2" charset="-122"/>
                <a:ea typeface="华文楷体" panose="02010600040101010101" pitchFamily="2" charset="-122"/>
              </a:rPr>
              <a:t>8</a:t>
            </a:r>
            <a:r>
              <a:rPr lang="zh-CN" altLang="en-US" sz="2000" b="1" dirty="0">
                <a:solidFill>
                  <a:schemeClr val="tx2"/>
                </a:solidFill>
                <a:latin typeface="华文楷体" panose="02010600040101010101" pitchFamily="2" charset="-122"/>
                <a:ea typeface="华文楷体" panose="02010600040101010101" pitchFamily="2" charset="-122"/>
              </a:rPr>
              <a:t>次课左右。</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19300" y="533400"/>
            <a:ext cx="598161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smtClean="0">
                <a:solidFill>
                  <a:schemeClr val="bg1"/>
                </a:solidFill>
                <a:latin typeface="华文新魏" panose="02010800040101010101" pitchFamily="2" charset="-122"/>
                <a:ea typeface="华文新魏" panose="02010800040101010101" pitchFamily="2" charset="-122"/>
              </a:rPr>
              <a:t>科研成果转化为教学内容</a:t>
            </a:r>
            <a:endParaRPr lang="zh-CN" altLang="en-US" sz="3200" b="1" dirty="0">
              <a:solidFill>
                <a:schemeClr val="bg1"/>
              </a:solidFill>
              <a:latin typeface="华文新魏" panose="02010800040101010101" pitchFamily="2" charset="-122"/>
              <a:ea typeface="华文新魏" panose="02010800040101010101" pitchFamily="2" charset="-122"/>
            </a:endParaRPr>
          </a:p>
        </p:txBody>
      </p:sp>
      <p:sp>
        <p:nvSpPr>
          <p:cNvPr id="9221" name="Oval 19"/>
          <p:cNvSpPr>
            <a:spLocks noChangeArrowheads="1"/>
          </p:cNvSpPr>
          <p:nvPr/>
        </p:nvSpPr>
        <p:spPr bwMode="auto">
          <a:xfrm>
            <a:off x="6602413" y="5154613"/>
            <a:ext cx="1674812" cy="560387"/>
          </a:xfrm>
          <a:prstGeom prst="ellipse">
            <a:avLst/>
          </a:prstGeom>
          <a:gradFill rotWithShape="1">
            <a:gsLst>
              <a:gs pos="0">
                <a:srgbClr val="969696">
                  <a:alpha val="57999"/>
                </a:srgbClr>
              </a:gs>
              <a:gs pos="100000">
                <a:srgbClr val="B6B6B6">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247" name="Text Box 31"/>
          <p:cNvSpPr txBox="1">
            <a:spLocks noChangeArrowheads="1"/>
          </p:cNvSpPr>
          <p:nvPr/>
        </p:nvSpPr>
        <p:spPr bwMode="auto">
          <a:xfrm>
            <a:off x="533400" y="1528763"/>
            <a:ext cx="8305800"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1">
              <a:lnSpc>
                <a:spcPct val="150000"/>
              </a:lnSpc>
              <a:spcBef>
                <a:spcPct val="20000"/>
              </a:spcBef>
              <a:buClr>
                <a:schemeClr val="hlink"/>
              </a:buClr>
              <a:buSzPct val="70000"/>
              <a:buFont typeface="Wingdings" panose="05000000000000000000" pitchFamily="2" charset="2"/>
              <a:buNone/>
            </a:pPr>
            <a:r>
              <a:rPr lang="zh-CN" altLang="en-US" sz="2400" b="1" dirty="0">
                <a:solidFill>
                  <a:srgbClr val="C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光折变效应实验：</a:t>
            </a:r>
            <a:endParaRPr lang="en-US" altLang="zh-CN" sz="2400" b="1" dirty="0">
              <a:solidFill>
                <a:srgbClr val="C00000"/>
              </a:solidFill>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latinLnBrk="1">
              <a:lnSpc>
                <a:spcPct val="150000"/>
              </a:lnSpc>
              <a:spcBef>
                <a:spcPct val="20000"/>
              </a:spcBef>
              <a:buClr>
                <a:schemeClr val="hlink"/>
              </a:buClr>
              <a:buSzPct val="70000"/>
              <a:buFont typeface="Wingdings" panose="05000000000000000000" pitchFamily="2" charset="2"/>
              <a:buNone/>
            </a:pPr>
            <a:r>
              <a:rPr lang="zh-CN" altLang="en-US" b="1" dirty="0" smtClean="0">
                <a:solidFill>
                  <a:schemeClr val="accent2"/>
                </a:solidFill>
                <a:effectLst>
                  <a:outerShdw blurRad="38100" dist="38100" dir="2700000" algn="tl">
                    <a:srgbClr val="C0C0C0"/>
                  </a:outerShdw>
                </a:effectLst>
              </a:rPr>
              <a:t>◆ </a:t>
            </a:r>
            <a:r>
              <a:rPr lang="en-US" altLang="zh-CN"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20</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世纪</a:t>
            </a: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80</a:t>
            </a:r>
            <a:r>
              <a:rPr lang="zh-CN" altLang="en-US"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年代，南开大学研究人工</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生长</a:t>
            </a:r>
            <a:r>
              <a:rPr lang="zh-CN" altLang="en-US"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铌酸锂晶体，其中</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“掺镁铌酸锂”被国际同行赋予“中国之星”的美誉</a:t>
            </a:r>
            <a:r>
              <a:rPr lang="zh-CN" altLang="en-US"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a:t>
            </a:r>
            <a:endPar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latinLnBrk="1">
              <a:lnSpc>
                <a:spcPct val="150000"/>
              </a:lnSpc>
              <a:spcBef>
                <a:spcPct val="20000"/>
              </a:spcBef>
              <a:buClr>
                <a:schemeClr val="hlink"/>
              </a:buClr>
              <a:buSzPct val="70000"/>
              <a:buFont typeface="Wingdings" panose="05000000000000000000" pitchFamily="2" charset="2"/>
              <a:buNone/>
            </a:pPr>
            <a:endParaRPr lang="zh-CN" altLang="en-US" sz="9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a:lnSpc>
                <a:spcPct val="150000"/>
              </a:lnSpc>
              <a:spcBef>
                <a:spcPct val="20000"/>
              </a:spcBef>
              <a:buClr>
                <a:schemeClr val="hlink"/>
              </a:buClr>
              <a:buSzPct val="70000"/>
              <a:buFont typeface="Wingdings" panose="05000000000000000000" pitchFamily="2" charset="2"/>
              <a:buNone/>
            </a:pPr>
            <a:r>
              <a:rPr lang="zh-CN" altLang="en-US" b="1" dirty="0" smtClean="0">
                <a:solidFill>
                  <a:schemeClr val="accent2"/>
                </a:solidFill>
                <a:effectLst>
                  <a:outerShdw blurRad="38100" dist="38100" dir="2700000" algn="tl">
                    <a:srgbClr val="C0C0C0"/>
                  </a:outerShdw>
                </a:effectLst>
              </a:rPr>
              <a:t>◆ </a:t>
            </a:r>
            <a:r>
              <a:rPr lang="zh-CN" altLang="en-US"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研究了光</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折变非线性光学性质及其在海量数据存储方面的应用，并取得了</a:t>
            </a: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2005</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年度国家自然科学二等奖（</a:t>
            </a:r>
            <a:r>
              <a:rPr lang="en-US" altLang="zh-CN"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Z-107-2-02</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，许京军等，光折变新效应、机理与器件的研究 ）</a:t>
            </a:r>
            <a:r>
              <a:rPr lang="zh-CN" altLang="en-US"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a:t>
            </a:r>
            <a:endParaRPr lang="en-US" altLang="zh-CN" sz="24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a:lnSpc>
                <a:spcPct val="150000"/>
              </a:lnSpc>
              <a:spcBef>
                <a:spcPct val="20000"/>
              </a:spcBef>
              <a:buClr>
                <a:schemeClr val="hlink"/>
              </a:buClr>
              <a:buSzPct val="70000"/>
              <a:buFont typeface="Wingdings" panose="05000000000000000000" pitchFamily="2" charset="2"/>
              <a:buNone/>
            </a:pPr>
            <a:endParaRPr lang="zh-CN" altLang="en-US" sz="9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pPr>
              <a:lnSpc>
                <a:spcPct val="150000"/>
              </a:lnSpc>
              <a:spcBef>
                <a:spcPct val="20000"/>
              </a:spcBef>
              <a:buClr>
                <a:schemeClr val="hlink"/>
              </a:buClr>
              <a:buSzPct val="70000"/>
              <a:buFont typeface="Wingdings" panose="05000000000000000000" pitchFamily="2" charset="2"/>
              <a:buNone/>
            </a:pPr>
            <a:r>
              <a:rPr lang="zh-CN" altLang="en-US" b="1" dirty="0">
                <a:solidFill>
                  <a:schemeClr val="accent2"/>
                </a:solidFill>
                <a:effectLst>
                  <a:outerShdw blurRad="38100" dist="38100" dir="2700000" algn="tl">
                    <a:srgbClr val="C0C0C0"/>
                  </a:outerShdw>
                </a:effectLst>
              </a:rPr>
              <a:t>◆ </a:t>
            </a:r>
            <a:r>
              <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rPr>
              <a:t>结合学科优势，将本单位研究成果转化为实验教学内容。</a:t>
            </a:r>
          </a:p>
          <a:p>
            <a:pPr>
              <a:spcBef>
                <a:spcPct val="50000"/>
              </a:spcBef>
            </a:pPr>
            <a:endParaRPr lang="zh-CN" altLang="en-US" sz="24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1539875"/>
            <a:ext cx="8153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dirty="0">
                <a:solidFill>
                  <a:srgbClr val="000099"/>
                </a:solidFill>
                <a:latin typeface="楷体" panose="02010609060101010101" pitchFamily="49" charset="-122"/>
                <a:ea typeface="楷体" panose="02010609060101010101" pitchFamily="49" charset="-122"/>
              </a:rPr>
              <a:t>光致折射率变化效应</a:t>
            </a:r>
            <a:r>
              <a:rPr lang="en-US" altLang="zh-CN" sz="2400" b="1" dirty="0">
                <a:solidFill>
                  <a:srgbClr val="000099"/>
                </a:solidFill>
                <a:latin typeface="楷体" panose="02010609060101010101" pitchFamily="49" charset="-122"/>
                <a:ea typeface="楷体" panose="02010609060101010101" pitchFamily="49" charset="-122"/>
              </a:rPr>
              <a:t>——</a:t>
            </a:r>
            <a:r>
              <a:rPr lang="zh-CN" altLang="en-US" sz="2400" b="1" dirty="0">
                <a:solidFill>
                  <a:srgbClr val="000099"/>
                </a:solidFill>
                <a:latin typeface="楷体" panose="02010609060101010101" pitchFamily="49" charset="-122"/>
                <a:ea typeface="楷体" panose="02010609060101010101" pitchFamily="49" charset="-122"/>
              </a:rPr>
              <a:t>光折变效应</a:t>
            </a:r>
            <a:r>
              <a:rPr lang="en-US" altLang="zh-CN" sz="2400" b="1" dirty="0">
                <a:solidFill>
                  <a:srgbClr val="000099"/>
                </a:solidFill>
                <a:latin typeface="Times New Roman" panose="02020603050405020304" pitchFamily="18" charset="0"/>
                <a:ea typeface="楷体" panose="02010609060101010101" pitchFamily="49" charset="-122"/>
              </a:rPr>
              <a:t>(photorefractive effect)</a:t>
            </a:r>
            <a:r>
              <a:rPr lang="zh-CN" altLang="en-US" sz="2400" b="1" dirty="0">
                <a:solidFill>
                  <a:srgbClr val="000099"/>
                </a:solidFill>
                <a:latin typeface="楷体" panose="02010609060101010101" pitchFamily="49" charset="-122"/>
                <a:ea typeface="楷体" panose="02010609060101010101" pitchFamily="49" charset="-122"/>
              </a:rPr>
              <a:t> ：</a:t>
            </a:r>
          </a:p>
          <a:p>
            <a:pPr eaLnBrk="1" hangingPunct="1">
              <a:spcBef>
                <a:spcPct val="50000"/>
              </a:spcBef>
            </a:pPr>
            <a:endParaRPr lang="zh-CN" altLang="en-US" sz="800" b="1" dirty="0">
              <a:solidFill>
                <a:srgbClr val="000099"/>
              </a:solidFill>
              <a:latin typeface="楷体" panose="02010609060101010101" pitchFamily="49" charset="-122"/>
              <a:ea typeface="楷体" panose="02010609060101010101" pitchFamily="49" charset="-122"/>
            </a:endParaRPr>
          </a:p>
          <a:p>
            <a:pPr eaLnBrk="1" hangingPunct="1">
              <a:lnSpc>
                <a:spcPct val="150000"/>
              </a:lnSpc>
            </a:pPr>
            <a:r>
              <a:rPr lang="zh-CN" altLang="en-US" b="1" dirty="0">
                <a:solidFill>
                  <a:schemeClr val="accent2"/>
                </a:solidFill>
                <a:effectLst>
                  <a:outerShdw blurRad="38100" dist="38100" dir="2700000" algn="tl">
                    <a:srgbClr val="C0C0C0"/>
                  </a:outerShdw>
                </a:effectLst>
              </a:rPr>
              <a:t>◆</a:t>
            </a:r>
            <a:r>
              <a:rPr lang="en-US" altLang="zh-CN" dirty="0"/>
              <a:t> </a:t>
            </a:r>
            <a:r>
              <a:rPr lang="en-US" altLang="zh-CN"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1966</a:t>
            </a: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年，贝尔实验室的</a:t>
            </a:r>
            <a:r>
              <a:rPr lang="en-US" altLang="zh-CN" sz="2000" b="1" dirty="0" err="1">
                <a:effectLst>
                  <a:outerShdw blurRad="38100" dist="38100" dir="2700000" algn="tl">
                    <a:srgbClr val="C0C0C0"/>
                  </a:outerShdw>
                </a:effectLst>
                <a:latin typeface="华文楷体" panose="02010600040101010101" pitchFamily="2" charset="-122"/>
                <a:ea typeface="华文楷体" panose="02010600040101010101" pitchFamily="2" charset="-122"/>
              </a:rPr>
              <a:t>Ashkin</a:t>
            </a: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等人在用</a:t>
            </a:r>
            <a:r>
              <a:rPr lang="en-US" altLang="zh-CN"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LiNbO3</a:t>
            </a: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和</a:t>
            </a:r>
            <a:r>
              <a:rPr lang="en-US" altLang="zh-CN"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LiTaO3</a:t>
            </a: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晶体进行倍频</a:t>
            </a:r>
          </a:p>
          <a:p>
            <a:pPr eaLnBrk="1" hangingPunct="1">
              <a:lnSpc>
                <a:spcPct val="150000"/>
              </a:lnSpc>
            </a:pP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实验时意外地发现了一种特殊的光损伤现象：光辐照会引起晶体折射 </a:t>
            </a:r>
          </a:p>
          <a:p>
            <a:pPr eaLnBrk="1" hangingPunct="1">
              <a:lnSpc>
                <a:spcPct val="150000"/>
              </a:lnSpc>
            </a:pP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率变化。</a:t>
            </a: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cs typeface="Times New Roman" panose="02020603050405020304" pitchFamily="18" charset="0"/>
              </a:rPr>
              <a:t>当初把这种不期望的效应称为“光损伤”。</a:t>
            </a:r>
          </a:p>
          <a:p>
            <a:pPr eaLnBrk="1" hangingPunct="1">
              <a:lnSpc>
                <a:spcPct val="150000"/>
              </a:lnSpc>
            </a:pPr>
            <a:endPar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cs typeface="Times New Roman" panose="02020603050405020304" pitchFamily="18" charset="0"/>
            </a:endParaRPr>
          </a:p>
          <a:p>
            <a:pPr eaLnBrk="1" hangingPunct="1">
              <a:lnSpc>
                <a:spcPct val="150000"/>
              </a:lnSpc>
            </a:pPr>
            <a:r>
              <a:rPr lang="zh-CN" altLang="en-US" b="1" dirty="0">
                <a:solidFill>
                  <a:schemeClr val="accent2"/>
                </a:solidFill>
                <a:effectLst>
                  <a:outerShdw blurRad="38100" dist="38100" dir="2700000" algn="tl">
                    <a:srgbClr val="C0C0C0"/>
                  </a:outerShdw>
                </a:effectLst>
              </a:rPr>
              <a:t>◆ </a:t>
            </a: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这种损伤在暗处可保留相当长的时间。这一性质使人们认识到光损伤</a:t>
            </a:r>
          </a:p>
          <a:p>
            <a:pPr eaLnBrk="1" hangingPunct="1">
              <a:lnSpc>
                <a:spcPct val="150000"/>
              </a:lnSpc>
            </a:pP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材料是一种优质的数据存储材料，从而引起普遍重视。为了与永久性</a:t>
            </a:r>
          </a:p>
          <a:p>
            <a:pPr eaLnBrk="1" hangingPunct="1">
              <a:lnSpc>
                <a:spcPct val="150000"/>
              </a:lnSpc>
            </a:pPr>
            <a:r>
              <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的光损伤相区别，以后人们改称它为光折变效应。</a:t>
            </a:r>
          </a:p>
          <a:p>
            <a:pPr eaLnBrk="1" hangingPunct="1">
              <a:lnSpc>
                <a:spcPct val="150000"/>
              </a:lnSpc>
            </a:pPr>
            <a:endParaRPr lang="zh-CN" altLang="en-US" sz="20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26627" name="Rectangle 3"/>
          <p:cNvSpPr>
            <a:spLocks noGrp="1" noChangeArrowheads="1"/>
          </p:cNvSpPr>
          <p:nvPr>
            <p:ph type="title" idx="4294967295"/>
          </p:nvPr>
        </p:nvSpPr>
        <p:spPr>
          <a:noFill/>
        </p:spPr>
        <p:txBody>
          <a:bodyPr/>
          <a:lstStyle/>
          <a:p>
            <a:r>
              <a:rPr lang="zh-CN" altLang="en-US" sz="3200" dirty="0">
                <a:latin typeface="华文新魏" panose="02010800040101010101" pitchFamily="2" charset="-122"/>
                <a:ea typeface="华文新魏" panose="02010800040101010101" pitchFamily="2" charset="-122"/>
              </a:rPr>
              <a:t>科研成果转化为教学内容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1289050"/>
            <a:ext cx="8153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solidFill>
                  <a:srgbClr val="000099"/>
                </a:solidFill>
                <a:latin typeface="楷体" panose="02010609060101010101" pitchFamily="49" charset="-122"/>
                <a:ea typeface="楷体" panose="02010609060101010101" pitchFamily="49" charset="-122"/>
              </a:rPr>
              <a:t>光折变全息存储的记录方法</a:t>
            </a:r>
            <a:r>
              <a:rPr lang="en-US" altLang="zh-CN" sz="2400" b="1">
                <a:solidFill>
                  <a:srgbClr val="000099"/>
                </a:solidFill>
                <a:latin typeface="楷体" panose="02010609060101010101" pitchFamily="49" charset="-122"/>
                <a:ea typeface="楷体" panose="02010609060101010101" pitchFamily="49" charset="-122"/>
              </a:rPr>
              <a:t>—</a:t>
            </a:r>
            <a:r>
              <a:rPr lang="zh-CN" altLang="en-US" sz="2400" b="1">
                <a:solidFill>
                  <a:srgbClr val="000099"/>
                </a:solidFill>
                <a:latin typeface="楷体" panose="02010609060101010101" pitchFamily="49" charset="-122"/>
                <a:ea typeface="楷体" panose="02010609060101010101" pitchFamily="49" charset="-122"/>
              </a:rPr>
              <a:t>两波耦合法：</a:t>
            </a:r>
            <a:endParaRPr lang="en-US" altLang="zh-CN" sz="2400" b="1">
              <a:solidFill>
                <a:srgbClr val="000099"/>
              </a:solidFill>
              <a:latin typeface="楷体" panose="02010609060101010101" pitchFamily="49" charset="-122"/>
              <a:ea typeface="楷体" panose="02010609060101010101" pitchFamily="49" charset="-122"/>
            </a:endParaRPr>
          </a:p>
          <a:p>
            <a:pPr eaLnBrk="1" hangingPunct="1">
              <a:spcBef>
                <a:spcPct val="50000"/>
              </a:spcBef>
            </a:pPr>
            <a:endParaRPr lang="zh-CN" altLang="en-US" sz="800" b="1">
              <a:solidFill>
                <a:srgbClr val="000099"/>
              </a:solidFill>
              <a:latin typeface="楷体" panose="02010609060101010101" pitchFamily="49" charset="-122"/>
              <a:ea typeface="楷体" panose="02010609060101010101" pitchFamily="49" charset="-122"/>
            </a:endParaRPr>
          </a:p>
          <a:p>
            <a:pPr eaLnBrk="1" hangingPunct="1">
              <a:lnSpc>
                <a:spcPct val="150000"/>
              </a:lnSpc>
            </a:pPr>
            <a:endParaRPr lang="zh-CN" altLang="en-US" b="1">
              <a:effectLst>
                <a:outerShdw blurRad="38100" dist="38100" dir="2700000" algn="tl">
                  <a:srgbClr val="C0C0C0"/>
                </a:outerShdw>
              </a:effectLst>
            </a:endParaRPr>
          </a:p>
        </p:txBody>
      </p:sp>
      <p:sp>
        <p:nvSpPr>
          <p:cNvPr id="28675" name="Rectangle 3"/>
          <p:cNvSpPr>
            <a:spLocks noGrp="1" noChangeArrowheads="1"/>
          </p:cNvSpPr>
          <p:nvPr>
            <p:ph type="title" idx="4294967295"/>
          </p:nvPr>
        </p:nvSpPr>
        <p:spPr>
          <a:noFill/>
        </p:spPr>
        <p:txBody>
          <a:bodyPr/>
          <a:lstStyle/>
          <a:p>
            <a:r>
              <a:rPr lang="zh-CN" altLang="en-US" sz="3200" dirty="0" smtClean="0">
                <a:latin typeface="华文新魏" panose="02010800040101010101" pitchFamily="2" charset="-122"/>
                <a:ea typeface="华文新魏" panose="02010800040101010101" pitchFamily="2" charset="-122"/>
              </a:rPr>
              <a:t>本实验的教学内容</a:t>
            </a:r>
          </a:p>
        </p:txBody>
      </p:sp>
      <p:grpSp>
        <p:nvGrpSpPr>
          <p:cNvPr id="28739" name="Group 67"/>
          <p:cNvGrpSpPr>
            <a:grpSpLocks/>
          </p:cNvGrpSpPr>
          <p:nvPr/>
        </p:nvGrpSpPr>
        <p:grpSpPr bwMode="auto">
          <a:xfrm>
            <a:off x="685800" y="2362200"/>
            <a:ext cx="4222750" cy="2736850"/>
            <a:chOff x="432" y="1488"/>
            <a:chExt cx="2660" cy="1724"/>
          </a:xfrm>
        </p:grpSpPr>
        <p:sp>
          <p:nvSpPr>
            <p:cNvPr id="28677" name="Rectangle 5"/>
            <p:cNvSpPr>
              <a:spLocks noChangeArrowheads="1"/>
            </p:cNvSpPr>
            <p:nvPr/>
          </p:nvSpPr>
          <p:spPr bwMode="auto">
            <a:xfrm>
              <a:off x="1395" y="1961"/>
              <a:ext cx="815" cy="1030"/>
            </a:xfrm>
            <a:prstGeom prst="rect">
              <a:avLst/>
            </a:prstGeom>
            <a:solidFill>
              <a:srgbClr val="C0C0C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sp>
          <p:nvSpPr>
            <p:cNvPr id="28678" name="Text Box 6"/>
            <p:cNvSpPr txBox="1">
              <a:spLocks noChangeArrowheads="1"/>
            </p:cNvSpPr>
            <p:nvPr/>
          </p:nvSpPr>
          <p:spPr bwMode="auto">
            <a:xfrm>
              <a:off x="1539" y="3000"/>
              <a:ext cx="86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altLang="zh-CN" sz="1400" b="1">
                  <a:latin typeface="Times New Roman" panose="02020603050405020304" pitchFamily="18" charset="0"/>
                </a:rPr>
                <a:t>LiNbO</a:t>
              </a:r>
              <a:r>
                <a:rPr lang="en-US" altLang="zh-CN" sz="1400" b="1" baseline="-25000">
                  <a:latin typeface="Times New Roman" panose="02020603050405020304" pitchFamily="18" charset="0"/>
                </a:rPr>
                <a:t>3 </a:t>
              </a:r>
              <a:r>
                <a:rPr lang="en-US" altLang="zh-CN" sz="1600" b="1">
                  <a:effectLst>
                    <a:outerShdw blurRad="38100" dist="38100" dir="2700000" algn="tl">
                      <a:srgbClr val="C0C0C0"/>
                    </a:outerShdw>
                  </a:effectLst>
                  <a:latin typeface="Times New Roman" panose="02020603050405020304" pitchFamily="18" charset="0"/>
                </a:rPr>
                <a:t>:Fe</a:t>
              </a:r>
              <a:endParaRPr lang="zh-CN" altLang="en-US" sz="1600" b="1">
                <a:effectLst>
                  <a:outerShdw blurRad="38100" dist="38100" dir="2700000" algn="tl">
                    <a:srgbClr val="C0C0C0"/>
                  </a:outerShdw>
                </a:effectLst>
                <a:latin typeface="Times New Roman" panose="02020603050405020304" pitchFamily="18" charset="0"/>
              </a:endParaRPr>
            </a:p>
          </p:txBody>
        </p:sp>
        <p:sp>
          <p:nvSpPr>
            <p:cNvPr id="28679" name="AutoShape 7"/>
            <p:cNvSpPr>
              <a:spLocks noChangeArrowheads="1"/>
            </p:cNvSpPr>
            <p:nvPr/>
          </p:nvSpPr>
          <p:spPr bwMode="auto">
            <a:xfrm rot="1372007">
              <a:off x="2222" y="2418"/>
              <a:ext cx="846" cy="426"/>
            </a:xfrm>
            <a:prstGeom prst="rightArrow">
              <a:avLst>
                <a:gd name="adj1" fmla="val 50000"/>
                <a:gd name="adj2" fmla="val 49648"/>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0" name="AutoShape 8"/>
            <p:cNvSpPr>
              <a:spLocks noChangeArrowheads="1"/>
            </p:cNvSpPr>
            <p:nvPr/>
          </p:nvSpPr>
          <p:spPr bwMode="auto">
            <a:xfrm rot="20293466">
              <a:off x="531" y="2528"/>
              <a:ext cx="912" cy="189"/>
            </a:xfrm>
            <a:prstGeom prst="rightArrow">
              <a:avLst>
                <a:gd name="adj1" fmla="val 50000"/>
                <a:gd name="adj2" fmla="val 120635"/>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1" name="AutoShape 9"/>
            <p:cNvSpPr>
              <a:spLocks noChangeArrowheads="1"/>
            </p:cNvSpPr>
            <p:nvPr/>
          </p:nvSpPr>
          <p:spPr bwMode="auto">
            <a:xfrm rot="1107895">
              <a:off x="531" y="2197"/>
              <a:ext cx="912" cy="189"/>
            </a:xfrm>
            <a:prstGeom prst="rightArrow">
              <a:avLst>
                <a:gd name="adj1" fmla="val 50000"/>
                <a:gd name="adj2" fmla="val 120635"/>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8682" name="Group 10"/>
            <p:cNvGrpSpPr>
              <a:grpSpLocks/>
            </p:cNvGrpSpPr>
            <p:nvPr/>
          </p:nvGrpSpPr>
          <p:grpSpPr bwMode="auto">
            <a:xfrm>
              <a:off x="1602" y="2126"/>
              <a:ext cx="432" cy="662"/>
              <a:chOff x="1728" y="1776"/>
              <a:chExt cx="432" cy="672"/>
            </a:xfrm>
          </p:grpSpPr>
          <p:sp>
            <p:nvSpPr>
              <p:cNvPr id="28683" name="Line 11"/>
              <p:cNvSpPr>
                <a:spLocks noChangeShapeType="1"/>
              </p:cNvSpPr>
              <p:nvPr/>
            </p:nvSpPr>
            <p:spPr bwMode="auto">
              <a:xfrm>
                <a:off x="1728" y="1776"/>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4" name="Line 12"/>
              <p:cNvSpPr>
                <a:spLocks noChangeShapeType="1"/>
              </p:cNvSpPr>
              <p:nvPr/>
            </p:nvSpPr>
            <p:spPr bwMode="auto">
              <a:xfrm>
                <a:off x="1728" y="1872"/>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5" name="Line 13"/>
              <p:cNvSpPr>
                <a:spLocks noChangeShapeType="1"/>
              </p:cNvSpPr>
              <p:nvPr/>
            </p:nvSpPr>
            <p:spPr bwMode="auto">
              <a:xfrm>
                <a:off x="1728" y="1968"/>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6" name="Line 14"/>
              <p:cNvSpPr>
                <a:spLocks noChangeShapeType="1"/>
              </p:cNvSpPr>
              <p:nvPr/>
            </p:nvSpPr>
            <p:spPr bwMode="auto">
              <a:xfrm>
                <a:off x="1728" y="2064"/>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7" name="Line 15"/>
              <p:cNvSpPr>
                <a:spLocks noChangeShapeType="1"/>
              </p:cNvSpPr>
              <p:nvPr/>
            </p:nvSpPr>
            <p:spPr bwMode="auto">
              <a:xfrm>
                <a:off x="1728" y="2160"/>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8" name="Line 16"/>
              <p:cNvSpPr>
                <a:spLocks noChangeShapeType="1"/>
              </p:cNvSpPr>
              <p:nvPr/>
            </p:nvSpPr>
            <p:spPr bwMode="auto">
              <a:xfrm>
                <a:off x="1728" y="2256"/>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89" name="Line 17"/>
              <p:cNvSpPr>
                <a:spLocks noChangeShapeType="1"/>
              </p:cNvSpPr>
              <p:nvPr/>
            </p:nvSpPr>
            <p:spPr bwMode="auto">
              <a:xfrm>
                <a:off x="1728" y="2352"/>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0" name="Line 18"/>
              <p:cNvSpPr>
                <a:spLocks noChangeShapeType="1"/>
              </p:cNvSpPr>
              <p:nvPr/>
            </p:nvSpPr>
            <p:spPr bwMode="auto">
              <a:xfrm>
                <a:off x="1728" y="2448"/>
                <a:ext cx="432" cy="0"/>
              </a:xfrm>
              <a:prstGeom prst="line">
                <a:avLst/>
              </a:prstGeom>
              <a:noFill/>
              <a:ln w="9525">
                <a:solidFill>
                  <a:srgbClr val="5F8B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8691" name="Text Box 19"/>
            <p:cNvSpPr txBox="1">
              <a:spLocks noChangeArrowheads="1"/>
            </p:cNvSpPr>
            <p:nvPr/>
          </p:nvSpPr>
          <p:spPr bwMode="auto">
            <a:xfrm>
              <a:off x="1107" y="1488"/>
              <a:ext cx="62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en-US" altLang="zh-CN" sz="1600" b="1">
                  <a:effectLst>
                    <a:outerShdw blurRad="38100" dist="38100" dir="2700000" algn="tl">
                      <a:srgbClr val="C0C0C0"/>
                    </a:outerShdw>
                  </a:effectLst>
                  <a:latin typeface="Times" panose="02020603050405020304" pitchFamily="18" charset="0"/>
                </a:rPr>
                <a:t>Bragg  grating</a:t>
              </a:r>
              <a:endParaRPr lang="en-US" altLang="zh-CN" sz="2400" b="1">
                <a:effectLst>
                  <a:outerShdw blurRad="38100" dist="38100" dir="2700000" algn="tl">
                    <a:srgbClr val="C0C0C0"/>
                  </a:outerShdw>
                </a:effectLst>
                <a:latin typeface="Times" panose="02020603050405020304" pitchFamily="18" charset="0"/>
              </a:endParaRPr>
            </a:p>
          </p:txBody>
        </p:sp>
        <p:sp>
          <p:nvSpPr>
            <p:cNvPr id="28692" name="AutoShape 20"/>
            <p:cNvSpPr>
              <a:spLocks noChangeArrowheads="1"/>
            </p:cNvSpPr>
            <p:nvPr/>
          </p:nvSpPr>
          <p:spPr bwMode="auto">
            <a:xfrm rot="20293466">
              <a:off x="2180" y="2148"/>
              <a:ext cx="912" cy="92"/>
            </a:xfrm>
            <a:prstGeom prst="rightArrow">
              <a:avLst>
                <a:gd name="adj1" fmla="val 50000"/>
                <a:gd name="adj2" fmla="val 247826"/>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3" name="Oval 21"/>
            <p:cNvSpPr>
              <a:spLocks noChangeArrowheads="1"/>
            </p:cNvSpPr>
            <p:nvPr/>
          </p:nvSpPr>
          <p:spPr bwMode="auto">
            <a:xfrm rot="764662">
              <a:off x="432" y="2173"/>
              <a:ext cx="1077" cy="237"/>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4" name="Oval 22"/>
            <p:cNvSpPr>
              <a:spLocks noChangeArrowheads="1"/>
            </p:cNvSpPr>
            <p:nvPr/>
          </p:nvSpPr>
          <p:spPr bwMode="auto">
            <a:xfrm rot="-1243955">
              <a:off x="435" y="2528"/>
              <a:ext cx="1077" cy="236"/>
            </a:xfrm>
            <a:prstGeom prst="ellipse">
              <a:avLst/>
            </a:prstGeom>
            <a:noFill/>
            <a:ln w="9525" cap="rnd">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8695" name="Group 23"/>
          <p:cNvGrpSpPr>
            <a:grpSpLocks/>
          </p:cNvGrpSpPr>
          <p:nvPr/>
        </p:nvGrpSpPr>
        <p:grpSpPr bwMode="auto">
          <a:xfrm>
            <a:off x="4953000" y="2270125"/>
            <a:ext cx="3502025" cy="3368675"/>
            <a:chOff x="3061" y="1327"/>
            <a:chExt cx="2206" cy="2122"/>
          </a:xfrm>
        </p:grpSpPr>
        <p:sp>
          <p:nvSpPr>
            <p:cNvPr id="28696" name="Text Box 24"/>
            <p:cNvSpPr txBox="1">
              <a:spLocks noChangeArrowheads="1"/>
            </p:cNvSpPr>
            <p:nvPr/>
          </p:nvSpPr>
          <p:spPr bwMode="auto">
            <a:xfrm>
              <a:off x="3061" y="1327"/>
              <a:ext cx="2160" cy="228"/>
            </a:xfrm>
            <a:prstGeom prst="rect">
              <a:avLst/>
            </a:prstGeom>
            <a:noFill/>
            <a:ln w="254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zh-CN" altLang="en-US" sz="1600" b="1">
                  <a:latin typeface="华文楷体" panose="02010600040101010101" pitchFamily="2" charset="-122"/>
                  <a:ea typeface="华文楷体" panose="02010600040101010101" pitchFamily="2" charset="-122"/>
                </a:rPr>
                <a:t>两束相干光入射到晶体中进行耦合</a:t>
              </a:r>
              <a:r>
                <a:rPr lang="en-US" altLang="zh-CN" sz="1600" b="1">
                  <a:latin typeface="华文楷体" panose="02010600040101010101" pitchFamily="2" charset="-122"/>
                  <a:ea typeface="华文楷体" panose="02010600040101010101" pitchFamily="2" charset="-122"/>
                </a:rPr>
                <a:t>.</a:t>
              </a:r>
            </a:p>
          </p:txBody>
        </p:sp>
        <p:sp>
          <p:nvSpPr>
            <p:cNvPr id="28697" name="Line 25"/>
            <p:cNvSpPr>
              <a:spLocks noChangeShapeType="1"/>
            </p:cNvSpPr>
            <p:nvPr/>
          </p:nvSpPr>
          <p:spPr bwMode="auto">
            <a:xfrm>
              <a:off x="4150" y="1553"/>
              <a:ext cx="0" cy="144"/>
            </a:xfrm>
            <a:prstGeom prst="line">
              <a:avLst/>
            </a:prstGeom>
            <a:noFill/>
            <a:ln w="254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8" name="Line 26"/>
            <p:cNvSpPr>
              <a:spLocks noChangeShapeType="1"/>
            </p:cNvSpPr>
            <p:nvPr/>
          </p:nvSpPr>
          <p:spPr bwMode="auto">
            <a:xfrm>
              <a:off x="4168" y="2251"/>
              <a:ext cx="0" cy="144"/>
            </a:xfrm>
            <a:prstGeom prst="line">
              <a:avLst/>
            </a:prstGeom>
            <a:noFill/>
            <a:ln w="254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699" name="Text Box 27"/>
            <p:cNvSpPr txBox="1">
              <a:spLocks noChangeArrowheads="1"/>
            </p:cNvSpPr>
            <p:nvPr/>
          </p:nvSpPr>
          <p:spPr bwMode="auto">
            <a:xfrm>
              <a:off x="3107" y="2387"/>
              <a:ext cx="2160" cy="536"/>
            </a:xfrm>
            <a:prstGeom prst="rect">
              <a:avLst/>
            </a:prstGeom>
            <a:noFill/>
            <a:ln w="254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zh-CN" altLang="en-US" sz="1600" b="1">
                  <a:latin typeface="华文楷体" panose="02010600040101010101" pitchFamily="2" charset="-122"/>
                  <a:ea typeface="华文楷体" panose="02010600040101010101" pitchFamily="2" charset="-122"/>
                </a:rPr>
                <a:t>在晶体内部记录下了</a:t>
              </a:r>
              <a:r>
                <a:rPr lang="en-US" altLang="zh-CN" sz="1600" b="1">
                  <a:latin typeface="华文楷体" panose="02010600040101010101" pitchFamily="2" charset="-122"/>
                  <a:ea typeface="华文楷体" panose="02010600040101010101" pitchFamily="2" charset="-122"/>
                </a:rPr>
                <a:t>Bragg</a:t>
              </a:r>
              <a:r>
                <a:rPr lang="zh-CN" altLang="en-US" sz="1600" b="1">
                  <a:latin typeface="华文楷体" panose="02010600040101010101" pitchFamily="2" charset="-122"/>
                  <a:ea typeface="华文楷体" panose="02010600040101010101" pitchFamily="2" charset="-122"/>
                </a:rPr>
                <a:t>体相位光栅</a:t>
              </a:r>
              <a:r>
                <a:rPr lang="en-US" altLang="zh-CN" sz="1600" b="1">
                  <a:latin typeface="华文楷体" panose="02010600040101010101" pitchFamily="2" charset="-122"/>
                  <a:ea typeface="华文楷体" panose="02010600040101010101" pitchFamily="2" charset="-122"/>
                </a:rPr>
                <a:t>.</a:t>
              </a:r>
              <a:r>
                <a:rPr lang="zh-CN" altLang="en-US" sz="1600" b="1">
                  <a:latin typeface="华文楷体" panose="02010600040101010101" pitchFamily="2" charset="-122"/>
                  <a:ea typeface="华文楷体" panose="02010600040101010101" pitchFamily="2" charset="-122"/>
                </a:rPr>
                <a:t>两束入射光波均满足</a:t>
              </a:r>
              <a:r>
                <a:rPr lang="en-US" altLang="zh-CN" sz="1600" b="1">
                  <a:latin typeface="华文楷体" panose="02010600040101010101" pitchFamily="2" charset="-122"/>
                  <a:ea typeface="华文楷体" panose="02010600040101010101" pitchFamily="2" charset="-122"/>
                </a:rPr>
                <a:t>Bragg</a:t>
              </a:r>
              <a:r>
                <a:rPr lang="zh-CN" altLang="en-US" sz="1600" b="1">
                  <a:latin typeface="华文楷体" panose="02010600040101010101" pitchFamily="2" charset="-122"/>
                  <a:ea typeface="华文楷体" panose="02010600040101010101" pitchFamily="2" charset="-122"/>
                </a:rPr>
                <a:t>衍射条件</a:t>
              </a:r>
              <a:r>
                <a:rPr lang="en-US" altLang="zh-CN" sz="1600" b="1">
                  <a:latin typeface="华文楷体" panose="02010600040101010101" pitchFamily="2" charset="-122"/>
                  <a:ea typeface="华文楷体" panose="02010600040101010101" pitchFamily="2" charset="-122"/>
                </a:rPr>
                <a:t>.</a:t>
              </a:r>
            </a:p>
          </p:txBody>
        </p:sp>
        <p:sp>
          <p:nvSpPr>
            <p:cNvPr id="28700" name="Line 28"/>
            <p:cNvSpPr>
              <a:spLocks noChangeShapeType="1"/>
            </p:cNvSpPr>
            <p:nvPr/>
          </p:nvSpPr>
          <p:spPr bwMode="auto">
            <a:xfrm>
              <a:off x="4195" y="2914"/>
              <a:ext cx="0" cy="144"/>
            </a:xfrm>
            <a:prstGeom prst="line">
              <a:avLst/>
            </a:prstGeom>
            <a:noFill/>
            <a:ln w="25400">
              <a:solidFill>
                <a:srgbClr val="3399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701" name="Text Box 29"/>
            <p:cNvSpPr txBox="1">
              <a:spLocks noChangeArrowheads="1"/>
            </p:cNvSpPr>
            <p:nvPr/>
          </p:nvSpPr>
          <p:spPr bwMode="auto">
            <a:xfrm>
              <a:off x="3107" y="3067"/>
              <a:ext cx="2160" cy="382"/>
            </a:xfrm>
            <a:prstGeom prst="rect">
              <a:avLst/>
            </a:prstGeom>
            <a:noFill/>
            <a:ln w="254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zh-CN" altLang="en-US" sz="1600" b="1">
                  <a:latin typeface="华文楷体" panose="02010600040101010101" pitchFamily="2" charset="-122"/>
                  <a:ea typeface="华文楷体" panose="02010600040101010101" pitchFamily="2" charset="-122"/>
                </a:rPr>
                <a:t>上述记录</a:t>
              </a:r>
              <a:r>
                <a:rPr lang="en-US" altLang="zh-CN" sz="1600" b="1">
                  <a:latin typeface="华文楷体" panose="02010600040101010101" pitchFamily="2" charset="-122"/>
                  <a:ea typeface="华文楷体" panose="02010600040101010101" pitchFamily="2" charset="-122"/>
                </a:rPr>
                <a:t>Bragg</a:t>
              </a:r>
              <a:r>
                <a:rPr lang="zh-CN" altLang="en-US" sz="1600" b="1">
                  <a:latin typeface="华文楷体" panose="02010600040101010101" pitchFamily="2" charset="-122"/>
                  <a:ea typeface="华文楷体" panose="02010600040101010101" pitchFamily="2" charset="-122"/>
                </a:rPr>
                <a:t>体相位光栅的方法即两波耦合法</a:t>
              </a:r>
              <a:r>
                <a:rPr lang="en-US" altLang="zh-CN" sz="1600" b="1">
                  <a:latin typeface="华文楷体" panose="02010600040101010101" pitchFamily="2" charset="-122"/>
                  <a:ea typeface="华文楷体" panose="02010600040101010101" pitchFamily="2" charset="-122"/>
                </a:rPr>
                <a:t>.</a:t>
              </a:r>
            </a:p>
          </p:txBody>
        </p:sp>
        <p:sp>
          <p:nvSpPr>
            <p:cNvPr id="28702" name="Text Box 30"/>
            <p:cNvSpPr txBox="1">
              <a:spLocks noChangeArrowheads="1"/>
            </p:cNvSpPr>
            <p:nvPr/>
          </p:nvSpPr>
          <p:spPr bwMode="auto">
            <a:xfrm>
              <a:off x="3079" y="1706"/>
              <a:ext cx="2160" cy="536"/>
            </a:xfrm>
            <a:prstGeom prst="rect">
              <a:avLst/>
            </a:prstGeom>
            <a:noFill/>
            <a:ln w="254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buFontTx/>
                <a:buNone/>
              </a:pPr>
              <a:r>
                <a:rPr lang="zh-CN" altLang="en-US" sz="1600" b="1">
                  <a:latin typeface="华文楷体" panose="02010600040101010101" pitchFamily="2" charset="-122"/>
                  <a:ea typeface="华文楷体" panose="02010600040101010101" pitchFamily="2" charset="-122"/>
                </a:rPr>
                <a:t>由于铌酸锂晶体的光折变效应，干涉的两束光使晶体内部的空间电荷场产生周期性分布</a:t>
              </a:r>
              <a:r>
                <a:rPr lang="en-US" altLang="zh-CN" sz="1600" b="1">
                  <a:latin typeface="华文楷体" panose="02010600040101010101" pitchFamily="2" charset="-122"/>
                  <a:ea typeface="华文楷体" panose="02010600040101010101" pitchFamily="2" charset="-122"/>
                </a:rPr>
                <a:t>.</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zh-CN" altLang="en-US" sz="3200" dirty="0">
                <a:latin typeface="华文新魏" panose="02010800040101010101" pitchFamily="2" charset="-122"/>
                <a:ea typeface="华文新魏" panose="02010800040101010101" pitchFamily="2" charset="-122"/>
              </a:rPr>
              <a:t>本实验</a:t>
            </a:r>
            <a:r>
              <a:rPr lang="zh-CN" altLang="en-US" sz="3200" dirty="0" smtClean="0">
                <a:latin typeface="华文新魏" panose="02010800040101010101" pitchFamily="2" charset="-122"/>
                <a:ea typeface="华文新魏" panose="02010800040101010101" pitchFamily="2" charset="-122"/>
              </a:rPr>
              <a:t>的</a:t>
            </a:r>
            <a:r>
              <a:rPr lang="zh-CN" altLang="en-US" sz="3200" dirty="0">
                <a:latin typeface="华文新魏" panose="02010800040101010101" pitchFamily="2" charset="-122"/>
                <a:ea typeface="华文新魏" panose="02010800040101010101" pitchFamily="2" charset="-122"/>
              </a:rPr>
              <a:t>教学内容</a:t>
            </a:r>
            <a:endParaRPr lang="zh-CN" altLang="en-US" sz="3200" dirty="0" smtClean="0">
              <a:latin typeface="华文新魏" panose="02010800040101010101" pitchFamily="2" charset="-122"/>
              <a:ea typeface="华文新魏" panose="02010800040101010101" pitchFamily="2" charset="-122"/>
            </a:endParaRPr>
          </a:p>
        </p:txBody>
      </p:sp>
      <p:sp>
        <p:nvSpPr>
          <p:cNvPr id="13315" name="Rectangle 33"/>
          <p:cNvSpPr>
            <a:spLocks noChangeArrowheads="1"/>
          </p:cNvSpPr>
          <p:nvPr/>
        </p:nvSpPr>
        <p:spPr bwMode="auto">
          <a:xfrm>
            <a:off x="2971800" y="1524000"/>
            <a:ext cx="353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tx2"/>
                </a:solidFill>
                <a:effectLst>
                  <a:outerShdw blurRad="38100" dist="38100" dir="2700000" algn="tl">
                    <a:srgbClr val="C0C0C0"/>
                  </a:outerShdw>
                </a:effectLst>
                <a:ea typeface="华文楷体" panose="02010600040101010101" pitchFamily="2" charset="-122"/>
              </a:rPr>
              <a:t>光折变体全息存储的优点</a:t>
            </a:r>
            <a:endParaRPr lang="zh-CN" altLang="en-US" sz="2400" b="1">
              <a:solidFill>
                <a:schemeClr val="tx2"/>
              </a:solidFill>
              <a:effectLst>
                <a:outerShdw blurRad="38100" dist="38100" dir="2700000" algn="tl">
                  <a:srgbClr val="C0C0C0"/>
                </a:outerShdw>
              </a:effectLst>
            </a:endParaRPr>
          </a:p>
        </p:txBody>
      </p:sp>
      <p:grpSp>
        <p:nvGrpSpPr>
          <p:cNvPr id="12292" name="Group 3"/>
          <p:cNvGrpSpPr>
            <a:grpSpLocks/>
          </p:cNvGrpSpPr>
          <p:nvPr/>
        </p:nvGrpSpPr>
        <p:grpSpPr bwMode="auto">
          <a:xfrm>
            <a:off x="1143000" y="2362200"/>
            <a:ext cx="2895600" cy="609600"/>
            <a:chOff x="0" y="0"/>
            <a:chExt cx="3984" cy="912"/>
          </a:xfrm>
        </p:grpSpPr>
        <p:sp>
          <p:nvSpPr>
            <p:cNvPr id="12308" name="AutoShape 4"/>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2" name="Freeform 7"/>
            <p:cNvSpPr>
              <a:spLocks/>
            </p:cNvSpPr>
            <p:nvPr/>
          </p:nvSpPr>
          <p:spPr bwMode="auto">
            <a:xfrm>
              <a:off x="135" y="31"/>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BEF0"/>
                </a:gs>
                <a:gs pos="50000">
                  <a:schemeClr val="accent1">
                    <a:alpha val="0"/>
                  </a:schemeClr>
                </a:gs>
                <a:gs pos="100000">
                  <a:srgbClr val="9CBEF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312" name="Text Box 9"/>
            <p:cNvSpPr txBox="1">
              <a:spLocks noChangeArrowheads="1"/>
            </p:cNvSpPr>
            <p:nvPr/>
          </p:nvSpPr>
          <p:spPr bwMode="auto">
            <a:xfrm>
              <a:off x="960" y="43"/>
              <a:ext cx="2928"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b="1">
                <a:latin typeface="华文楷体" panose="02010600040101010101" pitchFamily="2" charset="-122"/>
                <a:ea typeface="华文楷体" panose="02010600040101010101" pitchFamily="2" charset="-122"/>
              </a:endParaRPr>
            </a:p>
          </p:txBody>
        </p:sp>
      </p:grpSp>
      <p:sp>
        <p:nvSpPr>
          <p:cNvPr id="13320" name="Rectangle 39"/>
          <p:cNvSpPr>
            <a:spLocks noChangeArrowheads="1"/>
          </p:cNvSpPr>
          <p:nvPr/>
        </p:nvSpPr>
        <p:spPr bwMode="auto">
          <a:xfrm>
            <a:off x="1295400" y="25146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effectLst>
                  <a:outerShdw blurRad="38100" dist="38100" dir="2700000" algn="tl">
                    <a:srgbClr val="C0C0C0"/>
                  </a:outerShdw>
                </a:effectLst>
              </a:rPr>
              <a:t>大容量：三维，</a:t>
            </a:r>
            <a:r>
              <a:rPr lang="en-US" altLang="zh-CN" b="1">
                <a:effectLst>
                  <a:outerShdw blurRad="38100" dist="38100" dir="2700000" algn="tl">
                    <a:srgbClr val="C0C0C0"/>
                  </a:outerShdw>
                </a:effectLst>
              </a:rPr>
              <a:t>~1/</a:t>
            </a:r>
            <a:r>
              <a:rPr lang="el-GR" altLang="zh-CN" b="1">
                <a:effectLst>
                  <a:outerShdw blurRad="38100" dist="38100" dir="2700000" algn="tl">
                    <a:srgbClr val="C0C0C0"/>
                  </a:outerShdw>
                </a:effectLst>
                <a:latin typeface="Gulim" pitchFamily="34" charset="-127"/>
                <a:ea typeface="Gulim" pitchFamily="34" charset="-127"/>
              </a:rPr>
              <a:t>λ</a:t>
            </a:r>
            <a:r>
              <a:rPr lang="en-US" altLang="zh-CN" b="1" baseline="30000">
                <a:effectLst>
                  <a:outerShdw blurRad="38100" dist="38100" dir="2700000" algn="tl">
                    <a:srgbClr val="C0C0C0"/>
                  </a:outerShdw>
                </a:effectLst>
                <a:latin typeface="Gulim" pitchFamily="34" charset="-127"/>
                <a:ea typeface="Gulim" pitchFamily="34" charset="-127"/>
              </a:rPr>
              <a:t>3</a:t>
            </a:r>
            <a:endParaRPr lang="el-GR" altLang="en-US" b="1" baseline="30000">
              <a:effectLst>
                <a:outerShdw blurRad="38100" dist="38100" dir="2700000" algn="tl">
                  <a:srgbClr val="C0C0C0"/>
                </a:outerShdw>
              </a:effectLst>
              <a:latin typeface="Gulim" pitchFamily="34" charset="-127"/>
              <a:ea typeface="Gulim" pitchFamily="34" charset="-127"/>
            </a:endParaRPr>
          </a:p>
        </p:txBody>
      </p:sp>
      <p:grpSp>
        <p:nvGrpSpPr>
          <p:cNvPr id="12315" name="Group 3"/>
          <p:cNvGrpSpPr>
            <a:grpSpLocks/>
          </p:cNvGrpSpPr>
          <p:nvPr/>
        </p:nvGrpSpPr>
        <p:grpSpPr bwMode="auto">
          <a:xfrm>
            <a:off x="1190625" y="3505200"/>
            <a:ext cx="2895600" cy="609600"/>
            <a:chOff x="0" y="0"/>
            <a:chExt cx="3984" cy="912"/>
          </a:xfrm>
        </p:grpSpPr>
        <p:sp>
          <p:nvSpPr>
            <p:cNvPr id="12316" name="AutoShape 4"/>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3" name="Freeform 7"/>
            <p:cNvSpPr>
              <a:spLocks/>
            </p:cNvSpPr>
            <p:nvPr/>
          </p:nvSpPr>
          <p:spPr bwMode="auto">
            <a:xfrm>
              <a:off x="135" y="31"/>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BEF0"/>
                </a:gs>
                <a:gs pos="50000">
                  <a:schemeClr val="accent1">
                    <a:alpha val="0"/>
                  </a:schemeClr>
                </a:gs>
                <a:gs pos="100000">
                  <a:srgbClr val="9CBEF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320" name="Text Box 9"/>
            <p:cNvSpPr txBox="1">
              <a:spLocks noChangeArrowheads="1"/>
            </p:cNvSpPr>
            <p:nvPr/>
          </p:nvSpPr>
          <p:spPr bwMode="auto">
            <a:xfrm>
              <a:off x="960" y="43"/>
              <a:ext cx="2928"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b="1">
                <a:latin typeface="华文楷体" panose="02010600040101010101" pitchFamily="2" charset="-122"/>
                <a:ea typeface="华文楷体" panose="02010600040101010101" pitchFamily="2" charset="-122"/>
              </a:endParaRPr>
            </a:p>
          </p:txBody>
        </p:sp>
      </p:grpSp>
      <p:sp>
        <p:nvSpPr>
          <p:cNvPr id="4" name="Rectangle 39"/>
          <p:cNvSpPr>
            <a:spLocks noChangeArrowheads="1"/>
          </p:cNvSpPr>
          <p:nvPr/>
        </p:nvSpPr>
        <p:spPr bwMode="auto">
          <a:xfrm>
            <a:off x="1295400" y="36576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effectLst>
                  <a:outerShdw blurRad="38100" dist="38100" dir="2700000" algn="tl">
                    <a:srgbClr val="C0C0C0"/>
                  </a:outerShdw>
                </a:effectLst>
              </a:rPr>
              <a:t>并行性：多信息同时写入</a:t>
            </a:r>
            <a:endParaRPr lang="el-GR" altLang="en-US" b="1" baseline="30000">
              <a:effectLst>
                <a:outerShdw blurRad="38100" dist="38100" dir="2700000" algn="tl">
                  <a:srgbClr val="C0C0C0"/>
                </a:outerShdw>
              </a:effectLst>
              <a:latin typeface="Gulim" pitchFamily="34" charset="-127"/>
              <a:ea typeface="Gulim" pitchFamily="34" charset="-127"/>
            </a:endParaRPr>
          </a:p>
        </p:txBody>
      </p:sp>
      <p:grpSp>
        <p:nvGrpSpPr>
          <p:cNvPr id="12322" name="Group 3"/>
          <p:cNvGrpSpPr>
            <a:grpSpLocks/>
          </p:cNvGrpSpPr>
          <p:nvPr/>
        </p:nvGrpSpPr>
        <p:grpSpPr bwMode="auto">
          <a:xfrm>
            <a:off x="1204913" y="4648200"/>
            <a:ext cx="2895600" cy="609600"/>
            <a:chOff x="0" y="0"/>
            <a:chExt cx="3984" cy="912"/>
          </a:xfrm>
        </p:grpSpPr>
        <p:sp>
          <p:nvSpPr>
            <p:cNvPr id="12323" name="AutoShape 4"/>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5" name="Freeform 7"/>
            <p:cNvSpPr>
              <a:spLocks/>
            </p:cNvSpPr>
            <p:nvPr/>
          </p:nvSpPr>
          <p:spPr bwMode="auto">
            <a:xfrm>
              <a:off x="135" y="31"/>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BEF0"/>
                </a:gs>
                <a:gs pos="50000">
                  <a:schemeClr val="accent1">
                    <a:alpha val="0"/>
                  </a:schemeClr>
                </a:gs>
                <a:gs pos="100000">
                  <a:srgbClr val="9CBEF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327" name="Text Box 9"/>
            <p:cNvSpPr txBox="1">
              <a:spLocks noChangeArrowheads="1"/>
            </p:cNvSpPr>
            <p:nvPr/>
          </p:nvSpPr>
          <p:spPr bwMode="auto">
            <a:xfrm>
              <a:off x="960" y="43"/>
              <a:ext cx="2928"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b="1">
                <a:latin typeface="华文楷体" panose="02010600040101010101" pitchFamily="2" charset="-122"/>
                <a:ea typeface="华文楷体" panose="02010600040101010101" pitchFamily="2" charset="-122"/>
              </a:endParaRPr>
            </a:p>
          </p:txBody>
        </p:sp>
      </p:grpSp>
      <p:sp>
        <p:nvSpPr>
          <p:cNvPr id="6" name="Rectangle 39"/>
          <p:cNvSpPr>
            <a:spLocks noChangeArrowheads="1"/>
          </p:cNvSpPr>
          <p:nvPr/>
        </p:nvSpPr>
        <p:spPr bwMode="auto">
          <a:xfrm>
            <a:off x="1371600" y="48006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effectLst>
                  <a:outerShdw blurRad="38100" dist="38100" dir="2700000" algn="tl">
                    <a:srgbClr val="C0C0C0"/>
                  </a:outerShdw>
                </a:effectLst>
              </a:rPr>
              <a:t>实时性：读写同时进行</a:t>
            </a:r>
            <a:endParaRPr lang="el-GR" altLang="en-US" b="1" baseline="30000">
              <a:effectLst>
                <a:outerShdw blurRad="38100" dist="38100" dir="2700000" algn="tl">
                  <a:srgbClr val="C0C0C0"/>
                </a:outerShdw>
              </a:effectLst>
              <a:latin typeface="Gulim" pitchFamily="34" charset="-127"/>
              <a:ea typeface="Gulim" pitchFamily="34" charset="-127"/>
            </a:endParaRPr>
          </a:p>
        </p:txBody>
      </p:sp>
      <p:grpSp>
        <p:nvGrpSpPr>
          <p:cNvPr id="12330" name="Group 3"/>
          <p:cNvGrpSpPr>
            <a:grpSpLocks/>
          </p:cNvGrpSpPr>
          <p:nvPr/>
        </p:nvGrpSpPr>
        <p:grpSpPr bwMode="auto">
          <a:xfrm>
            <a:off x="5043488" y="2362200"/>
            <a:ext cx="2895600" cy="609600"/>
            <a:chOff x="0" y="0"/>
            <a:chExt cx="3984" cy="912"/>
          </a:xfrm>
        </p:grpSpPr>
        <p:sp>
          <p:nvSpPr>
            <p:cNvPr id="12331" name="AutoShape 4"/>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7" name="Freeform 7"/>
            <p:cNvSpPr>
              <a:spLocks/>
            </p:cNvSpPr>
            <p:nvPr/>
          </p:nvSpPr>
          <p:spPr bwMode="auto">
            <a:xfrm>
              <a:off x="135" y="31"/>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BEF0"/>
                </a:gs>
                <a:gs pos="50000">
                  <a:schemeClr val="accent1">
                    <a:alpha val="0"/>
                  </a:schemeClr>
                </a:gs>
                <a:gs pos="100000">
                  <a:srgbClr val="9CBEF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335" name="Text Box 9"/>
            <p:cNvSpPr txBox="1">
              <a:spLocks noChangeArrowheads="1"/>
            </p:cNvSpPr>
            <p:nvPr/>
          </p:nvSpPr>
          <p:spPr bwMode="auto">
            <a:xfrm>
              <a:off x="960" y="43"/>
              <a:ext cx="2928"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b="1">
                <a:latin typeface="华文楷体" panose="02010600040101010101" pitchFamily="2" charset="-122"/>
                <a:ea typeface="华文楷体" panose="02010600040101010101" pitchFamily="2" charset="-122"/>
              </a:endParaRPr>
            </a:p>
          </p:txBody>
        </p:sp>
      </p:grpSp>
      <p:sp>
        <p:nvSpPr>
          <p:cNvPr id="8" name="Rectangle 39"/>
          <p:cNvSpPr>
            <a:spLocks noChangeArrowheads="1"/>
          </p:cNvSpPr>
          <p:nvPr/>
        </p:nvSpPr>
        <p:spPr bwMode="auto">
          <a:xfrm>
            <a:off x="5014913" y="2543175"/>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effectLst>
                  <a:outerShdw blurRad="38100" dist="38100" dir="2700000" algn="tl">
                    <a:srgbClr val="C0C0C0"/>
                  </a:outerShdw>
                </a:effectLst>
              </a:rPr>
              <a:t>可循环使用：光辐照、退火</a:t>
            </a:r>
            <a:endParaRPr lang="el-GR" altLang="zh-CN" b="1" baseline="30000">
              <a:effectLst>
                <a:outerShdw blurRad="38100" dist="38100" dir="2700000" algn="tl">
                  <a:srgbClr val="C0C0C0"/>
                </a:outerShdw>
              </a:effectLst>
              <a:latin typeface="Gulim" pitchFamily="34" charset="-127"/>
              <a:ea typeface="Gulim" pitchFamily="34" charset="-127"/>
            </a:endParaRPr>
          </a:p>
        </p:txBody>
      </p:sp>
      <p:grpSp>
        <p:nvGrpSpPr>
          <p:cNvPr id="12337" name="Group 3"/>
          <p:cNvGrpSpPr>
            <a:grpSpLocks/>
          </p:cNvGrpSpPr>
          <p:nvPr/>
        </p:nvGrpSpPr>
        <p:grpSpPr bwMode="auto">
          <a:xfrm>
            <a:off x="5105400" y="3505200"/>
            <a:ext cx="2895600" cy="609600"/>
            <a:chOff x="0" y="0"/>
            <a:chExt cx="3984" cy="912"/>
          </a:xfrm>
        </p:grpSpPr>
        <p:sp>
          <p:nvSpPr>
            <p:cNvPr id="12338" name="AutoShape 4"/>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9" name="Freeform 7"/>
            <p:cNvSpPr>
              <a:spLocks/>
            </p:cNvSpPr>
            <p:nvPr/>
          </p:nvSpPr>
          <p:spPr bwMode="auto">
            <a:xfrm>
              <a:off x="135" y="31"/>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BEF0"/>
                </a:gs>
                <a:gs pos="50000">
                  <a:schemeClr val="accent1">
                    <a:alpha val="0"/>
                  </a:schemeClr>
                </a:gs>
                <a:gs pos="100000">
                  <a:srgbClr val="9CBEF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342" name="Text Box 9"/>
            <p:cNvSpPr txBox="1">
              <a:spLocks noChangeArrowheads="1"/>
            </p:cNvSpPr>
            <p:nvPr/>
          </p:nvSpPr>
          <p:spPr bwMode="auto">
            <a:xfrm>
              <a:off x="960" y="43"/>
              <a:ext cx="2928"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b="1">
                <a:latin typeface="华文楷体" panose="02010600040101010101" pitchFamily="2" charset="-122"/>
                <a:ea typeface="华文楷体" panose="02010600040101010101" pitchFamily="2" charset="-122"/>
              </a:endParaRPr>
            </a:p>
          </p:txBody>
        </p:sp>
      </p:grpSp>
      <p:sp>
        <p:nvSpPr>
          <p:cNvPr id="10" name="Rectangle 39"/>
          <p:cNvSpPr>
            <a:spLocks noChangeArrowheads="1"/>
          </p:cNvSpPr>
          <p:nvPr/>
        </p:nvSpPr>
        <p:spPr bwMode="auto">
          <a:xfrm>
            <a:off x="5257800" y="36576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effectLst>
                  <a:outerShdw blurRad="38100" dist="38100" dir="2700000" algn="tl">
                    <a:srgbClr val="C0C0C0"/>
                  </a:outerShdw>
                </a:effectLst>
              </a:rPr>
              <a:t>选择性：</a:t>
            </a:r>
            <a:r>
              <a:rPr lang="en-US" altLang="zh-CN" b="1">
                <a:effectLst>
                  <a:outerShdw blurRad="38100" dist="38100" dir="2700000" algn="tl">
                    <a:srgbClr val="C0C0C0"/>
                  </a:outerShdw>
                </a:effectLst>
              </a:rPr>
              <a:t>Bragg</a:t>
            </a:r>
            <a:r>
              <a:rPr lang="zh-CN" altLang="en-US" b="1">
                <a:effectLst>
                  <a:outerShdw blurRad="38100" dist="38100" dir="2700000" algn="tl">
                    <a:srgbClr val="C0C0C0"/>
                  </a:outerShdw>
                </a:effectLst>
              </a:rPr>
              <a:t>角</a:t>
            </a:r>
            <a:endParaRPr lang="zh-CN" altLang="el-GR" b="1" baseline="30000">
              <a:effectLst>
                <a:outerShdw blurRad="38100" dist="38100" dir="2700000" algn="tl">
                  <a:srgbClr val="C0C0C0"/>
                </a:outerShdw>
              </a:effectLst>
              <a:latin typeface="Gulim" pitchFamily="34" charset="-127"/>
              <a:ea typeface="Gulim" pitchFamily="34" charset="-127"/>
            </a:endParaRPr>
          </a:p>
        </p:txBody>
      </p:sp>
      <p:grpSp>
        <p:nvGrpSpPr>
          <p:cNvPr id="12344" name="Group 3"/>
          <p:cNvGrpSpPr>
            <a:grpSpLocks/>
          </p:cNvGrpSpPr>
          <p:nvPr/>
        </p:nvGrpSpPr>
        <p:grpSpPr bwMode="auto">
          <a:xfrm>
            <a:off x="5105400" y="4648200"/>
            <a:ext cx="2895600" cy="609600"/>
            <a:chOff x="0" y="0"/>
            <a:chExt cx="3984" cy="912"/>
          </a:xfrm>
        </p:grpSpPr>
        <p:sp>
          <p:nvSpPr>
            <p:cNvPr id="12345" name="AutoShape 4"/>
            <p:cNvSpPr>
              <a:spLocks noChangeArrowheads="1"/>
            </p:cNvSpPr>
            <p:nvPr/>
          </p:nvSpPr>
          <p:spPr bwMode="auto">
            <a:xfrm>
              <a:off x="0" y="0"/>
              <a:ext cx="3984" cy="912"/>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1">
                <a:latin typeface="华文楷体" panose="02010600040101010101" pitchFamily="2" charset="-122"/>
                <a:ea typeface="华文楷体" panose="02010600040101010101" pitchFamily="2" charset="-122"/>
              </a:endParaRPr>
            </a:p>
          </p:txBody>
        </p:sp>
        <p:sp>
          <p:nvSpPr>
            <p:cNvPr id="13318" name="Freeform 7"/>
            <p:cNvSpPr>
              <a:spLocks/>
            </p:cNvSpPr>
            <p:nvPr/>
          </p:nvSpPr>
          <p:spPr bwMode="auto">
            <a:xfrm>
              <a:off x="135" y="31"/>
              <a:ext cx="383" cy="374"/>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CBEF0"/>
                </a:gs>
                <a:gs pos="50000">
                  <a:schemeClr val="accent1">
                    <a:alpha val="0"/>
                  </a:schemeClr>
                </a:gs>
                <a:gs pos="100000">
                  <a:srgbClr val="9CBEF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349" name="Text Box 9"/>
            <p:cNvSpPr txBox="1">
              <a:spLocks noChangeArrowheads="1"/>
            </p:cNvSpPr>
            <p:nvPr/>
          </p:nvSpPr>
          <p:spPr bwMode="auto">
            <a:xfrm>
              <a:off x="960" y="43"/>
              <a:ext cx="2928"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b="1">
                <a:latin typeface="华文楷体" panose="02010600040101010101" pitchFamily="2" charset="-122"/>
                <a:ea typeface="华文楷体" panose="02010600040101010101" pitchFamily="2" charset="-122"/>
              </a:endParaRPr>
            </a:p>
          </p:txBody>
        </p:sp>
      </p:grpSp>
      <p:sp>
        <p:nvSpPr>
          <p:cNvPr id="11" name="Rectangle 39"/>
          <p:cNvSpPr>
            <a:spLocks noChangeArrowheads="1"/>
          </p:cNvSpPr>
          <p:nvPr/>
        </p:nvSpPr>
        <p:spPr bwMode="auto">
          <a:xfrm>
            <a:off x="5257800" y="48006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effectLst>
                  <a:outerShdw blurRad="38100" dist="38100" dir="2700000" algn="tl">
                    <a:srgbClr val="C0C0C0"/>
                  </a:outerShdw>
                </a:effectLst>
              </a:rPr>
              <a:t>可接受的暗存储时间</a:t>
            </a:r>
            <a:endParaRPr lang="zh-CN" altLang="el-GR" b="1" baseline="30000">
              <a:effectLst>
                <a:outerShdw blurRad="38100" dist="38100" dir="2700000" algn="tl">
                  <a:srgbClr val="C0C0C0"/>
                </a:outerShdw>
              </a:effectLst>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21TGp_sky_light">
  <a:themeElements>
    <a:clrScheme name="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221TGp_sky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21TGp_sky_light 1">
        <a:dk1>
          <a:srgbClr val="000000"/>
        </a:dk1>
        <a:lt1>
          <a:srgbClr val="FFFFFF"/>
        </a:lt1>
        <a:dk2>
          <a:srgbClr val="501A82"/>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221TGp_sky_light 3">
        <a:dk1>
          <a:srgbClr val="000000"/>
        </a:dk1>
        <a:lt1>
          <a:srgbClr val="FFFFFF"/>
        </a:lt1>
        <a:dk2>
          <a:srgbClr val="186894"/>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21TGp_sky_light">
  <a:themeElements>
    <a:clrScheme name="1_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1_221TGp_sky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221TGp_sky_light 1">
        <a:dk1>
          <a:srgbClr val="000000"/>
        </a:dk1>
        <a:lt1>
          <a:srgbClr val="FFFFFF"/>
        </a:lt1>
        <a:dk2>
          <a:srgbClr val="501A82"/>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1_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1_221TGp_sky_light 3">
        <a:dk1>
          <a:srgbClr val="000000"/>
        </a:dk1>
        <a:lt1>
          <a:srgbClr val="FFFFFF"/>
        </a:lt1>
        <a:dk2>
          <a:srgbClr val="186894"/>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221TGp_sky_light">
  <a:themeElements>
    <a:clrScheme name="3_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3_221TGp_sky_light">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221TGp_sky_light 1">
        <a:dk1>
          <a:srgbClr val="000000"/>
        </a:dk1>
        <a:lt1>
          <a:srgbClr val="FFFFFF"/>
        </a:lt1>
        <a:dk2>
          <a:srgbClr val="501A82"/>
        </a:dk2>
        <a:lt2>
          <a:srgbClr val="969696"/>
        </a:lt2>
        <a:accent1>
          <a:srgbClr val="117AC1"/>
        </a:accent1>
        <a:accent2>
          <a:srgbClr val="38B890"/>
        </a:accent2>
        <a:accent3>
          <a:srgbClr val="FFFFFF"/>
        </a:accent3>
        <a:accent4>
          <a:srgbClr val="000000"/>
        </a:accent4>
        <a:accent5>
          <a:srgbClr val="AABEDD"/>
        </a:accent5>
        <a:accent6>
          <a:srgbClr val="32A682"/>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3_221TGp_sky_light 2">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3_221TGp_sky_light 3">
        <a:dk1>
          <a:srgbClr val="000000"/>
        </a:dk1>
        <a:lt1>
          <a:srgbClr val="FFFFFF"/>
        </a:lt1>
        <a:dk2>
          <a:srgbClr val="186894"/>
        </a:dk2>
        <a:lt2>
          <a:srgbClr val="969696"/>
        </a:lt2>
        <a:accent1>
          <a:srgbClr val="2AA08A"/>
        </a:accent1>
        <a:accent2>
          <a:srgbClr val="9C88E6"/>
        </a:accent2>
        <a:accent3>
          <a:srgbClr val="FFFFFF"/>
        </a:accent3>
        <a:accent4>
          <a:srgbClr val="000000"/>
        </a:accent4>
        <a:accent5>
          <a:srgbClr val="ACCDC4"/>
        </a:accent5>
        <a:accent6>
          <a:srgbClr val="8D7BD0"/>
        </a:accent6>
        <a:hlink>
          <a:srgbClr val="7D96D3"/>
        </a:hlink>
        <a:folHlink>
          <a:srgbClr val="DEDB7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364EB6"/>
      </a:dk2>
      <a:lt2>
        <a:srgbClr val="C0C0C0"/>
      </a:lt2>
      <a:accent1>
        <a:srgbClr val="4987E3"/>
      </a:accent1>
      <a:accent2>
        <a:srgbClr val="D9520F"/>
      </a:accent2>
      <a:accent3>
        <a:srgbClr val="FFFFFF"/>
      </a:accent3>
      <a:accent4>
        <a:srgbClr val="000000"/>
      </a:accent4>
      <a:accent5>
        <a:srgbClr val="B1C3EF"/>
      </a:accent5>
      <a:accent6>
        <a:srgbClr val="C4490C"/>
      </a:accent6>
      <a:hlink>
        <a:srgbClr val="36A1B6"/>
      </a:hlink>
      <a:folHlink>
        <a:srgbClr val="9CC7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1343</TotalTime>
  <Pages>0</Pages>
  <Words>1093</Words>
  <Characters>0</Characters>
  <Application>Microsoft Office PowerPoint</Application>
  <DocSecurity>0</DocSecurity>
  <PresentationFormat>全屏显示(4:3)</PresentationFormat>
  <Lines>0</Lines>
  <Paragraphs>127</Paragraphs>
  <Slides>16</Slides>
  <Notes>0</Notes>
  <HiddenSlides>0</HiddenSlides>
  <MMClips>0</MMClips>
  <ScaleCrop>false</ScaleCrop>
  <HeadingPairs>
    <vt:vector size="8" baseType="variant">
      <vt:variant>
        <vt:lpstr>已用的字体</vt:lpstr>
      </vt:variant>
      <vt:variant>
        <vt:i4>15</vt:i4>
      </vt:variant>
      <vt:variant>
        <vt:lpstr>主题</vt:lpstr>
      </vt:variant>
      <vt:variant>
        <vt:i4>3</vt:i4>
      </vt:variant>
      <vt:variant>
        <vt:lpstr>嵌入 OLE 服务器</vt:lpstr>
      </vt:variant>
      <vt:variant>
        <vt:i4>4</vt:i4>
      </vt:variant>
      <vt:variant>
        <vt:lpstr>幻灯片标题</vt:lpstr>
      </vt:variant>
      <vt:variant>
        <vt:i4>16</vt:i4>
      </vt:variant>
    </vt:vector>
  </HeadingPairs>
  <TitlesOfParts>
    <vt:vector size="38" baseType="lpstr">
      <vt:lpstr>Gulim</vt:lpstr>
      <vt:lpstr>方正舒体</vt:lpstr>
      <vt:lpstr>华康布丁体W12(P)</vt:lpstr>
      <vt:lpstr>华文楷体</vt:lpstr>
      <vt:lpstr>华文隶书</vt:lpstr>
      <vt:lpstr>华文新魏</vt:lpstr>
      <vt:lpstr>楷体</vt:lpstr>
      <vt:lpstr>宋体</vt:lpstr>
      <vt:lpstr>Arial</vt:lpstr>
      <vt:lpstr>Arial Narrow</vt:lpstr>
      <vt:lpstr>Calibri</vt:lpstr>
      <vt:lpstr>Garamond</vt:lpstr>
      <vt:lpstr>Times</vt:lpstr>
      <vt:lpstr>Times New Roman</vt:lpstr>
      <vt:lpstr>Wingdings</vt:lpstr>
      <vt:lpstr>221TGp_sky_light</vt:lpstr>
      <vt:lpstr>1_221TGp_sky_light</vt:lpstr>
      <vt:lpstr>3_221TGp_sky_light</vt:lpstr>
      <vt:lpstr>Photoshop.Image.6</vt:lpstr>
      <vt:lpstr>Picture</vt:lpstr>
      <vt:lpstr>公式</vt:lpstr>
      <vt:lpstr>位图图像</vt:lpstr>
      <vt:lpstr>PowerPoint 演示文稿</vt:lpstr>
      <vt:lpstr>报告内容</vt:lpstr>
      <vt:lpstr>南开大学实验教学平台</vt:lpstr>
      <vt:lpstr>南开大学实验教学平台</vt:lpstr>
      <vt:lpstr> 南开大学实验教学平台</vt:lpstr>
      <vt:lpstr>PowerPoint 演示文稿</vt:lpstr>
      <vt:lpstr>科研成果转化为教学内容</vt:lpstr>
      <vt:lpstr>本实验的教学内容</vt:lpstr>
      <vt:lpstr>本实验的教学内容</vt:lpstr>
      <vt:lpstr>本实验的教学内容</vt:lpstr>
      <vt:lpstr>本实验的教学内容</vt:lpstr>
      <vt:lpstr>本实验的教学内容</vt:lpstr>
      <vt:lpstr>3、全息信息存储和再现 ：</vt:lpstr>
      <vt:lpstr>PowerPoint 演示文稿</vt:lpstr>
      <vt:lpstr>PowerPoint 演示文稿</vt:lpstr>
      <vt:lpstr>PowerPoint 演示文稿</vt:lpstr>
    </vt:vector>
  </TitlesOfParts>
  <Company>Guilddesign</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chenjing</cp:lastModifiedBy>
  <cp:revision>398</cp:revision>
  <dcterms:created xsi:type="dcterms:W3CDTF">2005-02-25T08:08:48Z</dcterms:created>
  <dcterms:modified xsi:type="dcterms:W3CDTF">2016-07-18T15:49:07Z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2052-9.1.0.4716</vt:lpwstr>
  </property>
</Properties>
</file>