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60" r:id="rId5"/>
    <p:sldId id="261" r:id="rId6"/>
    <p:sldId id="262" r:id="rId7"/>
    <p:sldId id="264" r:id="rId8"/>
    <p:sldId id="265" r:id="rId9"/>
    <p:sldId id="263" r:id="rId10"/>
    <p:sldId id="27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10.wmf"/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3.wmf"/><Relationship Id="rId1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6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5.wmf"/><Relationship Id="rId1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0.wmf"/><Relationship Id="rId7" Type="http://schemas.openxmlformats.org/officeDocument/2006/relationships/oleObject" Target="../embeddings/oleObject10.bin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7.emf"/><Relationship Id="rId10" Type="http://schemas.openxmlformats.org/officeDocument/2006/relationships/vmlDrawing" Target="../drawings/vmlDrawing4.vml"/><Relationship Id="rId1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wmf"/><Relationship Id="rId1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77365" y="2425065"/>
            <a:ext cx="9144000" cy="1074420"/>
          </a:xfrm>
        </p:spPr>
        <p:txBody>
          <a:bodyPr>
            <a:noAutofit/>
          </a:bodyPr>
          <a:p>
            <a:r>
              <a:rPr lang="zh-CN" altLang="en-US" sz="4400"/>
              <a:t>物理实验课程拔尖人才培养方法研究</a:t>
            </a:r>
            <a:endParaRPr lang="zh-CN" altLang="en-US" sz="44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047808"/>
            <a:ext cx="9144000" cy="1655762"/>
          </a:xfrm>
        </p:spPr>
        <p:txBody>
          <a:bodyPr/>
          <a:p>
            <a:r>
              <a:rPr lang="zh-CN" altLang="en-US"/>
              <a:t>上海交通大学</a:t>
            </a:r>
            <a:endParaRPr lang="zh-CN" altLang="en-US"/>
          </a:p>
          <a:p>
            <a:r>
              <a:rPr lang="zh-CN" altLang="en-US"/>
              <a:t>李向亭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59205" y="619125"/>
            <a:ext cx="9456420" cy="1037590"/>
          </a:xfrm>
        </p:spPr>
        <p:txBody>
          <a:bodyPr/>
          <a:p>
            <a:r>
              <a:rPr lang="en-US" altLang="zh-CN" sz="4800"/>
              <a:t>“</a:t>
            </a:r>
            <a:r>
              <a:rPr lang="zh-CN" altLang="en-US" sz="4800"/>
              <a:t>物理实验</a:t>
            </a:r>
            <a:r>
              <a:rPr lang="en-US" altLang="zh-CN" sz="4800"/>
              <a:t>”</a:t>
            </a:r>
            <a:r>
              <a:rPr lang="zh-CN" altLang="en-US" sz="4800"/>
              <a:t>教学存在很多矛盾</a:t>
            </a:r>
            <a:endParaRPr lang="zh-CN" altLang="en-US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205" y="1760220"/>
            <a:ext cx="4119880" cy="523240"/>
          </a:xfrm>
        </p:spPr>
        <p:txBody>
          <a:bodyPr>
            <a:noAutofit/>
          </a:bodyPr>
          <a:p>
            <a:pPr algn="l"/>
            <a:r>
              <a:rPr lang="zh-CN" altLang="en-US" sz="2800"/>
              <a:t>1.基础训练和创新的矛盾</a:t>
            </a:r>
            <a:endParaRPr lang="zh-CN" altLang="en-US" sz="2800"/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364548" y="2283460"/>
          <a:ext cx="3272155" cy="1384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1739900" imgH="736600" progId="Equation.KSEE3">
                  <p:embed/>
                </p:oleObj>
              </mc:Choice>
              <mc:Fallback>
                <p:oleObj name="" r:id="rId1" imgW="1739900" imgH="736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64548" y="2283460"/>
                        <a:ext cx="3272155" cy="1384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副标题 2"/>
          <p:cNvSpPr>
            <a:spLocks noGrp="1"/>
          </p:cNvSpPr>
          <p:nvPr/>
        </p:nvSpPr>
        <p:spPr>
          <a:xfrm>
            <a:off x="1180465" y="4070350"/>
            <a:ext cx="6124575" cy="523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800"/>
              <a:t>2.严格的操作程序和自主发挥的矛盾</a:t>
            </a:r>
            <a:endParaRPr lang="zh-CN" altLang="en-US" sz="2800"/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247390" y="4593273"/>
          <a:ext cx="4034790" cy="1385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3" imgW="2145665" imgH="736600" progId="Equation.KSEE3">
                  <p:embed/>
                </p:oleObj>
              </mc:Choice>
              <mc:Fallback>
                <p:oleObj name="" r:id="rId3" imgW="2145665" imgH="736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7390" y="4593273"/>
                        <a:ext cx="4034790" cy="1385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59205" y="619125"/>
            <a:ext cx="9456420" cy="1037590"/>
          </a:xfrm>
        </p:spPr>
        <p:txBody>
          <a:bodyPr/>
          <a:p>
            <a:r>
              <a:rPr lang="en-US" altLang="zh-CN" sz="4800"/>
              <a:t>“</a:t>
            </a:r>
            <a:r>
              <a:rPr lang="zh-CN" altLang="en-US" sz="4800"/>
              <a:t>物理实验</a:t>
            </a:r>
            <a:r>
              <a:rPr lang="en-US" altLang="zh-CN" sz="4800"/>
              <a:t>”</a:t>
            </a:r>
            <a:r>
              <a:rPr lang="zh-CN" altLang="en-US" sz="4800"/>
              <a:t>教学存在很多矛盾</a:t>
            </a:r>
            <a:endParaRPr lang="zh-CN" altLang="en-US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205" y="1760220"/>
            <a:ext cx="6672580" cy="523240"/>
          </a:xfrm>
        </p:spPr>
        <p:txBody>
          <a:bodyPr>
            <a:noAutofit/>
          </a:bodyPr>
          <a:p>
            <a:pPr algn="l"/>
            <a:r>
              <a:rPr lang="en-US" altLang="zh-CN" sz="2800"/>
              <a:t>3. </a:t>
            </a:r>
            <a:r>
              <a:rPr lang="zh-CN" altLang="en-US" sz="2800"/>
              <a:t>追求物理完美与客观存在复杂性的矛盾;</a:t>
            </a:r>
            <a:endParaRPr lang="zh-CN" altLang="en-US" sz="2800"/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59063" y="2522220"/>
          <a:ext cx="4683125" cy="907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2489200" imgH="482600" progId="Equation.KSEE3">
                  <p:embed/>
                </p:oleObj>
              </mc:Choice>
              <mc:Fallback>
                <p:oleObj name="" r:id="rId1" imgW="2489200" imgH="482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59063" y="2522220"/>
                        <a:ext cx="4683125" cy="907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副标题 2"/>
          <p:cNvSpPr>
            <a:spLocks noGrp="1"/>
          </p:cNvSpPr>
          <p:nvPr/>
        </p:nvSpPr>
        <p:spPr>
          <a:xfrm>
            <a:off x="1306195" y="4013200"/>
            <a:ext cx="7707630" cy="523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800"/>
              <a:t>4.学生的计算能力的培养与软件使用的矛盾;</a:t>
            </a:r>
            <a:endParaRPr lang="zh-CN" altLang="en-US" sz="2800"/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940878" y="4775200"/>
          <a:ext cx="6213475" cy="907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3" imgW="3302000" imgH="482600" progId="Equation.KSEE3">
                  <p:embed/>
                </p:oleObj>
              </mc:Choice>
              <mc:Fallback>
                <p:oleObj name="" r:id="rId3" imgW="3302000" imgH="482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0878" y="4775200"/>
                        <a:ext cx="6213475" cy="907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59205" y="619125"/>
            <a:ext cx="9456420" cy="1037590"/>
          </a:xfrm>
        </p:spPr>
        <p:txBody>
          <a:bodyPr/>
          <a:p>
            <a:r>
              <a:rPr lang="zh-CN" altLang="en-US" sz="4800"/>
              <a:t>经过长期实践</a:t>
            </a:r>
            <a:r>
              <a:rPr lang="en-US" altLang="zh-CN" sz="4800"/>
              <a:t>......</a:t>
            </a:r>
            <a:endParaRPr lang="en-US" altLang="zh-CN" sz="4800"/>
          </a:p>
        </p:txBody>
      </p:sp>
      <p:sp>
        <p:nvSpPr>
          <p:cNvPr id="5" name="副标题 4"/>
          <p:cNvSpPr/>
          <p:nvPr>
            <p:ph type="subTitle" idx="1"/>
          </p:nvPr>
        </p:nvSpPr>
        <p:spPr>
          <a:xfrm>
            <a:off x="1524000" y="1819275"/>
            <a:ext cx="9144000" cy="2908935"/>
          </a:xfrm>
        </p:spPr>
        <p:txBody>
          <a:bodyPr>
            <a:normAutofit fontScale="90000"/>
          </a:bodyPr>
          <a:p>
            <a:pPr algn="l">
              <a:lnSpc>
                <a:spcPct val="120000"/>
              </a:lnSpc>
            </a:pPr>
            <a:r>
              <a:rPr lang="zh-CN" altLang="en-US"/>
              <a:t>1.我们整理了每个实验的内容, 重新编排的实验教学大纲, 减少实验个数，把一些实验项目的和现代的软件相结合；</a:t>
            </a:r>
            <a:endParaRPr lang="zh-CN" altLang="en-US"/>
          </a:p>
          <a:p>
            <a:pPr algn="l">
              <a:lnSpc>
                <a:spcPct val="120000"/>
              </a:lnSpc>
            </a:pPr>
            <a:r>
              <a:rPr lang="zh-CN" altLang="en-US"/>
              <a:t>2.每个实验增加了研究型选做内容,以供能力强的学生探讨；</a:t>
            </a:r>
            <a:endParaRPr lang="zh-CN" altLang="en-US"/>
          </a:p>
          <a:p>
            <a:pPr algn="l">
              <a:lnSpc>
                <a:spcPct val="120000"/>
              </a:lnSpc>
            </a:pPr>
            <a:r>
              <a:rPr lang="zh-CN" altLang="en-US"/>
              <a:t>3.每学期都增加了自主实验, 把基础训练和自主创新结合起来, 学生自己设计和通用仪器严格操作规范结合起来, 自己动手和计算机采集结合起来。</a:t>
            </a:r>
            <a:endParaRPr lang="zh-CN" altLang="en-US"/>
          </a:p>
          <a:p>
            <a:pPr algn="l">
              <a:lnSpc>
                <a:spcPct val="120000"/>
              </a:lnSpc>
            </a:pPr>
            <a:r>
              <a:rPr lang="zh-CN" altLang="en-US"/>
              <a:t>         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041525" y="4728210"/>
            <a:ext cx="7461250" cy="9690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20000"/>
              </a:lnSpc>
            </a:pPr>
            <a:r>
              <a:rPr lang="zh-CN" altLang="en-US" sz="2400">
                <a:sym typeface="+mn-ea"/>
              </a:rPr>
              <a:t>每学期做</a:t>
            </a:r>
            <a:r>
              <a:rPr lang="en-US" altLang="zh-CN" sz="2400">
                <a:sym typeface="+mn-ea"/>
              </a:rPr>
              <a:t>6</a:t>
            </a:r>
            <a:r>
              <a:rPr lang="zh-CN" altLang="en-US" sz="2400">
                <a:sym typeface="+mn-ea"/>
              </a:rPr>
              <a:t>个实验，每个实验都有拓展内容，其中包含一个设计性实验，学生在</a:t>
            </a:r>
            <a:r>
              <a:rPr lang="en-US" altLang="zh-CN" sz="2400">
                <a:sym typeface="+mn-ea"/>
              </a:rPr>
              <a:t>IYPT</a:t>
            </a:r>
            <a:r>
              <a:rPr lang="zh-CN" altLang="en-US" sz="2400">
                <a:sym typeface="+mn-ea"/>
              </a:rPr>
              <a:t>中挑选一个。</a:t>
            </a:r>
            <a:endParaRPr lang="zh-CN" altLang="en-US" sz="2400"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337435" y="931545"/>
            <a:ext cx="435102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>
                <a:sym typeface="+mn-ea"/>
              </a:rPr>
              <a:t>例如 </a:t>
            </a:r>
            <a:r>
              <a:rPr lang="en-US" altLang="zh-CN" sz="2800">
                <a:sym typeface="+mn-ea"/>
              </a:rPr>
              <a:t>: </a:t>
            </a:r>
            <a:r>
              <a:rPr lang="zh-CN" altLang="en-US" sz="2800">
                <a:sym typeface="+mn-ea"/>
              </a:rPr>
              <a:t>“薄透镜焦距测量”</a:t>
            </a:r>
            <a:endParaRPr lang="zh-CN" altLang="en-US" sz="2800">
              <a:sym typeface="+mn-ea"/>
            </a:endParaRPr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593850" y="1829753"/>
          <a:ext cx="5971540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3175000" imgH="1219200" progId="Equation.KSEE3">
                  <p:embed/>
                </p:oleObj>
              </mc:Choice>
              <mc:Fallback>
                <p:oleObj name="" r:id="rId1" imgW="3175000" imgH="1219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593850" y="1829753"/>
                        <a:ext cx="5971540" cy="229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" name="Object 6"/>
          <p:cNvGraphicFramePr/>
          <p:nvPr/>
        </p:nvGraphicFramePr>
        <p:xfrm>
          <a:off x="1214438" y="4815205"/>
          <a:ext cx="66516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3" imgW="2600960" imgH="254000" progId="Equation.3">
                  <p:embed/>
                </p:oleObj>
              </mc:Choice>
              <mc:Fallback>
                <p:oleObj name="" r:id="rId3" imgW="2600960" imgH="2540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4438" y="4815205"/>
                        <a:ext cx="6651625" cy="647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8999220" y="3502025"/>
            <a:ext cx="247967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计算物理中的二分法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6" name="Rectangle 2"/>
          <p:cNvSpPr/>
          <p:nvPr/>
        </p:nvSpPr>
        <p:spPr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 eaLnBrk="1" hangingPunct="1"/>
            <a:endParaRPr lang="zh-CN" altLang="en-US" dirty="0">
              <a:latin typeface="Calibri" pitchFamily="34" charset="0"/>
              <a:ea typeface="宋体" pitchFamily="2" charset="-122"/>
            </a:endParaRPr>
          </a:p>
        </p:txBody>
      </p:sp>
      <p:graphicFrame>
        <p:nvGraphicFramePr>
          <p:cNvPr id="10242" name="Object 1"/>
          <p:cNvGraphicFramePr/>
          <p:nvPr/>
        </p:nvGraphicFramePr>
        <p:xfrm>
          <a:off x="3738563" y="214313"/>
          <a:ext cx="5202237" cy="244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1" imgW="2088515" imgH="993140" progId="Visio.Drawing.11">
                  <p:embed/>
                </p:oleObj>
              </mc:Choice>
              <mc:Fallback>
                <p:oleObj name="" r:id="rId1" imgW="2088515" imgH="993140" progId="Visio.Drawing.11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738563" y="214313"/>
                        <a:ext cx="5202237" cy="24495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6"/>
          <p:cNvGraphicFramePr/>
          <p:nvPr/>
        </p:nvGraphicFramePr>
        <p:xfrm>
          <a:off x="2135188" y="3429000"/>
          <a:ext cx="381635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3" imgW="2005965" imgH="482600" progId="Equation.3">
                  <p:embed/>
                </p:oleObj>
              </mc:Choice>
              <mc:Fallback>
                <p:oleObj name="" r:id="rId3" imgW="2005965" imgH="482600" progId="Equation.3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5188" y="3429000"/>
                        <a:ext cx="3816350" cy="919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5"/>
          <p:cNvGraphicFramePr/>
          <p:nvPr/>
        </p:nvGraphicFramePr>
        <p:xfrm>
          <a:off x="2973388" y="4437063"/>
          <a:ext cx="618807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5" imgW="2933700" imgH="609600" progId="Equation.3">
                  <p:embed/>
                </p:oleObj>
              </mc:Choice>
              <mc:Fallback>
                <p:oleObj name="" r:id="rId5" imgW="2933700" imgH="609600" progId="Equation.3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3388" y="4437063"/>
                        <a:ext cx="6188075" cy="12874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矩形 8"/>
          <p:cNvSpPr/>
          <p:nvPr/>
        </p:nvSpPr>
        <p:spPr>
          <a:xfrm>
            <a:off x="3000375" y="2708275"/>
            <a:ext cx="553593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dirty="0">
                <a:latin typeface="Calibri" pitchFamily="34" charset="0"/>
                <a:ea typeface="宋体" pitchFamily="2" charset="-122"/>
              </a:rPr>
              <a:t>Lens equation method, concave lens</a:t>
            </a:r>
            <a:endParaRPr lang="zh-CN" altLang="en-US" sz="2800" dirty="0">
              <a:latin typeface="Calibri" pitchFamily="34" charset="0"/>
              <a:ea typeface="宋体" pitchFamily="2" charset="-122"/>
            </a:endParaRPr>
          </a:p>
        </p:txBody>
      </p:sp>
      <p:graphicFrame>
        <p:nvGraphicFramePr>
          <p:cNvPr id="10245" name="Object 7"/>
          <p:cNvGraphicFramePr/>
          <p:nvPr/>
        </p:nvGraphicFramePr>
        <p:xfrm>
          <a:off x="6096000" y="3429000"/>
          <a:ext cx="314166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7" imgW="1650365" imgH="533400" progId="Equation.3">
                  <p:embed/>
                </p:oleObj>
              </mc:Choice>
              <mc:Fallback>
                <p:oleObj name="" r:id="rId7" imgW="1650365" imgH="533400" progId="Equation.3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0" y="3429000"/>
                        <a:ext cx="3141663" cy="1016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标题 1"/>
          <p:cNvSpPr>
            <a:spLocks noGrp="1"/>
          </p:cNvSpPr>
          <p:nvPr>
            <p:ph type="title"/>
          </p:nvPr>
        </p:nvSpPr>
        <p:spPr>
          <a:xfrm>
            <a:off x="1524000" y="0"/>
            <a:ext cx="2185988" cy="1143000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en-US" altLang="zh-CN" dirty="0"/>
              <a:t>Example     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1266" name="Object 6"/>
          <p:cNvGraphicFramePr/>
          <p:nvPr/>
        </p:nvGraphicFramePr>
        <p:xfrm>
          <a:off x="2782888" y="549275"/>
          <a:ext cx="5772150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1" imgW="3035300" imgH="1524000" progId="Equation.3">
                  <p:embed/>
                </p:oleObj>
              </mc:Choice>
              <mc:Fallback>
                <p:oleObj name="" r:id="rId1" imgW="3035300" imgH="1524000" progId="Equation.3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782888" y="549275"/>
                        <a:ext cx="5772150" cy="2901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矩形 5"/>
          <p:cNvSpPr/>
          <p:nvPr/>
        </p:nvSpPr>
        <p:spPr>
          <a:xfrm>
            <a:off x="3143250" y="3789363"/>
            <a:ext cx="3886835" cy="13754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dirty="0">
                <a:latin typeface="Calibri" pitchFamily="34" charset="0"/>
                <a:ea typeface="宋体" pitchFamily="2" charset="-122"/>
              </a:rPr>
              <a:t>It’s boring, suggest using </a:t>
            </a:r>
            <a:endParaRPr lang="en-US" altLang="zh-CN" sz="2800" b="1" dirty="0">
              <a:latin typeface="Calibri" pitchFamily="34" charset="0"/>
              <a:ea typeface="宋体" pitchFamily="2" charset="-122"/>
            </a:endParaRPr>
          </a:p>
          <a:p>
            <a:pPr lvl="0" eaLnBrk="1" hangingPunct="1"/>
            <a:r>
              <a:rPr lang="en-US" altLang="zh-CN" sz="2800" b="1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</a:rPr>
              <a:t>Matlab </a:t>
            </a:r>
            <a:r>
              <a:rPr lang="en-US" altLang="zh-CN" sz="2800" b="1" dirty="0">
                <a:latin typeface="Calibri" pitchFamily="34" charset="0"/>
                <a:ea typeface="宋体" pitchFamily="2" charset="-122"/>
              </a:rPr>
              <a:t>or </a:t>
            </a:r>
            <a:r>
              <a:rPr lang="en-US" altLang="zh-CN" sz="2800" b="1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</a:rPr>
              <a:t>Mathmatica</a:t>
            </a:r>
            <a:endParaRPr lang="en-US" altLang="zh-CN" sz="2800" b="1" dirty="0">
              <a:solidFill>
                <a:srgbClr val="FF0000"/>
              </a:solidFill>
              <a:latin typeface="Calibri" pitchFamily="34" charset="0"/>
              <a:ea typeface="宋体" pitchFamily="2" charset="-122"/>
            </a:endParaRPr>
          </a:p>
          <a:p>
            <a:pPr lvl="0" eaLnBrk="1" hangingPunct="1"/>
            <a:r>
              <a:rPr lang="en-US" altLang="zh-CN" sz="2800" b="1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</a:rPr>
              <a:t>ftp://ftp3.sjtu.edu.cn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59205" y="619125"/>
            <a:ext cx="9456420" cy="1037590"/>
          </a:xfrm>
        </p:spPr>
        <p:txBody>
          <a:bodyPr/>
          <a:p>
            <a:r>
              <a:rPr lang="zh-CN" altLang="en-US" sz="4800"/>
              <a:t>经过长期实践</a:t>
            </a:r>
            <a:r>
              <a:rPr lang="en-US" altLang="zh-CN" sz="4800"/>
              <a:t>......</a:t>
            </a:r>
            <a:endParaRPr lang="en-US" altLang="zh-CN" sz="4800"/>
          </a:p>
        </p:txBody>
      </p:sp>
      <p:sp>
        <p:nvSpPr>
          <p:cNvPr id="5" name="副标题 4"/>
          <p:cNvSpPr/>
          <p:nvPr>
            <p:ph type="subTitle" idx="1"/>
          </p:nvPr>
        </p:nvSpPr>
        <p:spPr>
          <a:xfrm>
            <a:off x="1571625" y="1896745"/>
            <a:ext cx="9144000" cy="3065145"/>
          </a:xfrm>
        </p:spPr>
        <p:txBody>
          <a:bodyPr>
            <a:normAutofit lnSpcReduction="20000"/>
          </a:bodyPr>
          <a:p>
            <a:pPr algn="l">
              <a:lnSpc>
                <a:spcPct val="130000"/>
              </a:lnSpc>
            </a:pPr>
            <a:r>
              <a:rPr lang="en-US" altLang="zh-CN"/>
              <a:t>         </a:t>
            </a:r>
            <a:r>
              <a:rPr lang="zh-CN" altLang="en-US"/>
              <a:t>时间分配上,3/4时间对学生做基础训练,1/8时间教学生用现代流行软件,包括数据采集软件和数据处理软件,1/8时间让学生自己设计实验. 经过4 年的教学实践,取得的良好的教学效果, 我们的教学安排有助于学生提高动手探索和解决问题能力，学习实验物理的研究手段，使学生通过学习物理实验课程后，尽快适应科学研究。</a:t>
            </a:r>
            <a:endParaRPr lang="zh-CN" altLang="en-US"/>
          </a:p>
          <a:p>
            <a:pPr algn="l">
              <a:lnSpc>
                <a:spcPct val="130000"/>
              </a:lnSpc>
            </a:pPr>
            <a:r>
              <a:rPr lang="zh-CN" altLang="en-US"/>
              <a:t>经过长期实践和深入研究找到一套合适的教学体系，对物理实验导论和物理实验1这两门课程,编写了相应的教学大纲和教材。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59205" y="619125"/>
            <a:ext cx="9456420" cy="1037590"/>
          </a:xfrm>
        </p:spPr>
        <p:txBody>
          <a:bodyPr/>
          <a:p>
            <a:r>
              <a:rPr lang="zh-CN" altLang="en-US" sz="4800"/>
              <a:t>设计性实验</a:t>
            </a:r>
            <a:endParaRPr lang="zh-CN" altLang="en-US" sz="4800"/>
          </a:p>
        </p:txBody>
      </p:sp>
      <p:sp>
        <p:nvSpPr>
          <p:cNvPr id="5" name="副标题 4"/>
          <p:cNvSpPr/>
          <p:nvPr>
            <p:ph type="subTitle" idx="1"/>
          </p:nvPr>
        </p:nvSpPr>
        <p:spPr>
          <a:xfrm>
            <a:off x="1571625" y="1896745"/>
            <a:ext cx="9144000" cy="3065145"/>
          </a:xfrm>
        </p:spPr>
        <p:txBody>
          <a:bodyPr>
            <a:normAutofit fontScale="90000" lnSpcReduction="20000"/>
          </a:bodyPr>
          <a:p>
            <a:pPr algn="l">
              <a:lnSpc>
                <a:spcPct val="130000"/>
              </a:lnSpc>
            </a:pPr>
            <a:r>
              <a:rPr lang="en-US" altLang="zh-CN"/>
              <a:t>         CUPT</a:t>
            </a:r>
            <a:r>
              <a:rPr lang="zh-CN" altLang="en-US"/>
              <a:t>实验，取得了良好的效果</a:t>
            </a:r>
            <a:endParaRPr lang="zh-CN" altLang="en-US"/>
          </a:p>
          <a:p>
            <a:pPr algn="l">
              <a:lnSpc>
                <a:spcPct val="130000"/>
              </a:lnSpc>
            </a:pPr>
            <a:r>
              <a:rPr lang="zh-CN" altLang="en-US"/>
              <a:t>每年只用１２个学时，４年来取得了</a:t>
            </a:r>
            <a:endParaRPr lang="zh-CN" altLang="en-US"/>
          </a:p>
          <a:p>
            <a:pPr algn="l">
              <a:lnSpc>
                <a:spcPct val="130000"/>
              </a:lnSpc>
            </a:pPr>
            <a:r>
              <a:rPr lang="zh-CN" altLang="en-US"/>
              <a:t>二次</a:t>
            </a:r>
            <a:r>
              <a:rPr lang="en-US" altLang="zh-CN"/>
              <a:t>CUPT</a:t>
            </a:r>
            <a:r>
              <a:rPr lang="zh-CN" altLang="en-US"/>
              <a:t>二等奖</a:t>
            </a:r>
            <a:endParaRPr lang="zh-CN" altLang="en-US"/>
          </a:p>
          <a:p>
            <a:pPr algn="l">
              <a:lnSpc>
                <a:spcPct val="130000"/>
              </a:lnSpc>
            </a:pPr>
            <a:r>
              <a:rPr lang="zh-CN" altLang="en-US"/>
              <a:t>一次</a:t>
            </a:r>
            <a:r>
              <a:rPr lang="en-US" altLang="zh-CN"/>
              <a:t>SUPT</a:t>
            </a:r>
            <a:r>
              <a:rPr lang="zh-CN" altLang="en-US"/>
              <a:t>特等奖</a:t>
            </a:r>
            <a:endParaRPr lang="zh-CN" altLang="en-US"/>
          </a:p>
          <a:p>
            <a:pPr algn="l">
              <a:lnSpc>
                <a:spcPct val="130000"/>
              </a:lnSpc>
            </a:pPr>
            <a:r>
              <a:rPr lang="zh-CN" altLang="en-US"/>
              <a:t>４次</a:t>
            </a:r>
            <a:r>
              <a:rPr lang="en-US" altLang="zh-CN"/>
              <a:t>SUPT</a:t>
            </a:r>
            <a:r>
              <a:rPr lang="zh-CN" altLang="en-US"/>
              <a:t>一等奖</a:t>
            </a:r>
            <a:endParaRPr lang="zh-CN" altLang="en-US"/>
          </a:p>
          <a:p>
            <a:pPr algn="l">
              <a:lnSpc>
                <a:spcPct val="130000"/>
              </a:lnSpc>
            </a:pPr>
            <a:r>
              <a:rPr lang="zh-CN" altLang="en-US"/>
              <a:t>第一届国际班同学申请研究生取得很好结果。</a:t>
            </a:r>
            <a:endParaRPr lang="zh-CN" altLang="en-US"/>
          </a:p>
          <a:p>
            <a:pPr algn="l">
              <a:lnSpc>
                <a:spcPct val="130000"/>
              </a:lnSpc>
            </a:pP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WPS 演示</Application>
  <PresentationFormat>宽屏</PresentationFormat>
  <Paragraphs>53</Paragraphs>
  <Slides>9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Office 主题</vt:lpstr>
      <vt:lpstr>Equation.KSEE3</vt:lpstr>
      <vt:lpstr>Equation.3</vt:lpstr>
      <vt:lpstr>Visio.Drawing.11</vt:lpstr>
      <vt:lpstr>物理实验课程拔尖人才培养方法研究</vt:lpstr>
      <vt:lpstr>“物理实验”教学存在很多矛盾</vt:lpstr>
      <vt:lpstr>“物理实验”教学存在很多矛盾</vt:lpstr>
      <vt:lpstr>经过长期实践......</vt:lpstr>
      <vt:lpstr>PowerPoint 演示文稿</vt:lpstr>
      <vt:lpstr>Example     </vt:lpstr>
      <vt:lpstr>PowerPoint 演示文稿</vt:lpstr>
      <vt:lpstr>经过长期实践......</vt:lpstr>
      <vt:lpstr>经过长期实践......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xtli</dc:creator>
  <cp:lastModifiedBy>xtli</cp:lastModifiedBy>
  <cp:revision>15</cp:revision>
  <dcterms:created xsi:type="dcterms:W3CDTF">2015-05-05T08:02:00Z</dcterms:created>
  <dcterms:modified xsi:type="dcterms:W3CDTF">2016-07-10T05:12:17Z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2052-10.1.0.5777</vt:lpwstr>
  </property>
</Properties>
</file>