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5"/>
  </p:notesMasterIdLst>
  <p:sldIdLst>
    <p:sldId id="257" r:id="rId2"/>
    <p:sldId id="258" r:id="rId3"/>
    <p:sldId id="259" r:id="rId4"/>
    <p:sldId id="261" r:id="rId5"/>
    <p:sldId id="262" r:id="rId6"/>
    <p:sldId id="263" r:id="rId7"/>
    <p:sldId id="260" r:id="rId8"/>
    <p:sldId id="264" r:id="rId9"/>
    <p:sldId id="267" r:id="rId10"/>
    <p:sldId id="268" r:id="rId11"/>
    <p:sldId id="271" r:id="rId12"/>
    <p:sldId id="269" r:id="rId13"/>
    <p:sldId id="265" r:id="rId14"/>
    <p:sldId id="274" r:id="rId15"/>
    <p:sldId id="276" r:id="rId16"/>
    <p:sldId id="277" r:id="rId17"/>
    <p:sldId id="278" r:id="rId18"/>
    <p:sldId id="279" r:id="rId19"/>
    <p:sldId id="275" r:id="rId20"/>
    <p:sldId id="280" r:id="rId21"/>
    <p:sldId id="281" r:id="rId22"/>
    <p:sldId id="283" r:id="rId23"/>
    <p:sldId id="284"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5340"/>
    <a:srgbClr val="197555"/>
    <a:srgbClr val="275D41"/>
    <a:srgbClr val="F7F3C6"/>
    <a:srgbClr val="176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p:scale>
          <a:sx n="100" d="100"/>
          <a:sy n="100" d="100"/>
        </p:scale>
        <p:origin x="109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2018/7/27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LabVIEW是一种基于图形化编程的软件开发工具，也是编译型图形化编程语言，是一个标准的数据采集和仪器控制软件。</a:t>
            </a:r>
          </a:p>
          <a:p>
            <a:r>
              <a:rPr lang="zh-CN" altLang="en-US" dirty="0"/>
              <a:t>1、用户界面的设计</a:t>
            </a:r>
          </a:p>
          <a:p>
            <a:endParaRPr lang="zh-CN" altLang="en-US" dirty="0"/>
          </a:p>
          <a:p>
            <a:r>
              <a:rPr lang="zh-CN" altLang="en-US" dirty="0"/>
              <a:t>在这个界面中，我们使用了背景图片、自定义控件、辅助图标、合理的排版，使得用户界面更加友好清晰。</a:t>
            </a:r>
          </a:p>
          <a:p>
            <a:r>
              <a:rPr lang="zh-CN" altLang="en-US" dirty="0"/>
              <a:t>.2数据采集与串行通信</a:t>
            </a:r>
          </a:p>
          <a:p>
            <a:r>
              <a:rPr lang="zh-CN" altLang="en-US" dirty="0"/>
              <a:t>我们通过USB接口连接数字示波器与计算机，然后利用计算机上的应用驱动软件检索计算机连接的仪器资源，最后，采用LabVIEW提供的Visa节点读取数字示波器测得的信号电压。</a:t>
            </a:r>
          </a:p>
          <a:p>
            <a:r>
              <a:rPr lang="zh-CN" altLang="en-US" dirty="0"/>
              <a:t>3、数据分析模块</a:t>
            </a:r>
          </a:p>
          <a:p>
            <a:r>
              <a:rPr lang="zh-CN" altLang="en-US" dirty="0"/>
              <a:t>LabVIEW在程序框图中提供了公式节点的函数结构。</a:t>
            </a:r>
          </a:p>
          <a:p>
            <a:r>
              <a:rPr lang="zh-CN" altLang="en-US" dirty="0"/>
              <a:t>在公示节点中，我们通过数组存贮每一次的实验数据，最后计算平均值，并且利用公式进行最小二乘法分析，拟合实验数据。最终利用平均值法二最小二乘法拟合实验数据。</a:t>
            </a:r>
          </a:p>
          <a:p>
            <a:r>
              <a:rPr lang="en-US" altLang="zh-CN" dirty="0"/>
              <a:t>4</a:t>
            </a:r>
            <a:r>
              <a:rPr lang="zh-CN" altLang="en-US" dirty="0"/>
              <a:t>、数据展示模块</a:t>
            </a:r>
          </a:p>
          <a:p>
            <a:r>
              <a:rPr lang="zh-CN" altLang="en-US" dirty="0"/>
              <a:t>（2）XY图形控件</a:t>
            </a:r>
          </a:p>
          <a:p>
            <a:r>
              <a:rPr lang="zh-CN" altLang="en-US" dirty="0"/>
              <a:t>通过XY图形控件，我们可以很方便的展示单次测量的电阻值和电阻平均值随测量次数的走向和趋势。</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以上数据可以看出，使用最小二乘法的数据测量值十分不稳定，且相对误差十分大，远超过百分之5，不满足测量要求，因此，测量的数据不能运用最小二乘法分析处理。</a:t>
            </a:r>
          </a:p>
          <a:p>
            <a:r>
              <a:rPr lang="zh-CN" altLang="en-US" dirty="0"/>
              <a:t>究其原因，是因为我们将R3与U的关系式进行线性化的时候，x取为，使得实验测定的x值很小 ,造成a的值很大，其中  ，由此可见，拟合直线的斜率是很大的，这样拟合结果对数据的要求是十分严格的，当的测量值偏差0.0001时，最终结果Rx也会偏离12.5Ω，相对误差达到6%。为了解决这一问题，我们采用了平均值法分析数据。</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DEB0DA9-C54C-4A64-9013-F61E6B4D7E7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电阻，物理实验中十分常用的元件，那么对电阻值的测量便十分重要。传统的电阻测量方法包括伏安法，欧姆表法，电桥法等等。然而，传统的几种方法实验时操作较为麻烦，数据的记录处理都需要手工完成，这样对于实验结果的精确度以及大批量的数据来说，工程量将会是巨大的而且容易出现错误。针对传统电阻测量的基本方法的不准确性及其缺陷，我们利用计算机将传统的电阻测量与信息技术结合起来，做出了基于LabVIEW2017平台的电阻测量系统。</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采用虚拟仪器的思路，建立了基于LabVIEW2017的示波器控制系统，同时采用非平衡电桥，测量未知电阻的数值，将数据的记录工作交由计算机完成，减少了工作量同时避免了人工记录的误差。此系统提高了可。操作性和测量效率，具有远程控制，快速测量，精确度高等特点</a:t>
            </a:r>
            <a:endParaRPr lang="zh-CN" altLang="en-US"/>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en-US" altLang="zh-CN" dirty="0"/>
              <a:t>对于电阻的测量，我们引入了Labview平台，采用了所需参数较少且便于测量的非平衡电桥法，通过示波器采集电压信号。整个系统在Labview平台下进行实验控制，数据采集和数据处理，以达到快速高效的测量。</a:t>
            </a:r>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en-US" altLang="zh-CN" dirty="0"/>
              <a:t>非平衡电桥是最常见的信号调理电路之一，并在传感技术，测量技术以及自动检测技术中广泛的作为测量信号的转换</a:t>
            </a:r>
            <a:r>
              <a:rPr lang="zh-CN" altLang="en-US" dirty="0"/>
              <a:t>。因此，在基于labview软件自动测量电阻系统中，适合通过非平衡电桥来进行数据的传输与采集。并且在实验中，电桥电路有着电路结构简单、实验装置直观且易于搭建等诸多优点。</a:t>
            </a:r>
          </a:p>
          <a:p>
            <a:r>
              <a:rPr lang="zh-CN" altLang="en-US" dirty="0"/>
              <a:t>由此可见，待测电阻Rx的值取决于可变电阻R3、定值电阻R1、R2、电源输出电压E以及电桥电压U。在实际电路中，R1，R2，R3，E是已知的。基于此，我们就可以通过测量得到的电桥电压值U，定量计算出待测电阻Rx。</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18ABE-F604-4CA1-8826-485C89C7153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2018/7/27</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2018/7/27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2018/7/27</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2018/7/27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2018/7/27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2018/7/27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2018/7/27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2018/7/27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2018/7/27</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2018/7/27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2018/7/27</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slideLayout" Target="../slideLayouts/slideLayout7.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6" Type="http://schemas.openxmlformats.org/officeDocument/2006/relationships/image" Target="../media/image39.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image" Target="../media/image6.png"/><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8.xml"/><Relationship Id="rId7"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whu.edu.cn/images/2017112901.jpg"/>
          <p:cNvPicPr>
            <a:picLocks noChangeAspect="1" noChangeArrowheads="1"/>
          </p:cNvPicPr>
          <p:nvPr/>
        </p:nvPicPr>
        <p:blipFill rotWithShape="1">
          <a:blip r:embed="rId3">
            <a:extLst>
              <a:ext uri="{28A0092B-C50C-407E-A947-70E740481C1C}">
                <a14:useLocalDpi xmlns:a14="http://schemas.microsoft.com/office/drawing/2010/main" val="0"/>
              </a:ext>
            </a:extLst>
          </a:blip>
          <a:srcRect t="8347" r="19046" b="10785"/>
          <a:stretch>
            <a:fillRect/>
          </a:stretch>
        </p:blipFill>
        <p:spPr bwMode="auto">
          <a:xfrm>
            <a:off x="1435667" y="1669144"/>
            <a:ext cx="9320665" cy="3135085"/>
          </a:xfrm>
          <a:prstGeom prst="roundRect">
            <a:avLst>
              <a:gd name="adj" fmla="val 3562"/>
            </a:avLst>
          </a:prstGeom>
          <a:noFill/>
          <a:extLst>
            <a:ext uri="{909E8E84-426E-40DD-AFC4-6F175D3DCCD1}">
              <a14:hiddenFill xmlns:a14="http://schemas.microsoft.com/office/drawing/2010/main">
                <a:solidFill>
                  <a:srgbClr val="FFFFFF"/>
                </a:solidFill>
              </a14:hiddenFill>
            </a:ext>
          </a:extLst>
        </p:spPr>
      </p:pic>
      <p:sp>
        <p:nvSpPr>
          <p:cNvPr id="205" name="矩形: 圆角 204"/>
          <p:cNvSpPr/>
          <p:nvPr/>
        </p:nvSpPr>
        <p:spPr>
          <a:xfrm>
            <a:off x="1435667" y="1669144"/>
            <a:ext cx="9320667" cy="3135087"/>
          </a:xfrm>
          <a:prstGeom prst="roundRect">
            <a:avLst>
              <a:gd name="adj" fmla="val 3676"/>
            </a:avLst>
          </a:prstGeom>
          <a:solidFill>
            <a:srgbClr val="00523A">
              <a:alpha val="90000"/>
            </a:srgbClr>
          </a:solidFill>
          <a:ln w="3175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grpSp>
        <p:nvGrpSpPr>
          <p:cNvPr id="206" name="组合 205"/>
          <p:cNvGrpSpPr/>
          <p:nvPr/>
        </p:nvGrpSpPr>
        <p:grpSpPr>
          <a:xfrm>
            <a:off x="5257895" y="832881"/>
            <a:ext cx="1676211" cy="1672409"/>
            <a:chOff x="3391090" y="1905190"/>
            <a:chExt cx="3054547" cy="3047620"/>
          </a:xfrm>
        </p:grpSpPr>
        <p:sp>
          <p:nvSpPr>
            <p:cNvPr id="207" name="椭圆 206"/>
            <p:cNvSpPr/>
            <p:nvPr/>
          </p:nvSpPr>
          <p:spPr>
            <a:xfrm>
              <a:off x="3406832" y="1914005"/>
              <a:ext cx="3038805" cy="3038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pic>
          <p:nvPicPr>
            <p:cNvPr id="208" name="图形 207"/>
            <p:cNvPicPr>
              <a:picLocks noChangeAspect="1"/>
            </p:cNvPicPr>
            <p:nvPr/>
          </p:nvPicPr>
          <p:blipFill>
            <a:blip r:embed="rId4"/>
            <a:stretch>
              <a:fillRect/>
            </a:stretch>
          </p:blipFill>
          <p:spPr>
            <a:xfrm>
              <a:off x="3391090" y="1905190"/>
              <a:ext cx="3047620" cy="3047620"/>
            </a:xfrm>
            <a:prstGeom prst="rect">
              <a:avLst/>
            </a:prstGeom>
          </p:spPr>
        </p:pic>
      </p:grpSp>
      <p:sp>
        <p:nvSpPr>
          <p:cNvPr id="209" name="矩形 7"/>
          <p:cNvSpPr>
            <a:spLocks noChangeArrowheads="1"/>
          </p:cNvSpPr>
          <p:nvPr/>
        </p:nvSpPr>
        <p:spPr bwMode="auto">
          <a:xfrm>
            <a:off x="2618105" y="5079365"/>
            <a:ext cx="729501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85800">
              <a:lnSpc>
                <a:spcPct val="150000"/>
              </a:lnSpc>
              <a:defRPr/>
            </a:pPr>
            <a:r>
              <a:rPr lang="zh-CN" altLang="en-US" sz="2000" dirty="0" smtClean="0">
                <a:solidFill>
                  <a:srgbClr val="115340"/>
                </a:solidFill>
                <a:latin typeface="+mn-ea"/>
                <a:ea typeface="+mn-ea"/>
                <a:cs typeface="+mn-ea"/>
              </a:rPr>
              <a:t>江先阳</a:t>
            </a:r>
            <a:endParaRPr lang="en-US" altLang="zh-CN" sz="2000" dirty="0" smtClean="0">
              <a:solidFill>
                <a:srgbClr val="115340"/>
              </a:solidFill>
              <a:latin typeface="+mn-ea"/>
              <a:ea typeface="+mn-ea"/>
              <a:cs typeface="+mn-ea"/>
            </a:endParaRPr>
          </a:p>
          <a:p>
            <a:pPr algn="ctr" defTabSz="685800">
              <a:lnSpc>
                <a:spcPct val="150000"/>
              </a:lnSpc>
              <a:defRPr/>
            </a:pPr>
            <a:r>
              <a:rPr lang="zh-CN" altLang="en-US" sz="2000" dirty="0" smtClean="0">
                <a:solidFill>
                  <a:srgbClr val="115340"/>
                </a:solidFill>
                <a:latin typeface="+mn-ea"/>
                <a:ea typeface="+mn-ea"/>
                <a:cs typeface="+mn-ea"/>
              </a:rPr>
              <a:t>武汉大学物理科学与技术学院</a:t>
            </a:r>
            <a:endParaRPr lang="en-US" altLang="zh-CN" sz="2000" dirty="0" smtClean="0">
              <a:solidFill>
                <a:srgbClr val="115340"/>
              </a:solidFill>
              <a:latin typeface="+mn-ea"/>
              <a:ea typeface="+mn-ea"/>
              <a:cs typeface="+mn-ea"/>
            </a:endParaRPr>
          </a:p>
          <a:p>
            <a:pPr algn="ctr" defTabSz="685800">
              <a:lnSpc>
                <a:spcPct val="150000"/>
              </a:lnSpc>
              <a:defRPr/>
            </a:pPr>
            <a:r>
              <a:rPr lang="zh-CN" altLang="en-US" sz="2000" dirty="0">
                <a:solidFill>
                  <a:srgbClr val="115340"/>
                </a:solidFill>
                <a:latin typeface="+mn-ea"/>
                <a:ea typeface="+mn-ea"/>
                <a:cs typeface="+mn-ea"/>
              </a:rPr>
              <a:t>第十届全国高等学校物理实验教学</a:t>
            </a:r>
            <a:r>
              <a:rPr lang="zh-CN" altLang="en-US" sz="2000" dirty="0" smtClean="0">
                <a:solidFill>
                  <a:srgbClr val="115340"/>
                </a:solidFill>
                <a:latin typeface="+mn-ea"/>
                <a:ea typeface="+mn-ea"/>
                <a:cs typeface="+mn-ea"/>
              </a:rPr>
              <a:t>研讨会，青岛，</a:t>
            </a:r>
            <a:r>
              <a:rPr lang="en-US" altLang="zh-CN" sz="2000" dirty="0" smtClean="0">
                <a:solidFill>
                  <a:srgbClr val="115340"/>
                </a:solidFill>
                <a:latin typeface="+mn-ea"/>
                <a:ea typeface="+mn-ea"/>
                <a:cs typeface="+mn-ea"/>
              </a:rPr>
              <a:t>2018</a:t>
            </a:r>
            <a:r>
              <a:rPr lang="zh-CN" altLang="en-US" sz="2000" dirty="0" smtClean="0">
                <a:solidFill>
                  <a:srgbClr val="115340"/>
                </a:solidFill>
                <a:latin typeface="+mn-ea"/>
                <a:ea typeface="+mn-ea"/>
                <a:cs typeface="+mn-ea"/>
              </a:rPr>
              <a:t>年</a:t>
            </a:r>
            <a:r>
              <a:rPr lang="zh-CN" altLang="en-US" sz="2000" dirty="0" smtClean="0">
                <a:solidFill>
                  <a:srgbClr val="115340"/>
                </a:solidFill>
                <a:latin typeface="+mn-ea"/>
                <a:ea typeface="+mn-ea"/>
                <a:cs typeface="+mn-ea"/>
              </a:rPr>
              <a:t> </a:t>
            </a:r>
            <a:endParaRPr lang="zh-CN" altLang="en-US" sz="2000" spc="75" dirty="0">
              <a:solidFill>
                <a:srgbClr val="115340"/>
              </a:solidFill>
              <a:latin typeface="+mn-ea"/>
              <a:ea typeface="+mn-ea"/>
              <a:cs typeface="+mn-ea"/>
            </a:endParaRPr>
          </a:p>
        </p:txBody>
      </p:sp>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sp>
        <p:nvSpPr>
          <p:cNvPr id="2" name="文本框 1"/>
          <p:cNvSpPr txBox="1"/>
          <p:nvPr/>
        </p:nvSpPr>
        <p:spPr>
          <a:xfrm>
            <a:off x="1440180" y="2459990"/>
            <a:ext cx="9320530" cy="1938992"/>
          </a:xfrm>
          <a:prstGeom prst="rect">
            <a:avLst/>
          </a:prstGeom>
          <a:noFill/>
          <a:effectLst>
            <a:outerShdw blurRad="50800" dist="38100" dir="2700000" algn="tl" rotWithShape="0">
              <a:prstClr val="black">
                <a:alpha val="40000"/>
              </a:prstClr>
            </a:outerShdw>
          </a:effectLst>
          <a:scene3d>
            <a:camera prst="orthographicFront"/>
            <a:lightRig rig="threePt" dir="t"/>
          </a:scene3d>
          <a:sp3d/>
        </p:spPr>
        <p:txBody>
          <a:bodyPr wrap="square" rtlCol="0">
            <a:spAutoFit/>
          </a:bodyPr>
          <a:lstStyle/>
          <a:p>
            <a:pPr algn="ctr"/>
            <a:r>
              <a:rPr lang="zh-CN" altLang="en-US" sz="6000" b="1" dirty="0" smtClean="0">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一</a:t>
            </a:r>
            <a:r>
              <a:rPr lang="zh-CN" altLang="en-US" sz="6000" b="1" dirty="0">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种基于</a:t>
            </a:r>
            <a:r>
              <a:rPr lang="en-US" altLang="zh-CN" sz="6000" b="1" dirty="0">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LabVIEW</a:t>
            </a:r>
            <a:r>
              <a:rPr lang="zh-CN" altLang="en-US" sz="6000" b="1" dirty="0">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的新型电阻测量系统设计</a:t>
            </a:r>
            <a:endParaRPr lang="zh-CN" altLang="en-US" sz="6000" b="1" dirty="0">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cxnSp>
        <p:nvCxnSpPr>
          <p:cNvPr id="17" name="直接连接符 16"/>
          <p:cNvCxnSpPr/>
          <p:nvPr/>
        </p:nvCxnSpPr>
        <p:spPr>
          <a:xfrm flipV="1">
            <a:off x="5992495" y="726440"/>
            <a:ext cx="5688330" cy="635"/>
          </a:xfrm>
          <a:prstGeom prst="line">
            <a:avLst/>
          </a:prstGeom>
          <a:ln w="63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182225" y="727105"/>
            <a:ext cx="1566863" cy="0"/>
          </a:xfrm>
          <a:prstGeom prst="line">
            <a:avLst/>
          </a:prstGeom>
          <a:ln w="25400">
            <a:solidFill>
              <a:srgbClr val="0E523E"/>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05680" y="441669"/>
            <a:ext cx="4805680" cy="521970"/>
          </a:xfrm>
          <a:prstGeom prst="rect">
            <a:avLst/>
          </a:prstGeom>
        </p:spPr>
        <p:txBody>
          <a:bodyPr wrap="none">
            <a:spAutoFit/>
          </a:bodyPr>
          <a:lstStyle/>
          <a:p>
            <a:pPr algn="l" defTabSz="685800">
              <a:defRPr/>
            </a:pPr>
            <a:r>
              <a:rPr lang="zh-CN" altLang="en-US" sz="2800">
                <a:solidFill>
                  <a:srgbClr val="125340"/>
                </a:solidFill>
                <a:effectLst>
                  <a:outerShdw blurRad="38100" dist="38100" dir="2700000" algn="tl">
                    <a:srgbClr val="000000">
                      <a:alpha val="43137"/>
                    </a:srgbClr>
                  </a:outerShdw>
                </a:effectLst>
                <a:sym typeface="+mn-ea"/>
              </a:rPr>
              <a:t>系统实验平台的搭建及其原理</a:t>
            </a:r>
          </a:p>
        </p:txBody>
      </p:sp>
      <p:sp>
        <p:nvSpPr>
          <p:cNvPr id="20" name="矩形: 圆角 19"/>
          <p:cNvSpPr/>
          <p:nvPr/>
        </p:nvSpPr>
        <p:spPr>
          <a:xfrm>
            <a:off x="457621" y="506335"/>
            <a:ext cx="348059" cy="388855"/>
          </a:xfrm>
          <a:prstGeom prst="roundRect">
            <a:avLst>
              <a:gd name="adj" fmla="val 11815"/>
            </a:avLst>
          </a:prstGeom>
          <a:solidFill>
            <a:srgbClr val="125340"/>
          </a:solidFill>
          <a:ln w="1270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42913" y="530619"/>
            <a:ext cx="348059" cy="368300"/>
          </a:xfrm>
          <a:prstGeom prst="rect">
            <a:avLst/>
          </a:prstGeom>
          <a:noFill/>
        </p:spPr>
        <p:txBody>
          <a:bodyPr wrap="square" rtlCol="0">
            <a:spAutoFit/>
          </a:bodyPr>
          <a:lstStyle/>
          <a:p>
            <a:pPr defTabSz="685800">
              <a:defRPr/>
            </a:pPr>
            <a:r>
              <a:rPr lang="en-US" altLang="zh-CN" b="1" dirty="0">
                <a:solidFill>
                  <a:prstClr val="white"/>
                </a:solidFill>
                <a:latin typeface="微软雅黑" panose="020B0503020204020204" pitchFamily="34" charset="-122"/>
                <a:ea typeface="微软雅黑" panose="020B0503020204020204" pitchFamily="34" charset="-122"/>
              </a:rPr>
              <a:t>2.</a:t>
            </a: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24" name="图形 23"/>
          <p:cNvPicPr>
            <a:picLocks noChangeAspect="1"/>
          </p:cNvPicPr>
          <p:nvPr/>
        </p:nvPicPr>
        <p:blipFill>
          <a:blip r:embed="rId3"/>
          <a:stretch>
            <a:fillRect/>
          </a:stretch>
        </p:blipFill>
        <p:spPr>
          <a:xfrm>
            <a:off x="10150903" y="235945"/>
            <a:ext cx="1583476" cy="364399"/>
          </a:xfrm>
          <a:prstGeom prst="rect">
            <a:avLst/>
          </a:prstGeom>
        </p:spPr>
      </p:pic>
      <p:sp>
        <p:nvSpPr>
          <p:cNvPr id="3" name="文本框 2"/>
          <p:cNvSpPr txBox="1"/>
          <p:nvPr/>
        </p:nvSpPr>
        <p:spPr>
          <a:xfrm>
            <a:off x="3002280" y="1986280"/>
            <a:ext cx="6248400" cy="645160"/>
          </a:xfrm>
          <a:prstGeom prst="rect">
            <a:avLst/>
          </a:prstGeom>
          <a:noFill/>
        </p:spPr>
        <p:txBody>
          <a:bodyPr wrap="square" rtlCol="0">
            <a:spAutoFit/>
          </a:bodyPr>
          <a:lstStyle/>
          <a:p>
            <a:endParaRPr lang="zh-CN" altLang="en-US"/>
          </a:p>
          <a:p>
            <a:endParaRPr lang="zh-CN" altLang="en-US"/>
          </a:p>
        </p:txBody>
      </p:sp>
      <p:grpSp>
        <p:nvGrpSpPr>
          <p:cNvPr id="42" name="组合 41"/>
          <p:cNvGrpSpPr/>
          <p:nvPr/>
        </p:nvGrpSpPr>
        <p:grpSpPr>
          <a:xfrm>
            <a:off x="918210" y="2308860"/>
            <a:ext cx="1794510" cy="1475740"/>
            <a:chOff x="1446" y="3636"/>
            <a:chExt cx="2826" cy="2324"/>
          </a:xfrm>
        </p:grpSpPr>
        <p:sp>
          <p:nvSpPr>
            <p:cNvPr id="41" name="六边形 40"/>
            <p:cNvSpPr/>
            <p:nvPr/>
          </p:nvSpPr>
          <p:spPr>
            <a:xfrm>
              <a:off x="1446" y="3636"/>
              <a:ext cx="2826" cy="2324"/>
            </a:xfrm>
            <a:prstGeom prst="hexagon">
              <a:avLst/>
            </a:prstGeom>
            <a:solidFill>
              <a:srgbClr val="125340"/>
            </a:solidFill>
            <a:effectLst>
              <a:outerShdw blurRad="50800" dist="38100" dir="2700000" algn="tl" rotWithShape="0">
                <a:prstClr val="black">
                  <a:alpha val="40000"/>
                </a:prstClr>
              </a:outerShdw>
              <a:softEdge rad="3175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650" y="4145"/>
              <a:ext cx="2418" cy="1307"/>
            </a:xfrm>
            <a:prstGeom prst="rect">
              <a:avLst/>
            </a:prstGeom>
            <a:noFill/>
          </p:spPr>
          <p:txBody>
            <a:bodyPr wrap="square" rtlCol="0">
              <a:spAutoFit/>
            </a:bodyPr>
            <a:lstStyle/>
            <a:p>
              <a:pPr algn="ctr"/>
              <a:r>
                <a:rPr lang="zh-CN" altLang="en-US" sz="2400">
                  <a:solidFill>
                    <a:schemeClr val="bg1"/>
                  </a:solidFill>
                  <a:effectLst>
                    <a:outerShdw blurRad="38100" dist="38100" dir="2700000" algn="tl">
                      <a:srgbClr val="000000">
                        <a:alpha val="43137"/>
                      </a:srgbClr>
                    </a:outerShdw>
                  </a:effectLst>
                </a:rPr>
                <a:t>LabVIEW软件代码</a:t>
              </a:r>
            </a:p>
          </p:txBody>
        </p:sp>
      </p:grpSp>
      <p:pic>
        <p:nvPicPr>
          <p:cNvPr id="4" name="图片 3" descr="图片1"/>
          <p:cNvPicPr>
            <a:picLocks noChangeAspect="1"/>
          </p:cNvPicPr>
          <p:nvPr/>
        </p:nvPicPr>
        <p:blipFill>
          <a:blip r:embed="rId4"/>
          <a:stretch>
            <a:fillRect/>
          </a:stretch>
        </p:blipFill>
        <p:spPr>
          <a:xfrm>
            <a:off x="3232785" y="1281430"/>
            <a:ext cx="7886700" cy="3784600"/>
          </a:xfrm>
          <a:prstGeom prst="rect">
            <a:avLst/>
          </a:prstGeom>
        </p:spPr>
      </p:pic>
      <p:pic>
        <p:nvPicPr>
          <p:cNvPr id="5" name="图片 4" descr="图片2"/>
          <p:cNvPicPr>
            <a:picLocks noChangeAspect="1"/>
          </p:cNvPicPr>
          <p:nvPr/>
        </p:nvPicPr>
        <p:blipFill>
          <a:blip r:embed="rId5"/>
          <a:stretch>
            <a:fillRect/>
          </a:stretch>
        </p:blipFill>
        <p:spPr>
          <a:xfrm>
            <a:off x="3232785" y="2164080"/>
            <a:ext cx="8011795" cy="2019300"/>
          </a:xfrm>
          <a:prstGeom prst="rect">
            <a:avLst/>
          </a:prstGeom>
        </p:spPr>
      </p:pic>
      <p:pic>
        <p:nvPicPr>
          <p:cNvPr id="6" name="图片 5" descr="图片3"/>
          <p:cNvPicPr>
            <a:picLocks noChangeAspect="1"/>
          </p:cNvPicPr>
          <p:nvPr/>
        </p:nvPicPr>
        <p:blipFill>
          <a:blip r:embed="rId6"/>
          <a:stretch>
            <a:fillRect/>
          </a:stretch>
        </p:blipFill>
        <p:spPr>
          <a:xfrm>
            <a:off x="5404485" y="1313815"/>
            <a:ext cx="3543935" cy="4229735"/>
          </a:xfrm>
          <a:prstGeom prst="rect">
            <a:avLst/>
          </a:prstGeom>
        </p:spPr>
      </p:pic>
      <p:pic>
        <p:nvPicPr>
          <p:cNvPr id="7" name="图片 6" descr="图片4"/>
          <p:cNvPicPr>
            <a:picLocks noChangeAspect="1"/>
          </p:cNvPicPr>
          <p:nvPr/>
        </p:nvPicPr>
        <p:blipFill>
          <a:blip r:embed="rId7"/>
          <a:stretch>
            <a:fillRect/>
          </a:stretch>
        </p:blipFill>
        <p:spPr>
          <a:xfrm>
            <a:off x="4833620" y="894715"/>
            <a:ext cx="4810760" cy="4915535"/>
          </a:xfrm>
          <a:prstGeom prst="rect">
            <a:avLst/>
          </a:prstGeom>
        </p:spPr>
      </p:pic>
      <p:pic>
        <p:nvPicPr>
          <p:cNvPr id="8" name="图片 7" descr="图片5"/>
          <p:cNvPicPr>
            <a:picLocks noChangeAspect="1"/>
          </p:cNvPicPr>
          <p:nvPr/>
        </p:nvPicPr>
        <p:blipFill>
          <a:blip r:embed="rId8"/>
          <a:stretch>
            <a:fillRect/>
          </a:stretch>
        </p:blipFill>
        <p:spPr>
          <a:xfrm>
            <a:off x="3002280" y="2365375"/>
            <a:ext cx="9037320" cy="1419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nodeType="clickEffect">
                                  <p:stCondLst>
                                    <p:cond delay="0"/>
                                  </p:stCondLst>
                                  <p:childTnLst>
                                    <p:anim calcmode="lin" valueType="num">
                                      <p:cBhvr additive="base">
                                        <p:cTn id="11" dur="500"/>
                                        <p:tgtEl>
                                          <p:spTgt spid="4"/>
                                        </p:tgtEl>
                                        <p:attrNameLst>
                                          <p:attrName>ppt_y</p:attrName>
                                        </p:attrNameLst>
                                      </p:cBhvr>
                                      <p:tavLst>
                                        <p:tav tm="0">
                                          <p:val>
                                            <p:strVal val="#ppt_y"/>
                                          </p:val>
                                        </p:tav>
                                        <p:tav tm="100000">
                                          <p:val>
                                            <p:strVal val="#ppt_y+#ppt_h*1.125000"/>
                                          </p:val>
                                        </p:tav>
                                      </p:tavLst>
                                    </p:anim>
                                    <p:animEffect transition="out" filter="wipe(down)">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5"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xit" presetSubtype="4" fill="hold" nodeType="clickEffect">
                                  <p:stCondLst>
                                    <p:cond delay="0"/>
                                  </p:stCondLst>
                                  <p:childTnLst>
                                    <p:anim calcmode="lin" valueType="num">
                                      <p:cBhvr additive="base">
                                        <p:cTn id="20" dur="500"/>
                                        <p:tgtEl>
                                          <p:spTgt spid="8"/>
                                        </p:tgtEl>
                                        <p:attrNameLst>
                                          <p:attrName>ppt_y</p:attrName>
                                        </p:attrNameLst>
                                      </p:cBhvr>
                                      <p:tavLst>
                                        <p:tav tm="0">
                                          <p:val>
                                            <p:strVal val="#ppt_y"/>
                                          </p:val>
                                        </p:tav>
                                        <p:tav tm="100000">
                                          <p:val>
                                            <p:strVal val="#ppt_y+#ppt_h*1.125000"/>
                                          </p:val>
                                        </p:tav>
                                      </p:tavLst>
                                    </p:anim>
                                    <p:animEffect transition="out" filter="wipe(dow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5"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xit" presetSubtype="4" fill="hold" nodeType="clickEffect">
                                  <p:stCondLst>
                                    <p:cond delay="0"/>
                                  </p:stCondLst>
                                  <p:childTnLst>
                                    <p:anim calcmode="lin" valueType="num">
                                      <p:cBhvr additive="base">
                                        <p:cTn id="29" dur="500"/>
                                        <p:tgtEl>
                                          <p:spTgt spid="5"/>
                                        </p:tgtEl>
                                        <p:attrNameLst>
                                          <p:attrName>ppt_y</p:attrName>
                                        </p:attrNameLst>
                                      </p:cBhvr>
                                      <p:tavLst>
                                        <p:tav tm="0">
                                          <p:val>
                                            <p:strVal val="#ppt_y"/>
                                          </p:val>
                                        </p:tav>
                                        <p:tav tm="100000">
                                          <p:val>
                                            <p:strVal val="#ppt_y+#ppt_h*1.125000"/>
                                          </p:val>
                                        </p:tav>
                                      </p:tavLst>
                                    </p:anim>
                                    <p:animEffect transition="out" filter="wipe(down)">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5" presetClass="entr" presetSubtype="1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xit" presetSubtype="4" fill="hold" nodeType="clickEffect">
                                  <p:stCondLst>
                                    <p:cond delay="0"/>
                                  </p:stCondLst>
                                  <p:childTnLst>
                                    <p:anim calcmode="lin" valueType="num">
                                      <p:cBhvr additive="base">
                                        <p:cTn id="38" dur="500"/>
                                        <p:tgtEl>
                                          <p:spTgt spid="6"/>
                                        </p:tgtEl>
                                        <p:attrNameLst>
                                          <p:attrName>ppt_y</p:attrName>
                                        </p:attrNameLst>
                                      </p:cBhvr>
                                      <p:tavLst>
                                        <p:tav tm="0">
                                          <p:val>
                                            <p:strVal val="#ppt_y"/>
                                          </p:val>
                                        </p:tav>
                                        <p:tav tm="100000">
                                          <p:val>
                                            <p:strVal val="#ppt_y+#ppt_h*1.125000"/>
                                          </p:val>
                                        </p:tav>
                                      </p:tavLst>
                                    </p:anim>
                                    <p:animEffect transition="out" filter="wipe(down)">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5" presetClass="entr" presetSubtype="1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heckerboard(across)">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whu.edu.cn/images/2017112901.jpg"/>
          <p:cNvPicPr>
            <a:picLocks noChangeAspect="1" noChangeArrowheads="1"/>
          </p:cNvPicPr>
          <p:nvPr/>
        </p:nvPicPr>
        <p:blipFill rotWithShape="1">
          <a:blip r:embed="rId3">
            <a:extLst>
              <a:ext uri="{28A0092B-C50C-407E-A947-70E740481C1C}">
                <a14:useLocalDpi xmlns:a14="http://schemas.microsoft.com/office/drawing/2010/main" val="0"/>
              </a:ext>
            </a:extLst>
          </a:blip>
          <a:srcRect t="8347" r="19046" b="10785"/>
          <a:stretch>
            <a:fillRect/>
          </a:stretch>
        </p:blipFill>
        <p:spPr bwMode="auto">
          <a:xfrm>
            <a:off x="1435667" y="1669144"/>
            <a:ext cx="9320665" cy="3135085"/>
          </a:xfrm>
          <a:prstGeom prst="roundRect">
            <a:avLst>
              <a:gd name="adj" fmla="val 3562"/>
            </a:avLst>
          </a:prstGeom>
          <a:noFill/>
          <a:extLst>
            <a:ext uri="{909E8E84-426E-40DD-AFC4-6F175D3DCCD1}">
              <a14:hiddenFill xmlns:a14="http://schemas.microsoft.com/office/drawing/2010/main">
                <a:solidFill>
                  <a:srgbClr val="FFFFFF"/>
                </a:solidFill>
              </a14:hiddenFill>
            </a:ext>
          </a:extLst>
        </p:spPr>
      </p:pic>
      <p:sp>
        <p:nvSpPr>
          <p:cNvPr id="205" name="矩形: 圆角 204"/>
          <p:cNvSpPr/>
          <p:nvPr/>
        </p:nvSpPr>
        <p:spPr>
          <a:xfrm>
            <a:off x="1433762" y="1669144"/>
            <a:ext cx="9320667" cy="3135087"/>
          </a:xfrm>
          <a:prstGeom prst="roundRect">
            <a:avLst>
              <a:gd name="adj" fmla="val 3676"/>
            </a:avLst>
          </a:prstGeom>
          <a:solidFill>
            <a:srgbClr val="00523A">
              <a:alpha val="90000"/>
            </a:srgbClr>
          </a:solidFill>
          <a:ln w="3175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grpSp>
        <p:nvGrpSpPr>
          <p:cNvPr id="206" name="组合 205"/>
          <p:cNvGrpSpPr/>
          <p:nvPr/>
        </p:nvGrpSpPr>
        <p:grpSpPr>
          <a:xfrm>
            <a:off x="5257895" y="832881"/>
            <a:ext cx="1676211" cy="1672409"/>
            <a:chOff x="3391090" y="1905190"/>
            <a:chExt cx="3054547" cy="3047620"/>
          </a:xfrm>
        </p:grpSpPr>
        <p:sp>
          <p:nvSpPr>
            <p:cNvPr id="207" name="椭圆 206"/>
            <p:cNvSpPr/>
            <p:nvPr/>
          </p:nvSpPr>
          <p:spPr>
            <a:xfrm>
              <a:off x="3406832" y="1914005"/>
              <a:ext cx="3038805" cy="3038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pic>
          <p:nvPicPr>
            <p:cNvPr id="208" name="图形 207"/>
            <p:cNvPicPr>
              <a:picLocks noChangeAspect="1"/>
            </p:cNvPicPr>
            <p:nvPr/>
          </p:nvPicPr>
          <p:blipFill>
            <a:blip r:embed="rId4"/>
            <a:stretch>
              <a:fillRect/>
            </a:stretch>
          </p:blipFill>
          <p:spPr>
            <a:xfrm>
              <a:off x="3391090" y="1905190"/>
              <a:ext cx="3047620" cy="3047620"/>
            </a:xfrm>
            <a:prstGeom prst="rect">
              <a:avLst/>
            </a:prstGeom>
          </p:spPr>
        </p:pic>
      </p:grpSp>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sp>
        <p:nvSpPr>
          <p:cNvPr id="2" name="文本框 1"/>
          <p:cNvSpPr txBox="1"/>
          <p:nvPr/>
        </p:nvSpPr>
        <p:spPr>
          <a:xfrm>
            <a:off x="2378710" y="2729230"/>
            <a:ext cx="7430770" cy="1014730"/>
          </a:xfrm>
          <a:prstGeom prst="rect">
            <a:avLst/>
          </a:prstGeom>
          <a:noFill/>
        </p:spPr>
        <p:txBody>
          <a:bodyPr wrap="square" rtlCol="0">
            <a:spAutoFit/>
          </a:bodyPr>
          <a:lstStyle/>
          <a:p>
            <a:pPr algn="ctr"/>
            <a:r>
              <a:rPr lang="zh-CN" altLang="en-US" sz="6000" b="1">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数据处理与误差分析</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cxnSp>
        <p:nvCxnSpPr>
          <p:cNvPr id="17" name="直接连接符 16"/>
          <p:cNvCxnSpPr/>
          <p:nvPr/>
        </p:nvCxnSpPr>
        <p:spPr>
          <a:xfrm flipV="1">
            <a:off x="5992495" y="726440"/>
            <a:ext cx="5688330" cy="635"/>
          </a:xfrm>
          <a:prstGeom prst="line">
            <a:avLst/>
          </a:prstGeom>
          <a:ln w="63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182225" y="727105"/>
            <a:ext cx="1566863" cy="0"/>
          </a:xfrm>
          <a:prstGeom prst="line">
            <a:avLst/>
          </a:prstGeom>
          <a:ln w="25400">
            <a:solidFill>
              <a:srgbClr val="0E523E"/>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030605" y="466090"/>
            <a:ext cx="1819910" cy="521970"/>
          </a:xfrm>
          <a:prstGeom prst="rect">
            <a:avLst/>
          </a:prstGeom>
        </p:spPr>
        <p:txBody>
          <a:bodyPr wrap="square">
            <a:spAutoFit/>
          </a:bodyPr>
          <a:lstStyle/>
          <a:p>
            <a:pPr algn="l"/>
            <a:r>
              <a:rPr lang="zh-CN" altLang="en-US" sz="2800" b="1">
                <a:solidFill>
                  <a:srgbClr val="12534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数据处理</a:t>
            </a:r>
          </a:p>
        </p:txBody>
      </p:sp>
      <p:sp>
        <p:nvSpPr>
          <p:cNvPr id="20" name="矩形: 圆角 19"/>
          <p:cNvSpPr/>
          <p:nvPr/>
        </p:nvSpPr>
        <p:spPr>
          <a:xfrm>
            <a:off x="457621" y="506335"/>
            <a:ext cx="348059" cy="388855"/>
          </a:xfrm>
          <a:prstGeom prst="roundRect">
            <a:avLst>
              <a:gd name="adj" fmla="val 11815"/>
            </a:avLst>
          </a:prstGeom>
          <a:solidFill>
            <a:srgbClr val="125340"/>
          </a:solidFill>
          <a:ln w="1270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42913" y="530619"/>
            <a:ext cx="348059" cy="368300"/>
          </a:xfrm>
          <a:prstGeom prst="rect">
            <a:avLst/>
          </a:prstGeom>
          <a:noFill/>
        </p:spPr>
        <p:txBody>
          <a:bodyPr wrap="square" rtlCol="0">
            <a:spAutoFit/>
          </a:bodyPr>
          <a:lstStyle/>
          <a:p>
            <a:pPr defTabSz="685800">
              <a:defRPr/>
            </a:pPr>
            <a:r>
              <a:rPr lang="en-US" altLang="zh-CN" b="1" dirty="0">
                <a:solidFill>
                  <a:prstClr val="white"/>
                </a:solidFill>
                <a:latin typeface="微软雅黑" panose="020B0503020204020204" pitchFamily="34" charset="-122"/>
                <a:ea typeface="微软雅黑" panose="020B0503020204020204" pitchFamily="34" charset="-122"/>
              </a:rPr>
              <a:t>3.</a:t>
            </a: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24" name="图形 23"/>
          <p:cNvPicPr>
            <a:picLocks noChangeAspect="1"/>
          </p:cNvPicPr>
          <p:nvPr/>
        </p:nvPicPr>
        <p:blipFill>
          <a:blip r:embed="rId3"/>
          <a:stretch>
            <a:fillRect/>
          </a:stretch>
        </p:blipFill>
        <p:spPr>
          <a:xfrm>
            <a:off x="10150903" y="235945"/>
            <a:ext cx="1583476" cy="364399"/>
          </a:xfrm>
          <a:prstGeom prst="rect">
            <a:avLst/>
          </a:prstGeom>
        </p:spPr>
      </p:pic>
      <p:sp>
        <p:nvSpPr>
          <p:cNvPr id="3" name="文本框 2"/>
          <p:cNvSpPr txBox="1"/>
          <p:nvPr/>
        </p:nvSpPr>
        <p:spPr>
          <a:xfrm>
            <a:off x="1086485" y="1484630"/>
            <a:ext cx="1708785" cy="460375"/>
          </a:xfrm>
          <a:prstGeom prst="rect">
            <a:avLst/>
          </a:prstGeom>
          <a:noFill/>
        </p:spPr>
        <p:txBody>
          <a:bodyPr wrap="square" rtlCol="0">
            <a:spAutoFit/>
          </a:bodyPr>
          <a:lstStyle/>
          <a:p>
            <a:r>
              <a:rPr lang="zh-CN" altLang="en-US" sz="2400"/>
              <a:t>列表绘图法</a:t>
            </a:r>
          </a:p>
        </p:txBody>
      </p:sp>
      <p:grpSp>
        <p:nvGrpSpPr>
          <p:cNvPr id="4" name="组合 3"/>
          <p:cNvGrpSpPr/>
          <p:nvPr/>
        </p:nvGrpSpPr>
        <p:grpSpPr>
          <a:xfrm>
            <a:off x="4531360" y="961390"/>
            <a:ext cx="6567170" cy="5365115"/>
            <a:chOff x="7136" y="1514"/>
            <a:chExt cx="10342" cy="8449"/>
          </a:xfrm>
        </p:grpSpPr>
        <p:pic>
          <p:nvPicPr>
            <p:cNvPr id="2" name="图片 1" descr="360截图20180719110718517"/>
            <p:cNvPicPr>
              <a:picLocks noChangeAspect="1"/>
            </p:cNvPicPr>
            <p:nvPr/>
          </p:nvPicPr>
          <p:blipFill>
            <a:blip r:embed="rId4"/>
            <a:stretch>
              <a:fillRect/>
            </a:stretch>
          </p:blipFill>
          <p:spPr>
            <a:xfrm>
              <a:off x="7366" y="1514"/>
              <a:ext cx="9882" cy="3043"/>
            </a:xfrm>
            <a:prstGeom prst="rect">
              <a:avLst/>
            </a:prstGeom>
          </p:spPr>
        </p:pic>
        <p:pic>
          <p:nvPicPr>
            <p:cNvPr id="11" name="图片 11" descr="C:\Users\Administrator\Documents\360截图\图片11.png图片11"/>
            <p:cNvPicPr>
              <a:picLocks noChangeAspect="1"/>
            </p:cNvPicPr>
            <p:nvPr/>
          </p:nvPicPr>
          <p:blipFill>
            <a:blip r:embed="rId5"/>
            <a:srcRect/>
            <a:stretch>
              <a:fillRect/>
            </a:stretch>
          </p:blipFill>
          <p:spPr>
            <a:xfrm>
              <a:off x="7136" y="4727"/>
              <a:ext cx="10342" cy="5236"/>
            </a:xfrm>
            <a:prstGeom prst="rect">
              <a:avLst/>
            </a:prstGeom>
          </p:spPr>
        </p:pic>
      </p:grpSp>
      <p:sp>
        <p:nvSpPr>
          <p:cNvPr id="100" name="文本框 99"/>
          <p:cNvSpPr txBox="1"/>
          <p:nvPr/>
        </p:nvSpPr>
        <p:spPr>
          <a:xfrm>
            <a:off x="635000" y="2522220"/>
            <a:ext cx="3158490" cy="2245360"/>
          </a:xfrm>
          <a:prstGeom prst="rect">
            <a:avLst/>
          </a:prstGeom>
          <a:noFill/>
          <a:ln w="9525">
            <a:noFill/>
          </a:ln>
        </p:spPr>
        <p:txBody>
          <a:bodyPr wrap="square">
            <a:spAutoFit/>
          </a:bodyPr>
          <a:lstStyle/>
          <a:p>
            <a:pPr indent="0"/>
            <a:r>
              <a:rPr lang="zh-CN" sz="2000" b="0">
                <a:latin typeface="Calibri" panose="020F0502020204030204" pitchFamily="34" charset="0"/>
                <a:ea typeface="宋体" panose="02010600030101010101" pitchFamily="2" charset="-122"/>
              </a:rPr>
              <a:t>测量所需的初始参数，并设置三个阻值梯度，分别为</a:t>
            </a:r>
            <a:r>
              <a:rPr lang="en-US" sz="2000" b="0">
                <a:latin typeface="Calibri" panose="020F0502020204030204" pitchFamily="34" charset="0"/>
                <a:ea typeface="宋体" panose="02010600030101010101" pitchFamily="2" charset="-122"/>
              </a:rPr>
              <a:t>100</a:t>
            </a:r>
            <a:r>
              <a:rPr lang="zh-CN" sz="2000" b="0">
                <a:latin typeface="Calibri" panose="020F0502020204030204" pitchFamily="34" charset="0"/>
                <a:ea typeface="宋体" panose="02010600030101010101" pitchFamily="2" charset="-122"/>
              </a:rPr>
              <a:t>Ω、</a:t>
            </a:r>
            <a:r>
              <a:rPr lang="en-US" sz="2000" b="0">
                <a:latin typeface="Calibri" panose="020F0502020204030204" pitchFamily="34" charset="0"/>
                <a:ea typeface="宋体" panose="02010600030101010101" pitchFamily="2" charset="-122"/>
              </a:rPr>
              <a:t>10</a:t>
            </a:r>
            <a:r>
              <a:rPr lang="zh-CN" sz="2000" b="0">
                <a:latin typeface="Calibri" panose="020F0502020204030204" pitchFamily="34" charset="0"/>
                <a:ea typeface="宋体" panose="02010600030101010101" pitchFamily="2" charset="-122"/>
              </a:rPr>
              <a:t>Ω、</a:t>
            </a:r>
            <a:r>
              <a:rPr lang="en-US" sz="2000" b="0">
                <a:latin typeface="Calibri" panose="020F0502020204030204" pitchFamily="34" charset="0"/>
                <a:ea typeface="宋体" panose="02010600030101010101" pitchFamily="2" charset="-122"/>
              </a:rPr>
              <a:t>1</a:t>
            </a:r>
            <a:r>
              <a:rPr lang="zh-CN" sz="2000" b="0">
                <a:latin typeface="Calibri" panose="020F0502020204030204" pitchFamily="34" charset="0"/>
                <a:ea typeface="宋体" panose="02010600030101010101" pitchFamily="2" charset="-122"/>
              </a:rPr>
              <a:t>Ω</a:t>
            </a:r>
          </a:p>
          <a:p>
            <a:pPr indent="0"/>
            <a:r>
              <a:rPr lang="zh-CN" sz="2000" b="0">
                <a:latin typeface="Calibri" panose="020F0502020204030204" pitchFamily="34" charset="0"/>
                <a:ea typeface="宋体" panose="02010600030101010101" pitchFamily="2" charset="-122"/>
              </a:rPr>
              <a:t>测量结果以表格形式显示在测量系统中。</a:t>
            </a:r>
          </a:p>
          <a:p>
            <a:pPr indent="0"/>
            <a:endParaRPr lang="zh-CN" altLang="en-US" sz="2000"/>
          </a:p>
          <a:p>
            <a:pPr indent="0"/>
            <a:endParaRPr lang="zh-CN" altLang="en-US" sz="2000"/>
          </a:p>
        </p:txBody>
      </p:sp>
      <p:grpSp>
        <p:nvGrpSpPr>
          <p:cNvPr id="6" name="组合 5"/>
          <p:cNvGrpSpPr/>
          <p:nvPr/>
        </p:nvGrpSpPr>
        <p:grpSpPr>
          <a:xfrm>
            <a:off x="4491355" y="974725"/>
            <a:ext cx="6645910" cy="5280660"/>
            <a:chOff x="7073" y="1535"/>
            <a:chExt cx="10466" cy="8316"/>
          </a:xfrm>
        </p:grpSpPr>
        <p:pic>
          <p:nvPicPr>
            <p:cNvPr id="5" name="图片 2" descr="360截图20180719112501181"/>
            <p:cNvPicPr>
              <a:picLocks noChangeAspect="1"/>
            </p:cNvPicPr>
            <p:nvPr/>
          </p:nvPicPr>
          <p:blipFill>
            <a:blip r:embed="rId6"/>
            <a:stretch>
              <a:fillRect/>
            </a:stretch>
          </p:blipFill>
          <p:spPr>
            <a:xfrm>
              <a:off x="7366" y="1535"/>
              <a:ext cx="9790" cy="3002"/>
            </a:xfrm>
            <a:prstGeom prst="rect">
              <a:avLst/>
            </a:prstGeom>
          </p:spPr>
        </p:pic>
        <p:pic>
          <p:nvPicPr>
            <p:cNvPr id="13" name="图片 13" descr="图片8"/>
            <p:cNvPicPr>
              <a:picLocks noChangeAspect="1"/>
            </p:cNvPicPr>
            <p:nvPr/>
          </p:nvPicPr>
          <p:blipFill>
            <a:blip r:embed="rId7"/>
            <a:stretch>
              <a:fillRect/>
            </a:stretch>
          </p:blipFill>
          <p:spPr>
            <a:xfrm>
              <a:off x="7073" y="4537"/>
              <a:ext cx="10467" cy="5315"/>
            </a:xfrm>
            <a:prstGeom prst="rect">
              <a:avLst/>
            </a:prstGeom>
          </p:spPr>
        </p:pic>
      </p:grpSp>
      <p:grpSp>
        <p:nvGrpSpPr>
          <p:cNvPr id="8" name="组合 7"/>
          <p:cNvGrpSpPr/>
          <p:nvPr/>
        </p:nvGrpSpPr>
        <p:grpSpPr>
          <a:xfrm>
            <a:off x="4531360" y="930910"/>
            <a:ext cx="6567170" cy="5324475"/>
            <a:chOff x="7136" y="1466"/>
            <a:chExt cx="10342" cy="8385"/>
          </a:xfrm>
        </p:grpSpPr>
        <p:pic>
          <p:nvPicPr>
            <p:cNvPr id="7" name="图片 4" descr="360截图20180719113242614"/>
            <p:cNvPicPr>
              <a:picLocks noChangeAspect="1"/>
            </p:cNvPicPr>
            <p:nvPr/>
          </p:nvPicPr>
          <p:blipFill>
            <a:blip r:embed="rId8"/>
            <a:srcRect t="481" r="2025"/>
            <a:stretch>
              <a:fillRect/>
            </a:stretch>
          </p:blipFill>
          <p:spPr>
            <a:xfrm>
              <a:off x="7366" y="1466"/>
              <a:ext cx="9791" cy="3071"/>
            </a:xfrm>
            <a:prstGeom prst="rect">
              <a:avLst/>
            </a:prstGeom>
          </p:spPr>
        </p:pic>
        <p:pic>
          <p:nvPicPr>
            <p:cNvPr id="14" name="图片 14" descr="图片9"/>
            <p:cNvPicPr>
              <a:picLocks noChangeAspect="1"/>
            </p:cNvPicPr>
            <p:nvPr/>
          </p:nvPicPr>
          <p:blipFill>
            <a:blip r:embed="rId9"/>
            <a:stretch>
              <a:fillRect/>
            </a:stretch>
          </p:blipFill>
          <p:spPr>
            <a:xfrm>
              <a:off x="7136" y="4657"/>
              <a:ext cx="10342" cy="5195"/>
            </a:xfrm>
            <a:prstGeom prst="rect">
              <a:avLst/>
            </a:prstGeom>
          </p:spPr>
        </p:pic>
      </p:grpSp>
      <p:sp>
        <p:nvSpPr>
          <p:cNvPr id="9" name="文本框 8"/>
          <p:cNvSpPr txBox="1"/>
          <p:nvPr/>
        </p:nvSpPr>
        <p:spPr>
          <a:xfrm>
            <a:off x="4826000" y="1484630"/>
            <a:ext cx="5588635" cy="3138170"/>
          </a:xfrm>
          <a:prstGeom prst="rect">
            <a:avLst/>
          </a:prstGeom>
          <a:noFill/>
        </p:spPr>
        <p:txBody>
          <a:bodyPr wrap="square" rtlCol="0">
            <a:spAutoFit/>
          </a:bodyPr>
          <a:lstStyle/>
          <a:p>
            <a:r>
              <a:rPr lang="zh-CN" altLang="en-US"/>
              <a:t>R的万用表 UT56 MULTIMETER测量值为199.9Ω</a:t>
            </a:r>
          </a:p>
          <a:p>
            <a:r>
              <a:rPr lang="zh-CN" altLang="en-US"/>
              <a:t>R最大误差=201.6658-199.9=1.7658Ω</a:t>
            </a:r>
          </a:p>
          <a:p>
            <a:r>
              <a:rPr lang="zh-CN" altLang="en-US"/>
              <a:t>相对误差最大为</a:t>
            </a:r>
          </a:p>
          <a:p>
            <a:r>
              <a:rPr lang="zh-CN" altLang="en-US"/>
              <a:t>R误差比例=1.7658/199.9=0.88%</a:t>
            </a:r>
          </a:p>
          <a:p>
            <a:r>
              <a:rPr lang="zh-CN" altLang="en-US"/>
              <a:t>考虑到测量环境，导线电阻等原因的影响，本系统的测量结果精确度能达到1%以上</a:t>
            </a:r>
          </a:p>
          <a:p>
            <a:endParaRPr lang="zh-CN" altLang="en-US"/>
          </a:p>
          <a:p>
            <a:r>
              <a:rPr lang="zh-CN" altLang="en-US"/>
              <a:t>同时三组实验的方差分别为6.059、0.027、0.060</a:t>
            </a:r>
          </a:p>
          <a:p>
            <a:r>
              <a:rPr lang="zh-CN" altLang="en-US"/>
              <a:t>当梯度为10和1时，方差比梯度为100时小的多，说明第一组实验结果不是很稳定，第二、三组实验结果更加可信。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5"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nodeType="clickEffect">
                                  <p:stCondLst>
                                    <p:cond delay="0"/>
                                  </p:stCondLst>
                                  <p:childTnLst>
                                    <p:animEffect transition="out" filter="checkerboard(across)">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5"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nodeType="clickEffect">
                                  <p:stCondLst>
                                    <p:cond delay="0"/>
                                  </p:stCondLst>
                                  <p:childTnLst>
                                    <p:animEffect transition="out" filter="checkerboard(across)">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cxnSp>
        <p:nvCxnSpPr>
          <p:cNvPr id="17" name="直接连接符 16"/>
          <p:cNvCxnSpPr/>
          <p:nvPr/>
        </p:nvCxnSpPr>
        <p:spPr>
          <a:xfrm flipV="1">
            <a:off x="5992495" y="726440"/>
            <a:ext cx="5688330" cy="635"/>
          </a:xfrm>
          <a:prstGeom prst="line">
            <a:avLst/>
          </a:prstGeom>
          <a:ln w="63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182225" y="727105"/>
            <a:ext cx="1566863" cy="0"/>
          </a:xfrm>
          <a:prstGeom prst="line">
            <a:avLst/>
          </a:prstGeom>
          <a:ln w="25400">
            <a:solidFill>
              <a:srgbClr val="0E523E"/>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005705" y="439129"/>
            <a:ext cx="1612900" cy="521970"/>
          </a:xfrm>
          <a:prstGeom prst="rect">
            <a:avLst/>
          </a:prstGeom>
        </p:spPr>
        <p:txBody>
          <a:bodyPr wrap="none">
            <a:spAutoFit/>
          </a:bodyPr>
          <a:lstStyle/>
          <a:p>
            <a:pPr algn="l"/>
            <a:r>
              <a:rPr lang="zh-CN" altLang="en-US" sz="2800" b="1">
                <a:solidFill>
                  <a:srgbClr val="12534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数据处理</a:t>
            </a:r>
            <a:endParaRPr lang="zh-CN" altLang="en-US" sz="2800">
              <a:solidFill>
                <a:srgbClr val="125340"/>
              </a:solidFill>
              <a:effectLst>
                <a:outerShdw blurRad="38100" dist="38100" dir="2700000" algn="tl">
                  <a:srgbClr val="000000">
                    <a:alpha val="43137"/>
                  </a:srgbClr>
                </a:outerShdw>
              </a:effectLst>
              <a:sym typeface="+mn-ea"/>
            </a:endParaRPr>
          </a:p>
        </p:txBody>
      </p:sp>
      <p:sp>
        <p:nvSpPr>
          <p:cNvPr id="20" name="矩形: 圆角 19"/>
          <p:cNvSpPr/>
          <p:nvPr/>
        </p:nvSpPr>
        <p:spPr>
          <a:xfrm>
            <a:off x="457621" y="506335"/>
            <a:ext cx="348059" cy="388855"/>
          </a:xfrm>
          <a:prstGeom prst="roundRect">
            <a:avLst>
              <a:gd name="adj" fmla="val 11815"/>
            </a:avLst>
          </a:prstGeom>
          <a:solidFill>
            <a:srgbClr val="125340"/>
          </a:solidFill>
          <a:ln w="1270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42913" y="530619"/>
            <a:ext cx="348059" cy="368300"/>
          </a:xfrm>
          <a:prstGeom prst="rect">
            <a:avLst/>
          </a:prstGeom>
          <a:noFill/>
        </p:spPr>
        <p:txBody>
          <a:bodyPr wrap="square" rtlCol="0">
            <a:spAutoFit/>
          </a:bodyPr>
          <a:lstStyle/>
          <a:p>
            <a:pPr defTabSz="685800">
              <a:defRPr/>
            </a:pPr>
            <a:r>
              <a:rPr lang="en-US" altLang="zh-CN" b="1" dirty="0">
                <a:solidFill>
                  <a:prstClr val="white"/>
                </a:solidFill>
                <a:latin typeface="微软雅黑" panose="020B0503020204020204" pitchFamily="34" charset="-122"/>
                <a:ea typeface="微软雅黑" panose="020B0503020204020204" pitchFamily="34" charset="-122"/>
              </a:rPr>
              <a:t>3.</a:t>
            </a: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24" name="图形 23"/>
          <p:cNvPicPr>
            <a:picLocks noChangeAspect="1"/>
          </p:cNvPicPr>
          <p:nvPr/>
        </p:nvPicPr>
        <p:blipFill>
          <a:blip r:embed="rId3"/>
          <a:stretch>
            <a:fillRect/>
          </a:stretch>
        </p:blipFill>
        <p:spPr>
          <a:xfrm>
            <a:off x="10150903" y="235945"/>
            <a:ext cx="1583476" cy="364399"/>
          </a:xfrm>
          <a:prstGeom prst="rect">
            <a:avLst/>
          </a:prstGeom>
        </p:spPr>
      </p:pic>
      <p:sp>
        <p:nvSpPr>
          <p:cNvPr id="3" name="文本框 2"/>
          <p:cNvSpPr txBox="1"/>
          <p:nvPr/>
        </p:nvSpPr>
        <p:spPr>
          <a:xfrm>
            <a:off x="3002280" y="1986280"/>
            <a:ext cx="6248400" cy="645160"/>
          </a:xfrm>
          <a:prstGeom prst="rect">
            <a:avLst/>
          </a:prstGeom>
          <a:noFill/>
        </p:spPr>
        <p:txBody>
          <a:bodyPr wrap="square" rtlCol="0">
            <a:spAutoFit/>
          </a:bodyPr>
          <a:lstStyle/>
          <a:p>
            <a:endParaRPr lang="zh-CN" altLang="en-US"/>
          </a:p>
          <a:p>
            <a:endParaRPr lang="zh-CN" altLang="en-US"/>
          </a:p>
        </p:txBody>
      </p:sp>
      <p:sp>
        <p:nvSpPr>
          <p:cNvPr id="2" name="文本框 1"/>
          <p:cNvSpPr txBox="1"/>
          <p:nvPr/>
        </p:nvSpPr>
        <p:spPr>
          <a:xfrm>
            <a:off x="1005840" y="1525905"/>
            <a:ext cx="1706880" cy="460375"/>
          </a:xfrm>
          <a:prstGeom prst="rect">
            <a:avLst/>
          </a:prstGeom>
          <a:noFill/>
        </p:spPr>
        <p:txBody>
          <a:bodyPr wrap="none" rtlCol="0">
            <a:spAutoFit/>
          </a:bodyPr>
          <a:lstStyle/>
          <a:p>
            <a:r>
              <a:rPr lang="zh-CN" altLang="en-US" sz="2400"/>
              <a:t>最小二乘法</a:t>
            </a:r>
          </a:p>
        </p:txBody>
      </p:sp>
      <p:sp>
        <p:nvSpPr>
          <p:cNvPr id="100" name="文本框 99"/>
          <p:cNvSpPr txBox="1"/>
          <p:nvPr/>
        </p:nvSpPr>
        <p:spPr>
          <a:xfrm>
            <a:off x="791210" y="2232660"/>
            <a:ext cx="3905250" cy="398780"/>
          </a:xfrm>
          <a:prstGeom prst="rect">
            <a:avLst/>
          </a:prstGeom>
          <a:noFill/>
          <a:ln w="9525">
            <a:noFill/>
          </a:ln>
        </p:spPr>
        <p:txBody>
          <a:bodyPr wrap="square">
            <a:spAutoFit/>
          </a:bodyPr>
          <a:lstStyle/>
          <a:p>
            <a:pPr indent="0"/>
            <a:r>
              <a:rPr lang="zh-CN" sz="2000" b="0">
                <a:latin typeface="Calibri" panose="020F0502020204030204" pitchFamily="34" charset="0"/>
                <a:ea typeface="宋体" panose="02010600030101010101" pitchFamily="2" charset="-122"/>
              </a:rPr>
              <a:t>在非平衡电桥中，我们计算得到：</a:t>
            </a:r>
            <a:endParaRPr lang="zh-CN" altLang="en-US" sz="2000"/>
          </a:p>
        </p:txBody>
      </p:sp>
      <p:pic>
        <p:nvPicPr>
          <p:cNvPr id="4" name="图片 3" descr="360截图20180720201253712"/>
          <p:cNvPicPr>
            <a:picLocks noChangeAspect="1"/>
          </p:cNvPicPr>
          <p:nvPr/>
        </p:nvPicPr>
        <p:blipFill>
          <a:blip r:embed="rId4"/>
          <a:stretch>
            <a:fillRect/>
          </a:stretch>
        </p:blipFill>
        <p:spPr>
          <a:xfrm>
            <a:off x="1154430" y="2850515"/>
            <a:ext cx="3102610" cy="708025"/>
          </a:xfrm>
          <a:prstGeom prst="rect">
            <a:avLst/>
          </a:prstGeom>
        </p:spPr>
      </p:pic>
      <p:pic>
        <p:nvPicPr>
          <p:cNvPr id="6" name="图片 5" descr="360截图20180720201533041"/>
          <p:cNvPicPr>
            <a:picLocks noChangeAspect="1"/>
          </p:cNvPicPr>
          <p:nvPr/>
        </p:nvPicPr>
        <p:blipFill>
          <a:blip r:embed="rId5"/>
          <a:stretch>
            <a:fillRect/>
          </a:stretch>
        </p:blipFill>
        <p:spPr>
          <a:xfrm>
            <a:off x="4981575" y="1042035"/>
            <a:ext cx="5902960" cy="2779395"/>
          </a:xfrm>
          <a:prstGeom prst="rect">
            <a:avLst/>
          </a:prstGeom>
        </p:spPr>
      </p:pic>
      <p:pic>
        <p:nvPicPr>
          <p:cNvPr id="5" name="图片 4" descr="360截图20180721090752433"/>
          <p:cNvPicPr>
            <a:picLocks noChangeAspect="1"/>
          </p:cNvPicPr>
          <p:nvPr/>
        </p:nvPicPr>
        <p:blipFill>
          <a:blip r:embed="rId6"/>
          <a:stretch>
            <a:fillRect/>
          </a:stretch>
        </p:blipFill>
        <p:spPr>
          <a:xfrm>
            <a:off x="1721485" y="4212590"/>
            <a:ext cx="2082165" cy="1655445"/>
          </a:xfrm>
          <a:prstGeom prst="rect">
            <a:avLst/>
          </a:prstGeom>
        </p:spPr>
      </p:pic>
      <p:pic>
        <p:nvPicPr>
          <p:cNvPr id="7" name="图片 6" descr="360截图20180721091120962"/>
          <p:cNvPicPr>
            <a:picLocks noChangeAspect="1"/>
          </p:cNvPicPr>
          <p:nvPr/>
        </p:nvPicPr>
        <p:blipFill>
          <a:blip r:embed="rId7"/>
          <a:stretch>
            <a:fillRect/>
          </a:stretch>
        </p:blipFill>
        <p:spPr>
          <a:xfrm>
            <a:off x="6200775" y="4212590"/>
            <a:ext cx="3463925" cy="1478915"/>
          </a:xfrm>
          <a:prstGeom prst="rect">
            <a:avLst/>
          </a:prstGeom>
        </p:spPr>
      </p:pic>
      <p:sp>
        <p:nvSpPr>
          <p:cNvPr id="8" name="文本框 7"/>
          <p:cNvSpPr txBox="1"/>
          <p:nvPr/>
        </p:nvSpPr>
        <p:spPr>
          <a:xfrm>
            <a:off x="1593850" y="3701415"/>
            <a:ext cx="2300605" cy="368300"/>
          </a:xfrm>
          <a:prstGeom prst="rect">
            <a:avLst/>
          </a:prstGeom>
          <a:noFill/>
        </p:spPr>
        <p:txBody>
          <a:bodyPr wrap="square" rtlCol="0">
            <a:spAutoFit/>
          </a:bodyPr>
          <a:lstStyle/>
          <a:p>
            <a:r>
              <a:rPr lang="zh-CN" altLang="en-US"/>
              <a:t>运用最小二乘法公式</a:t>
            </a:r>
          </a:p>
        </p:txBody>
      </p:sp>
      <p:sp>
        <p:nvSpPr>
          <p:cNvPr id="9" name="虚尾箭头 8"/>
          <p:cNvSpPr/>
          <p:nvPr/>
        </p:nvSpPr>
        <p:spPr>
          <a:xfrm>
            <a:off x="4406265" y="4593590"/>
            <a:ext cx="1192530" cy="716280"/>
          </a:xfrm>
          <a:prstGeom prst="stripedRightArrow">
            <a:avLst/>
          </a:prstGeom>
          <a:solidFill>
            <a:srgbClr val="275D41"/>
          </a:solidFill>
          <a:ln>
            <a:solidFill>
              <a:srgbClr val="275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cxnSp>
        <p:nvCxnSpPr>
          <p:cNvPr id="17" name="直接连接符 16"/>
          <p:cNvCxnSpPr/>
          <p:nvPr/>
        </p:nvCxnSpPr>
        <p:spPr>
          <a:xfrm flipV="1">
            <a:off x="5992495" y="726440"/>
            <a:ext cx="5688330" cy="635"/>
          </a:xfrm>
          <a:prstGeom prst="line">
            <a:avLst/>
          </a:prstGeom>
          <a:ln w="63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182225" y="727105"/>
            <a:ext cx="1566863" cy="0"/>
          </a:xfrm>
          <a:prstGeom prst="line">
            <a:avLst/>
          </a:prstGeom>
          <a:ln w="25400">
            <a:solidFill>
              <a:srgbClr val="0E523E"/>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940300" y="465799"/>
            <a:ext cx="1612900" cy="521970"/>
          </a:xfrm>
          <a:prstGeom prst="rect">
            <a:avLst/>
          </a:prstGeom>
        </p:spPr>
        <p:txBody>
          <a:bodyPr wrap="none">
            <a:spAutoFit/>
          </a:bodyPr>
          <a:lstStyle/>
          <a:p>
            <a:pPr algn="l"/>
            <a:r>
              <a:rPr lang="zh-CN" altLang="en-US" sz="2800" b="1">
                <a:solidFill>
                  <a:srgbClr val="12534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数据处理</a:t>
            </a:r>
            <a:endParaRPr lang="zh-CN" altLang="en-US" sz="2800">
              <a:solidFill>
                <a:srgbClr val="125340"/>
              </a:solidFill>
              <a:effectLst>
                <a:outerShdw blurRad="38100" dist="38100" dir="2700000" algn="tl">
                  <a:srgbClr val="000000">
                    <a:alpha val="43137"/>
                  </a:srgbClr>
                </a:outerShdw>
              </a:effectLst>
              <a:sym typeface="+mn-ea"/>
            </a:endParaRPr>
          </a:p>
        </p:txBody>
      </p:sp>
      <p:sp>
        <p:nvSpPr>
          <p:cNvPr id="20" name="矩形: 圆角 19"/>
          <p:cNvSpPr/>
          <p:nvPr/>
        </p:nvSpPr>
        <p:spPr>
          <a:xfrm>
            <a:off x="457621" y="506335"/>
            <a:ext cx="348059" cy="388855"/>
          </a:xfrm>
          <a:prstGeom prst="roundRect">
            <a:avLst>
              <a:gd name="adj" fmla="val 11815"/>
            </a:avLst>
          </a:prstGeom>
          <a:solidFill>
            <a:srgbClr val="125340"/>
          </a:solidFill>
          <a:ln w="1270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42913" y="530619"/>
            <a:ext cx="348059" cy="368300"/>
          </a:xfrm>
          <a:prstGeom prst="rect">
            <a:avLst/>
          </a:prstGeom>
          <a:noFill/>
        </p:spPr>
        <p:txBody>
          <a:bodyPr wrap="square" rtlCol="0">
            <a:spAutoFit/>
          </a:bodyPr>
          <a:lstStyle/>
          <a:p>
            <a:pPr defTabSz="685800">
              <a:defRPr/>
            </a:pPr>
            <a:r>
              <a:rPr lang="en-US" altLang="zh-CN" b="1" dirty="0">
                <a:solidFill>
                  <a:prstClr val="white"/>
                </a:solidFill>
                <a:latin typeface="微软雅黑" panose="020B0503020204020204" pitchFamily="34" charset="-122"/>
                <a:ea typeface="微软雅黑" panose="020B0503020204020204" pitchFamily="34" charset="-122"/>
              </a:rPr>
              <a:t>3.</a:t>
            </a: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24" name="图形 23"/>
          <p:cNvPicPr>
            <a:picLocks noChangeAspect="1"/>
          </p:cNvPicPr>
          <p:nvPr/>
        </p:nvPicPr>
        <p:blipFill>
          <a:blip r:embed="rId3"/>
          <a:stretch>
            <a:fillRect/>
          </a:stretch>
        </p:blipFill>
        <p:spPr>
          <a:xfrm>
            <a:off x="10150903" y="235945"/>
            <a:ext cx="1583476" cy="364399"/>
          </a:xfrm>
          <a:prstGeom prst="rect">
            <a:avLst/>
          </a:prstGeom>
        </p:spPr>
      </p:pic>
      <p:sp>
        <p:nvSpPr>
          <p:cNvPr id="3" name="文本框 2"/>
          <p:cNvSpPr txBox="1"/>
          <p:nvPr/>
        </p:nvSpPr>
        <p:spPr>
          <a:xfrm>
            <a:off x="3002280" y="1986280"/>
            <a:ext cx="6248400" cy="645160"/>
          </a:xfrm>
          <a:prstGeom prst="rect">
            <a:avLst/>
          </a:prstGeom>
          <a:noFill/>
        </p:spPr>
        <p:txBody>
          <a:bodyPr wrap="square" rtlCol="0">
            <a:spAutoFit/>
          </a:bodyPr>
          <a:lstStyle/>
          <a:p>
            <a:endParaRPr lang="zh-CN" altLang="en-US"/>
          </a:p>
          <a:p>
            <a:endParaRPr lang="zh-CN" altLang="en-US"/>
          </a:p>
        </p:txBody>
      </p:sp>
      <p:pic>
        <p:nvPicPr>
          <p:cNvPr id="7" name="图片 6" descr="360截图20180721091120962"/>
          <p:cNvPicPr>
            <a:picLocks noChangeAspect="1"/>
          </p:cNvPicPr>
          <p:nvPr/>
        </p:nvPicPr>
        <p:blipFill>
          <a:blip r:embed="rId4"/>
          <a:stretch>
            <a:fillRect/>
          </a:stretch>
        </p:blipFill>
        <p:spPr>
          <a:xfrm>
            <a:off x="1611630" y="1986280"/>
            <a:ext cx="3463925" cy="1478915"/>
          </a:xfrm>
          <a:prstGeom prst="rect">
            <a:avLst/>
          </a:prstGeom>
        </p:spPr>
      </p:pic>
      <p:pic>
        <p:nvPicPr>
          <p:cNvPr id="40" name="图片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2495" y="883920"/>
            <a:ext cx="5050155" cy="2850515"/>
          </a:xfrm>
          <a:prstGeom prst="rect">
            <a:avLst/>
          </a:prstGeom>
        </p:spPr>
      </p:pic>
      <p:pic>
        <p:nvPicPr>
          <p:cNvPr id="42" name="图片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8700" y="3734435"/>
            <a:ext cx="4817745" cy="2844165"/>
          </a:xfrm>
          <a:prstGeom prst="rect">
            <a:avLst/>
          </a:prstGeom>
        </p:spPr>
      </p:pic>
      <p:pic>
        <p:nvPicPr>
          <p:cNvPr id="43" name="图片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435" y="3734435"/>
            <a:ext cx="5168265" cy="2743200"/>
          </a:xfrm>
          <a:prstGeom prst="rect">
            <a:avLst/>
          </a:prstGeom>
        </p:spPr>
      </p:pic>
      <p:grpSp>
        <p:nvGrpSpPr>
          <p:cNvPr id="13" name="组合 12"/>
          <p:cNvGrpSpPr/>
          <p:nvPr/>
        </p:nvGrpSpPr>
        <p:grpSpPr>
          <a:xfrm>
            <a:off x="5808345" y="2359660"/>
            <a:ext cx="5180330" cy="2105025"/>
            <a:chOff x="9147" y="3716"/>
            <a:chExt cx="8158" cy="3315"/>
          </a:xfrm>
        </p:grpSpPr>
        <p:sp>
          <p:nvSpPr>
            <p:cNvPr id="12" name="圆角矩形 11"/>
            <p:cNvSpPr/>
            <p:nvPr/>
          </p:nvSpPr>
          <p:spPr>
            <a:xfrm>
              <a:off x="9147" y="3716"/>
              <a:ext cx="8158" cy="331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207" y="3874"/>
              <a:ext cx="8000" cy="3052"/>
            </a:xfrm>
            <a:prstGeom prst="rect">
              <a:avLst/>
            </a:prstGeom>
            <a:noFill/>
            <a:ln w="9525">
              <a:noFill/>
            </a:ln>
          </p:spPr>
          <p:txBody>
            <a:bodyPr wrap="square">
              <a:spAutoFit/>
            </a:bodyPr>
            <a:lstStyle/>
            <a:p>
              <a:pPr indent="266700"/>
              <a:r>
                <a:rPr lang="zh-CN" sz="2000">
                  <a:latin typeface="Calibri" panose="020F0502020204030204" pitchFamily="34" charset="0"/>
                  <a:ea typeface="宋体" panose="02010600030101010101" pitchFamily="2" charset="-122"/>
                </a:rPr>
                <a:t>从图表中可以计算，</a:t>
              </a:r>
              <a:r>
                <a:rPr lang="en-US" sz="2000">
                  <a:latin typeface="Calibri" panose="020F0502020204030204" pitchFamily="34" charset="0"/>
                  <a:ea typeface="宋体" panose="02010600030101010101" pitchFamily="2" charset="-122"/>
                  <a:cs typeface="Times New Roman" panose="02020603050405020304" pitchFamily="18" charset="0"/>
                </a:rPr>
                <a:t>Rx</a:t>
              </a:r>
              <a:r>
                <a:rPr lang="zh-CN" sz="2000">
                  <a:latin typeface="Calibri" panose="020F0502020204030204" pitchFamily="34" charset="0"/>
                  <a:ea typeface="宋体" panose="02010600030101010101" pitchFamily="2" charset="-122"/>
                </a:rPr>
                <a:t>的拟合值具有以下特征：</a:t>
              </a:r>
              <a:endParaRPr lang="en-US" sz="2000">
                <a:latin typeface="Calibri" panose="020F0502020204030204" pitchFamily="34" charset="0"/>
                <a:ea typeface="宋体" panose="02010600030101010101" pitchFamily="2" charset="-122"/>
                <a:cs typeface="Times New Roman" panose="02020603050405020304" pitchFamily="18" charset="0"/>
              </a:endParaRPr>
            </a:p>
            <a:p>
              <a:pPr indent="266700"/>
              <a:r>
                <a:rPr lang="en-US" sz="2000">
                  <a:latin typeface="Calibri" panose="020F0502020204030204" pitchFamily="34" charset="0"/>
                  <a:ea typeface="宋体" panose="02010600030101010101" pitchFamily="2" charset="-122"/>
                  <a:cs typeface="Times New Roman" panose="02020603050405020304" pitchFamily="18" charset="0"/>
                </a:rPr>
                <a:t>R</a:t>
              </a:r>
              <a:r>
                <a:rPr lang="zh-CN" sz="2000" baseline="-25000">
                  <a:latin typeface="Calibri" panose="020F0502020204030204" pitchFamily="34" charset="0"/>
                  <a:ea typeface="宋体" panose="02010600030101010101" pitchFamily="2" charset="-122"/>
                </a:rPr>
                <a:t>平均</a:t>
              </a:r>
              <a:r>
                <a:rPr lang="en-US" sz="2000">
                  <a:latin typeface="Calibri" panose="020F0502020204030204" pitchFamily="34" charset="0"/>
                  <a:ea typeface="宋体" panose="02010600030101010101" pitchFamily="2" charset="-122"/>
                  <a:cs typeface="Times New Roman" panose="02020603050405020304" pitchFamily="18" charset="0"/>
                </a:rPr>
                <a:t>=206.35   R</a:t>
              </a:r>
              <a:r>
                <a:rPr lang="zh-CN" sz="2000" baseline="-25000">
                  <a:latin typeface="Calibri" panose="020F0502020204030204" pitchFamily="34" charset="0"/>
                  <a:ea typeface="宋体" panose="02010600030101010101" pitchFamily="2" charset="-122"/>
                </a:rPr>
                <a:t>平均误差</a:t>
              </a:r>
              <a:r>
                <a:rPr lang="en-US" sz="2000">
                  <a:latin typeface="Calibri" panose="020F0502020204030204" pitchFamily="34" charset="0"/>
                  <a:ea typeface="宋体" panose="02010600030101010101" pitchFamily="2" charset="-122"/>
                  <a:cs typeface="Times New Roman" panose="02020603050405020304" pitchFamily="18" charset="0"/>
                </a:rPr>
                <a:t>=6.45</a:t>
              </a:r>
              <a:r>
                <a:rPr lang="en-US" sz="2000">
                  <a:latin typeface="宋体" panose="02010600030101010101" pitchFamily="2" charset="-122"/>
                  <a:ea typeface="宋体" panose="02010600030101010101" pitchFamily="2" charset="-122"/>
                  <a:cs typeface="Times New Roman" panose="02020603050405020304" pitchFamily="18" charset="0"/>
                </a:rPr>
                <a:t>Ω</a:t>
              </a:r>
              <a:endParaRPr lang="zh-CN" sz="2000">
                <a:latin typeface="Calibri" panose="020F0502020204030204" pitchFamily="34" charset="0"/>
                <a:ea typeface="宋体" panose="02010600030101010101" pitchFamily="2" charset="-122"/>
              </a:endParaRPr>
            </a:p>
            <a:p>
              <a:pPr indent="266700"/>
              <a:r>
                <a:rPr lang="zh-CN" sz="2000">
                  <a:latin typeface="Calibri" panose="020F0502020204030204" pitchFamily="34" charset="0"/>
                  <a:ea typeface="宋体" panose="02010600030101010101" pitchFamily="2" charset="-122"/>
                </a:rPr>
                <a:t>最大误差为：</a:t>
              </a:r>
              <a:r>
                <a:rPr lang="en-US" sz="2000">
                  <a:latin typeface="Calibri" panose="020F0502020204030204" pitchFamily="34" charset="0"/>
                  <a:ea typeface="宋体" panose="02010600030101010101" pitchFamily="2" charset="-122"/>
                  <a:cs typeface="Times New Roman" panose="02020603050405020304" pitchFamily="18" charset="0"/>
                </a:rPr>
                <a:t>R</a:t>
              </a:r>
              <a:r>
                <a:rPr lang="zh-CN" sz="2000" baseline="-25000">
                  <a:latin typeface="Calibri" panose="020F0502020204030204" pitchFamily="34" charset="0"/>
                  <a:ea typeface="宋体" panose="02010600030101010101" pitchFamily="2" charset="-122"/>
                </a:rPr>
                <a:t>最大误差</a:t>
              </a:r>
              <a:r>
                <a:rPr lang="en-US" sz="2000">
                  <a:latin typeface="Calibri" panose="020F0502020204030204" pitchFamily="34" charset="0"/>
                  <a:ea typeface="宋体" panose="02010600030101010101" pitchFamily="2" charset="-122"/>
                  <a:cs typeface="Times New Roman" panose="02020603050405020304" pitchFamily="18" charset="0"/>
                </a:rPr>
                <a:t>=29.64</a:t>
              </a:r>
              <a:r>
                <a:rPr lang="en-US" sz="2000">
                  <a:latin typeface="宋体" panose="02010600030101010101" pitchFamily="2" charset="-122"/>
                  <a:ea typeface="宋体" panose="02010600030101010101" pitchFamily="2" charset="-122"/>
                  <a:cs typeface="Times New Roman" panose="02020603050405020304" pitchFamily="18" charset="0"/>
                </a:rPr>
                <a:t>Ω</a:t>
              </a:r>
              <a:endParaRPr lang="zh-CN" sz="2000">
                <a:latin typeface="Calibri" panose="020F0502020204030204" pitchFamily="34" charset="0"/>
                <a:ea typeface="宋体" panose="02010600030101010101" pitchFamily="2" charset="-122"/>
              </a:endParaRPr>
            </a:p>
            <a:p>
              <a:pPr indent="266700"/>
              <a:r>
                <a:rPr lang="zh-CN" sz="2000">
                  <a:latin typeface="Calibri" panose="020F0502020204030204" pitchFamily="34" charset="0"/>
                  <a:ea typeface="宋体" panose="02010600030101010101" pitchFamily="2" charset="-122"/>
                </a:rPr>
                <a:t>最大相对误差</a:t>
              </a:r>
              <a:r>
                <a:rPr lang="en-US" sz="2000">
                  <a:latin typeface="Calibri" panose="020F0502020204030204" pitchFamily="34" charset="0"/>
                  <a:ea typeface="宋体" panose="02010600030101010101" pitchFamily="2" charset="-122"/>
                  <a:cs typeface="Times New Roman" panose="02020603050405020304" pitchFamily="18" charset="0"/>
                </a:rPr>
                <a:t> R</a:t>
              </a:r>
              <a:r>
                <a:rPr lang="zh-CN" sz="2000" baseline="-25000">
                  <a:latin typeface="Calibri" panose="020F0502020204030204" pitchFamily="34" charset="0"/>
                  <a:ea typeface="宋体" panose="02010600030101010101" pitchFamily="2" charset="-122"/>
                </a:rPr>
                <a:t>相对</a:t>
              </a:r>
              <a:r>
                <a:rPr lang="en-US" sz="2000">
                  <a:latin typeface="Calibri" panose="020F0502020204030204" pitchFamily="34" charset="0"/>
                  <a:ea typeface="宋体" panose="02010600030101010101" pitchFamily="2" charset="-122"/>
                  <a:cs typeface="Times New Roman" panose="02020603050405020304" pitchFamily="18" charset="0"/>
                </a:rPr>
                <a:t>=14.83%</a:t>
              </a:r>
              <a:endParaRPr lang="zh-CN" sz="2000">
                <a:latin typeface="Calibri" panose="020F0502020204030204" pitchFamily="34" charset="0"/>
                <a:ea typeface="宋体" panose="02010600030101010101" pitchFamily="2" charset="-122"/>
              </a:endParaRPr>
            </a:p>
            <a:p>
              <a:pPr indent="266700"/>
              <a:r>
                <a:rPr lang="zh-CN" sz="2000">
                  <a:latin typeface="Calibri" panose="020F0502020204030204" pitchFamily="34" charset="0"/>
                  <a:ea typeface="宋体" panose="02010600030101010101" pitchFamily="2" charset="-122"/>
                </a:rPr>
                <a:t>方差</a:t>
              </a:r>
              <a:r>
                <a:rPr lang="en-US" sz="2000">
                  <a:latin typeface="Calibri" panose="020F0502020204030204" pitchFamily="34" charset="0"/>
                  <a:ea typeface="宋体" panose="02010600030101010101" pitchFamily="2" charset="-122"/>
                  <a:cs typeface="Times New Roman" panose="02020603050405020304" pitchFamily="18" charset="0"/>
                </a:rPr>
                <a:t> R</a:t>
              </a:r>
              <a:r>
                <a:rPr lang="zh-CN" sz="2000" baseline="-25000">
                  <a:latin typeface="Calibri" panose="020F0502020204030204" pitchFamily="34" charset="0"/>
                  <a:ea typeface="宋体" panose="02010600030101010101" pitchFamily="2" charset="-122"/>
                </a:rPr>
                <a:t>方差</a:t>
              </a:r>
              <a:r>
                <a:rPr lang="en-US" sz="2000">
                  <a:latin typeface="Calibri" panose="020F0502020204030204" pitchFamily="34" charset="0"/>
                  <a:ea typeface="宋体" panose="02010600030101010101" pitchFamily="2" charset="-122"/>
                  <a:cs typeface="Times New Roman" panose="02020603050405020304" pitchFamily="18" charset="0"/>
                </a:rPr>
                <a:t>=454.38</a:t>
              </a:r>
              <a:endParaRPr lang="zh-CN" altLang="en-US" sz="2000"/>
            </a:p>
          </p:txBody>
        </p:sp>
      </p:grpSp>
      <p:pic>
        <p:nvPicPr>
          <p:cNvPr id="11" name="图片 10" descr="360截图20180720201253712"/>
          <p:cNvPicPr>
            <a:picLocks noChangeAspect="1"/>
          </p:cNvPicPr>
          <p:nvPr/>
        </p:nvPicPr>
        <p:blipFill>
          <a:blip r:embed="rId8"/>
          <a:stretch>
            <a:fillRect/>
          </a:stretch>
        </p:blipFill>
        <p:spPr>
          <a:xfrm>
            <a:off x="1792605" y="1120140"/>
            <a:ext cx="3102610" cy="708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cxnSp>
        <p:nvCxnSpPr>
          <p:cNvPr id="17" name="直接连接符 16"/>
          <p:cNvCxnSpPr/>
          <p:nvPr/>
        </p:nvCxnSpPr>
        <p:spPr>
          <a:xfrm flipV="1">
            <a:off x="5992495" y="726440"/>
            <a:ext cx="5688330" cy="635"/>
          </a:xfrm>
          <a:prstGeom prst="line">
            <a:avLst/>
          </a:prstGeom>
          <a:ln w="63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182225" y="727105"/>
            <a:ext cx="1566863" cy="0"/>
          </a:xfrm>
          <a:prstGeom prst="line">
            <a:avLst/>
          </a:prstGeom>
          <a:ln w="25400">
            <a:solidFill>
              <a:srgbClr val="0E523E"/>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912360" y="465799"/>
            <a:ext cx="1612900" cy="521970"/>
          </a:xfrm>
          <a:prstGeom prst="rect">
            <a:avLst/>
          </a:prstGeom>
        </p:spPr>
        <p:txBody>
          <a:bodyPr wrap="none">
            <a:spAutoFit/>
          </a:bodyPr>
          <a:lstStyle/>
          <a:p>
            <a:pPr algn="ctr"/>
            <a:r>
              <a:rPr lang="zh-CN" altLang="en-US" sz="2800" b="1">
                <a:solidFill>
                  <a:srgbClr val="12534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误差分析</a:t>
            </a:r>
            <a:endParaRPr lang="zh-CN" altLang="en-US" sz="2800">
              <a:solidFill>
                <a:srgbClr val="125340"/>
              </a:solidFill>
              <a:effectLst>
                <a:outerShdw blurRad="38100" dist="38100" dir="2700000" algn="tl">
                  <a:srgbClr val="000000">
                    <a:alpha val="43137"/>
                  </a:srgbClr>
                </a:outerShdw>
              </a:effectLst>
              <a:sym typeface="+mn-ea"/>
            </a:endParaRPr>
          </a:p>
        </p:txBody>
      </p:sp>
      <p:sp>
        <p:nvSpPr>
          <p:cNvPr id="20" name="矩形: 圆角 19"/>
          <p:cNvSpPr/>
          <p:nvPr/>
        </p:nvSpPr>
        <p:spPr>
          <a:xfrm>
            <a:off x="457621" y="506335"/>
            <a:ext cx="348059" cy="388855"/>
          </a:xfrm>
          <a:prstGeom prst="roundRect">
            <a:avLst>
              <a:gd name="adj" fmla="val 11815"/>
            </a:avLst>
          </a:prstGeom>
          <a:solidFill>
            <a:srgbClr val="125340"/>
          </a:solidFill>
          <a:ln w="1270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42913" y="530619"/>
            <a:ext cx="348059" cy="368300"/>
          </a:xfrm>
          <a:prstGeom prst="rect">
            <a:avLst/>
          </a:prstGeom>
          <a:noFill/>
        </p:spPr>
        <p:txBody>
          <a:bodyPr wrap="square" rtlCol="0">
            <a:spAutoFit/>
          </a:bodyPr>
          <a:lstStyle/>
          <a:p>
            <a:pPr defTabSz="685800">
              <a:defRPr/>
            </a:pPr>
            <a:r>
              <a:rPr lang="en-US" altLang="zh-CN" b="1" dirty="0">
                <a:solidFill>
                  <a:prstClr val="white"/>
                </a:solidFill>
                <a:latin typeface="微软雅黑" panose="020B0503020204020204" pitchFamily="34" charset="-122"/>
                <a:ea typeface="微软雅黑" panose="020B0503020204020204" pitchFamily="34" charset="-122"/>
              </a:rPr>
              <a:t>3.</a:t>
            </a: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24" name="图形 23"/>
          <p:cNvPicPr>
            <a:picLocks noChangeAspect="1"/>
          </p:cNvPicPr>
          <p:nvPr/>
        </p:nvPicPr>
        <p:blipFill>
          <a:blip r:embed="rId3"/>
          <a:stretch>
            <a:fillRect/>
          </a:stretch>
        </p:blipFill>
        <p:spPr>
          <a:xfrm>
            <a:off x="10150903" y="235945"/>
            <a:ext cx="1583476" cy="364399"/>
          </a:xfrm>
          <a:prstGeom prst="rect">
            <a:avLst/>
          </a:prstGeom>
        </p:spPr>
      </p:pic>
      <p:sp>
        <p:nvSpPr>
          <p:cNvPr id="3" name="文本框 2"/>
          <p:cNvSpPr txBox="1"/>
          <p:nvPr/>
        </p:nvSpPr>
        <p:spPr>
          <a:xfrm>
            <a:off x="3002280" y="1986280"/>
            <a:ext cx="6248400" cy="645160"/>
          </a:xfrm>
          <a:prstGeom prst="rect">
            <a:avLst/>
          </a:prstGeom>
          <a:noFill/>
        </p:spPr>
        <p:txBody>
          <a:bodyPr wrap="square" rtlCol="0">
            <a:spAutoFit/>
          </a:bodyPr>
          <a:lstStyle/>
          <a:p>
            <a:endParaRPr lang="zh-CN" altLang="en-US"/>
          </a:p>
          <a:p>
            <a:endParaRPr lang="zh-CN" altLang="en-US"/>
          </a:p>
        </p:txBody>
      </p:sp>
      <p:sp>
        <p:nvSpPr>
          <p:cNvPr id="11" name="文本框 10"/>
          <p:cNvSpPr txBox="1"/>
          <p:nvPr/>
        </p:nvSpPr>
        <p:spPr>
          <a:xfrm>
            <a:off x="805815" y="1240790"/>
            <a:ext cx="2383155" cy="398780"/>
          </a:xfrm>
          <a:prstGeom prst="rect">
            <a:avLst/>
          </a:prstGeom>
          <a:noFill/>
          <a:ln w="9525">
            <a:noFill/>
          </a:ln>
        </p:spPr>
        <p:txBody>
          <a:bodyPr wrap="square">
            <a:spAutoFit/>
          </a:bodyPr>
          <a:lstStyle/>
          <a:p>
            <a:pPr marL="228600" indent="-228600"/>
            <a:r>
              <a:rPr lang="zh-CN" sz="2000" b="0">
                <a:effectLst>
                  <a:outerShdw blurRad="38100" dist="38100" dir="2700000" algn="tl">
                    <a:srgbClr val="000000">
                      <a:alpha val="43137"/>
                    </a:srgbClr>
                  </a:outerShdw>
                </a:effectLst>
                <a:ea typeface="宋体" panose="02010600030101010101" pitchFamily="2" charset="-122"/>
              </a:rPr>
              <a:t>1、</a:t>
            </a:r>
            <a:r>
              <a:rPr lang="en-US" sz="2000" b="0">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 </a:t>
            </a:r>
            <a:r>
              <a:rPr lang="zh-CN" sz="2000" b="0">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电源内阻误差</a:t>
            </a:r>
            <a:endParaRPr lang="zh-CN" altLang="en-US" sz="2000">
              <a:effectLst>
                <a:outerShdw blurRad="38100" dist="38100" dir="2700000" algn="tl">
                  <a:srgbClr val="000000">
                    <a:alpha val="43137"/>
                  </a:srgbClr>
                </a:outerShdw>
              </a:effectLst>
            </a:endParaRPr>
          </a:p>
        </p:txBody>
      </p:sp>
      <p:sp>
        <p:nvSpPr>
          <p:cNvPr id="12" name="文本框 11"/>
          <p:cNvSpPr txBox="1"/>
          <p:nvPr/>
        </p:nvSpPr>
        <p:spPr>
          <a:xfrm>
            <a:off x="297815" y="1994535"/>
            <a:ext cx="5235575" cy="1322070"/>
          </a:xfrm>
          <a:prstGeom prst="rect">
            <a:avLst/>
          </a:prstGeom>
          <a:noFill/>
          <a:ln w="9525">
            <a:noFill/>
          </a:ln>
        </p:spPr>
        <p:txBody>
          <a:bodyPr wrap="square">
            <a:spAutoFit/>
          </a:bodyPr>
          <a:lstStyle/>
          <a:p>
            <a:pPr indent="0"/>
            <a:r>
              <a:rPr lang="zh-CN" sz="2000" b="0">
                <a:latin typeface="Calibri" panose="020F0502020204030204" pitchFamily="34" charset="0"/>
                <a:ea typeface="宋体" panose="02010600030101010101" pitchFamily="2" charset="-122"/>
              </a:rPr>
              <a:t>我们进行每组测量值时，会改变可变电阻</a:t>
            </a:r>
            <a:r>
              <a:rPr lang="en-US" sz="2000" b="0">
                <a:latin typeface="Calibri" panose="020F0502020204030204" pitchFamily="34" charset="0"/>
                <a:ea typeface="宋体" panose="02010600030101010101" pitchFamily="2" charset="-122"/>
                <a:cs typeface="Times New Roman" panose="02020603050405020304" pitchFamily="18" charset="0"/>
              </a:rPr>
              <a:t>R3</a:t>
            </a:r>
            <a:r>
              <a:rPr lang="zh-CN" sz="2000" b="0">
                <a:latin typeface="Calibri" panose="020F0502020204030204" pitchFamily="34" charset="0"/>
                <a:ea typeface="宋体" panose="02010600030101010101" pitchFamily="2" charset="-122"/>
              </a:rPr>
              <a:t>的值，进而改变外电阻及其分压。而在测量程序中，我们设定的电源输出电压值是一个确定值。这必然会造成测量的误差。</a:t>
            </a:r>
            <a:endParaRPr lang="zh-CN" altLang="en-US"/>
          </a:p>
        </p:txBody>
      </p:sp>
      <p:grpSp>
        <p:nvGrpSpPr>
          <p:cNvPr id="5" name="组合 4"/>
          <p:cNvGrpSpPr/>
          <p:nvPr/>
        </p:nvGrpSpPr>
        <p:grpSpPr>
          <a:xfrm>
            <a:off x="5731510" y="726440"/>
            <a:ext cx="5910580" cy="5131435"/>
            <a:chOff x="9026" y="1144"/>
            <a:chExt cx="9308" cy="8081"/>
          </a:xfrm>
        </p:grpSpPr>
        <p:pic>
          <p:nvPicPr>
            <p:cNvPr id="44" name="图片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6" y="1144"/>
              <a:ext cx="4611" cy="3522"/>
            </a:xfrm>
            <a:prstGeom prst="rect">
              <a:avLst/>
            </a:prstGeom>
          </p:spPr>
        </p:pic>
        <p:pic>
          <p:nvPicPr>
            <p:cNvPr id="48" name="图片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60" y="1145"/>
              <a:ext cx="4874" cy="3522"/>
            </a:xfrm>
            <a:prstGeom prst="rect">
              <a:avLst/>
            </a:prstGeom>
          </p:spPr>
        </p:pic>
        <p:pic>
          <p:nvPicPr>
            <p:cNvPr id="50" name="图片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4" y="5223"/>
              <a:ext cx="8003" cy="4002"/>
            </a:xfrm>
            <a:prstGeom prst="rect">
              <a:avLst/>
            </a:prstGeom>
          </p:spPr>
        </p:pic>
      </p:grpSp>
      <p:pic>
        <p:nvPicPr>
          <p:cNvPr id="14" name="图片 13" descr="360截图20180721094043313"/>
          <p:cNvPicPr>
            <a:picLocks noChangeAspect="1"/>
          </p:cNvPicPr>
          <p:nvPr/>
        </p:nvPicPr>
        <p:blipFill>
          <a:blip r:embed="rId7">
            <a:lum contrast="30000"/>
          </a:blip>
          <a:stretch>
            <a:fillRect/>
          </a:stretch>
        </p:blipFill>
        <p:spPr>
          <a:xfrm>
            <a:off x="265430" y="3848100"/>
            <a:ext cx="5674995" cy="160147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cxnSp>
        <p:nvCxnSpPr>
          <p:cNvPr id="17" name="直接连接符 16"/>
          <p:cNvCxnSpPr/>
          <p:nvPr/>
        </p:nvCxnSpPr>
        <p:spPr>
          <a:xfrm flipV="1">
            <a:off x="5992495" y="726440"/>
            <a:ext cx="5688330" cy="635"/>
          </a:xfrm>
          <a:prstGeom prst="line">
            <a:avLst/>
          </a:prstGeom>
          <a:ln w="63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182225" y="727105"/>
            <a:ext cx="1566863" cy="0"/>
          </a:xfrm>
          <a:prstGeom prst="line">
            <a:avLst/>
          </a:prstGeom>
          <a:ln w="25400">
            <a:solidFill>
              <a:srgbClr val="0E523E"/>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912360" y="465799"/>
            <a:ext cx="1612900" cy="521970"/>
          </a:xfrm>
          <a:prstGeom prst="rect">
            <a:avLst/>
          </a:prstGeom>
        </p:spPr>
        <p:txBody>
          <a:bodyPr wrap="none">
            <a:spAutoFit/>
          </a:bodyPr>
          <a:lstStyle/>
          <a:p>
            <a:pPr algn="ctr"/>
            <a:r>
              <a:rPr lang="zh-CN" altLang="en-US" sz="2800" b="1">
                <a:solidFill>
                  <a:srgbClr val="12534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误差分析</a:t>
            </a:r>
            <a:endParaRPr lang="zh-CN" altLang="en-US" sz="2800">
              <a:solidFill>
                <a:srgbClr val="125340"/>
              </a:solidFill>
              <a:effectLst>
                <a:outerShdw blurRad="38100" dist="38100" dir="2700000" algn="tl">
                  <a:srgbClr val="000000">
                    <a:alpha val="43137"/>
                  </a:srgbClr>
                </a:outerShdw>
              </a:effectLst>
              <a:sym typeface="+mn-ea"/>
            </a:endParaRPr>
          </a:p>
        </p:txBody>
      </p:sp>
      <p:sp>
        <p:nvSpPr>
          <p:cNvPr id="20" name="矩形: 圆角 19"/>
          <p:cNvSpPr/>
          <p:nvPr/>
        </p:nvSpPr>
        <p:spPr>
          <a:xfrm>
            <a:off x="457621" y="506335"/>
            <a:ext cx="348059" cy="388855"/>
          </a:xfrm>
          <a:prstGeom prst="roundRect">
            <a:avLst>
              <a:gd name="adj" fmla="val 11815"/>
            </a:avLst>
          </a:prstGeom>
          <a:solidFill>
            <a:srgbClr val="125340"/>
          </a:solidFill>
          <a:ln w="1270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42913" y="530619"/>
            <a:ext cx="348059" cy="368300"/>
          </a:xfrm>
          <a:prstGeom prst="rect">
            <a:avLst/>
          </a:prstGeom>
          <a:noFill/>
        </p:spPr>
        <p:txBody>
          <a:bodyPr wrap="square" rtlCol="0">
            <a:spAutoFit/>
          </a:bodyPr>
          <a:lstStyle/>
          <a:p>
            <a:pPr defTabSz="685800">
              <a:defRPr/>
            </a:pPr>
            <a:r>
              <a:rPr lang="en-US" altLang="zh-CN" b="1" dirty="0">
                <a:solidFill>
                  <a:prstClr val="white"/>
                </a:solidFill>
                <a:latin typeface="微软雅黑" panose="020B0503020204020204" pitchFamily="34" charset="-122"/>
                <a:ea typeface="微软雅黑" panose="020B0503020204020204" pitchFamily="34" charset="-122"/>
              </a:rPr>
              <a:t>3.</a:t>
            </a: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24" name="图形 23"/>
          <p:cNvPicPr>
            <a:picLocks noChangeAspect="1"/>
          </p:cNvPicPr>
          <p:nvPr/>
        </p:nvPicPr>
        <p:blipFill>
          <a:blip r:embed="rId3"/>
          <a:stretch>
            <a:fillRect/>
          </a:stretch>
        </p:blipFill>
        <p:spPr>
          <a:xfrm>
            <a:off x="10150903" y="235945"/>
            <a:ext cx="1583476" cy="364399"/>
          </a:xfrm>
          <a:prstGeom prst="rect">
            <a:avLst/>
          </a:prstGeom>
        </p:spPr>
      </p:pic>
      <p:sp>
        <p:nvSpPr>
          <p:cNvPr id="3" name="文本框 2"/>
          <p:cNvSpPr txBox="1"/>
          <p:nvPr/>
        </p:nvSpPr>
        <p:spPr>
          <a:xfrm>
            <a:off x="3002280" y="1986280"/>
            <a:ext cx="6248400" cy="645160"/>
          </a:xfrm>
          <a:prstGeom prst="rect">
            <a:avLst/>
          </a:prstGeom>
          <a:noFill/>
        </p:spPr>
        <p:txBody>
          <a:bodyPr wrap="square" rtlCol="0">
            <a:spAutoFit/>
          </a:bodyPr>
          <a:lstStyle/>
          <a:p>
            <a:endParaRPr lang="zh-CN" altLang="en-US"/>
          </a:p>
          <a:p>
            <a:endParaRPr lang="zh-CN" altLang="en-US"/>
          </a:p>
        </p:txBody>
      </p:sp>
      <p:sp>
        <p:nvSpPr>
          <p:cNvPr id="11" name="文本框 10"/>
          <p:cNvSpPr txBox="1"/>
          <p:nvPr/>
        </p:nvSpPr>
        <p:spPr>
          <a:xfrm>
            <a:off x="805815" y="1287780"/>
            <a:ext cx="2383155" cy="398780"/>
          </a:xfrm>
          <a:prstGeom prst="rect">
            <a:avLst/>
          </a:prstGeom>
          <a:noFill/>
          <a:ln w="9525">
            <a:noFill/>
          </a:ln>
        </p:spPr>
        <p:txBody>
          <a:bodyPr wrap="square">
            <a:spAutoFit/>
          </a:bodyPr>
          <a:lstStyle/>
          <a:p>
            <a:pPr marL="228600" indent="-228600"/>
            <a:r>
              <a:rPr lang="zh-CN" sz="2000">
                <a:effectLst>
                  <a:outerShdw blurRad="38100" dist="38100" dir="2700000" algn="tl">
                    <a:srgbClr val="000000">
                      <a:alpha val="43137"/>
                    </a:srgbClr>
                  </a:outerShdw>
                </a:effectLst>
                <a:ea typeface="宋体" panose="02010600030101010101" pitchFamily="2" charset="-122"/>
              </a:rPr>
              <a:t>1、</a:t>
            </a:r>
            <a:r>
              <a:rPr lang="en-US" sz="2000">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 </a:t>
            </a:r>
            <a:r>
              <a:rPr lang="zh-CN" sz="2000">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电源内阻误差</a:t>
            </a:r>
            <a:endParaRPr lang="zh-CN" altLang="en-US" sz="2000">
              <a:effectLst>
                <a:outerShdw blurRad="38100" dist="38100" dir="2700000" algn="tl">
                  <a:srgbClr val="000000">
                    <a:alpha val="43137"/>
                  </a:srgbClr>
                </a:outerShdw>
              </a:effectLst>
            </a:endParaRPr>
          </a:p>
        </p:txBody>
      </p:sp>
      <p:pic>
        <p:nvPicPr>
          <p:cNvPr id="4" name="图片 3" descr="360截图20180721102151480"/>
          <p:cNvPicPr>
            <a:picLocks noChangeAspect="1"/>
          </p:cNvPicPr>
          <p:nvPr/>
        </p:nvPicPr>
        <p:blipFill>
          <a:blip r:embed="rId4">
            <a:lum contrast="12000"/>
          </a:blip>
          <a:stretch>
            <a:fillRect/>
          </a:stretch>
        </p:blipFill>
        <p:spPr>
          <a:xfrm>
            <a:off x="224790" y="2339340"/>
            <a:ext cx="5861050" cy="2179320"/>
          </a:xfrm>
          <a:prstGeom prst="rect">
            <a:avLst/>
          </a:prstGeom>
        </p:spPr>
      </p:pic>
      <p:sp>
        <p:nvSpPr>
          <p:cNvPr id="5" name="文本框 4"/>
          <p:cNvSpPr txBox="1"/>
          <p:nvPr/>
        </p:nvSpPr>
        <p:spPr>
          <a:xfrm>
            <a:off x="224790" y="4993005"/>
            <a:ext cx="4640580" cy="1198880"/>
          </a:xfrm>
          <a:prstGeom prst="rect">
            <a:avLst/>
          </a:prstGeom>
          <a:noFill/>
        </p:spPr>
        <p:txBody>
          <a:bodyPr wrap="none" rtlCol="0">
            <a:spAutoFit/>
          </a:bodyPr>
          <a:lstStyle/>
          <a:p>
            <a:pPr algn="l"/>
            <a:r>
              <a:rPr lang="zh-CN" altLang="en-US">
                <a:latin typeface="宋体" panose="02010600030101010101" pitchFamily="2" charset="-122"/>
                <a:ea typeface="宋体" panose="02010600030101010101" pitchFamily="2" charset="-122"/>
                <a:cs typeface="宋体" panose="02010600030101010101" pitchFamily="2" charset="-122"/>
              </a:rPr>
              <a:t>Rx真实值199.9Ω，计算可得：</a:t>
            </a:r>
          </a:p>
          <a:p>
            <a:pPr algn="l"/>
            <a:r>
              <a:rPr lang="zh-CN" altLang="en-US">
                <a:latin typeface="宋体" panose="02010600030101010101" pitchFamily="2" charset="-122"/>
                <a:ea typeface="宋体" panose="02010600030101010101" pitchFamily="2" charset="-122"/>
                <a:cs typeface="宋体" panose="02010600030101010101" pitchFamily="2" charset="-122"/>
              </a:rPr>
              <a:t>样本1中相对误差为：0.5%、0.1%</a:t>
            </a:r>
          </a:p>
          <a:p>
            <a:pPr algn="l"/>
            <a:r>
              <a:rPr lang="zh-CN" altLang="en-US">
                <a:latin typeface="宋体" panose="02010600030101010101" pitchFamily="2" charset="-122"/>
                <a:ea typeface="宋体" panose="02010600030101010101" pitchFamily="2" charset="-122"/>
                <a:cs typeface="宋体" panose="02010600030101010101" pitchFamily="2" charset="-122"/>
              </a:rPr>
              <a:t>样本2中相对误差为：0.02%、0.01%</a:t>
            </a:r>
          </a:p>
          <a:p>
            <a:pPr algn="l"/>
            <a:r>
              <a:rPr lang="zh-CN" altLang="en-US">
                <a:latin typeface="宋体" panose="02010600030101010101" pitchFamily="2" charset="-122"/>
                <a:ea typeface="宋体" panose="02010600030101010101" pitchFamily="2" charset="-122"/>
                <a:cs typeface="宋体" panose="02010600030101010101" pitchFamily="2" charset="-122"/>
              </a:rPr>
              <a:t>样本3中相对误差为：0.002%、0%、0.00003%</a:t>
            </a:r>
          </a:p>
        </p:txBody>
      </p:sp>
      <p:grpSp>
        <p:nvGrpSpPr>
          <p:cNvPr id="9" name="组合 8"/>
          <p:cNvGrpSpPr/>
          <p:nvPr/>
        </p:nvGrpSpPr>
        <p:grpSpPr>
          <a:xfrm>
            <a:off x="5748020" y="727075"/>
            <a:ext cx="5894070" cy="5130800"/>
            <a:chOff x="9052" y="1145"/>
            <a:chExt cx="9282" cy="8080"/>
          </a:xfrm>
        </p:grpSpPr>
        <p:pic>
          <p:nvPicPr>
            <p:cNvPr id="48" name="图片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60" y="1145"/>
              <a:ext cx="4874" cy="3522"/>
            </a:xfrm>
            <a:prstGeom prst="rect">
              <a:avLst/>
            </a:prstGeom>
          </p:spPr>
        </p:pic>
        <p:pic>
          <p:nvPicPr>
            <p:cNvPr id="50" name="图片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4" y="5223"/>
              <a:ext cx="8003" cy="4002"/>
            </a:xfrm>
            <a:prstGeom prst="rect">
              <a:avLst/>
            </a:prstGeom>
          </p:spPr>
        </p:pic>
        <p:pic>
          <p:nvPicPr>
            <p:cNvPr id="44" name="图片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2" y="1145"/>
              <a:ext cx="4611" cy="3522"/>
            </a:xfrm>
            <a:prstGeom prst="rect">
              <a:avLst/>
            </a:prstGeom>
          </p:spPr>
        </p:pic>
      </p:grpSp>
      <p:grpSp>
        <p:nvGrpSpPr>
          <p:cNvPr id="6" name="组合 5"/>
          <p:cNvGrpSpPr/>
          <p:nvPr/>
        </p:nvGrpSpPr>
        <p:grpSpPr>
          <a:xfrm>
            <a:off x="6531610" y="2310130"/>
            <a:ext cx="4077970" cy="2795270"/>
            <a:chOff x="10286" y="3638"/>
            <a:chExt cx="6422" cy="4402"/>
          </a:xfrm>
        </p:grpSpPr>
        <p:sp>
          <p:nvSpPr>
            <p:cNvPr id="7" name="圆角矩形 6"/>
            <p:cNvSpPr/>
            <p:nvPr/>
          </p:nvSpPr>
          <p:spPr>
            <a:xfrm>
              <a:off x="10286" y="3638"/>
              <a:ext cx="6423" cy="44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804" y="4001"/>
              <a:ext cx="5413" cy="3633"/>
            </a:xfrm>
            <a:prstGeom prst="rect">
              <a:avLst/>
            </a:prstGeom>
            <a:noFill/>
          </p:spPr>
          <p:txBody>
            <a:bodyPr wrap="square" rtlCol="0">
              <a:spAutoFit/>
            </a:bodyPr>
            <a:lstStyle/>
            <a:p>
              <a:r>
                <a:rPr lang="zh-CN" altLang="en-US">
                  <a:latin typeface="宋体" panose="02010600030101010101" pitchFamily="2" charset="-122"/>
                  <a:ea typeface="宋体" panose="02010600030101010101" pitchFamily="2" charset="-122"/>
                  <a:cs typeface="宋体" panose="02010600030101010101" pitchFamily="2" charset="-122"/>
                </a:rPr>
                <a:t>可见当R3的阻值在170Ω~230Ω、197Ω~203Ω之间时，由电池内阻带来的误差十分微小，而R3的阻值在100Ω~700Ω之间时，由电池内阻带来的误差在0.5%左右，误差相对较大，这与实际测量结果，样本1的误差相对较大很好的符合。</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cxnSp>
        <p:nvCxnSpPr>
          <p:cNvPr id="17" name="直接连接符 16"/>
          <p:cNvCxnSpPr/>
          <p:nvPr/>
        </p:nvCxnSpPr>
        <p:spPr>
          <a:xfrm flipV="1">
            <a:off x="5992495" y="726440"/>
            <a:ext cx="5688330" cy="635"/>
          </a:xfrm>
          <a:prstGeom prst="line">
            <a:avLst/>
          </a:prstGeom>
          <a:ln w="63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182225" y="727105"/>
            <a:ext cx="1566863" cy="0"/>
          </a:xfrm>
          <a:prstGeom prst="line">
            <a:avLst/>
          </a:prstGeom>
          <a:ln w="25400">
            <a:solidFill>
              <a:srgbClr val="0E523E"/>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912360" y="465799"/>
            <a:ext cx="1612900" cy="521970"/>
          </a:xfrm>
          <a:prstGeom prst="rect">
            <a:avLst/>
          </a:prstGeom>
        </p:spPr>
        <p:txBody>
          <a:bodyPr wrap="none">
            <a:spAutoFit/>
          </a:bodyPr>
          <a:lstStyle/>
          <a:p>
            <a:pPr algn="ctr"/>
            <a:r>
              <a:rPr lang="zh-CN" altLang="en-US" sz="2800" b="1">
                <a:solidFill>
                  <a:srgbClr val="12534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误差分析</a:t>
            </a:r>
            <a:endParaRPr lang="zh-CN" altLang="en-US" sz="2800">
              <a:solidFill>
                <a:srgbClr val="125340"/>
              </a:solidFill>
              <a:effectLst>
                <a:outerShdw blurRad="38100" dist="38100" dir="2700000" algn="tl">
                  <a:srgbClr val="000000">
                    <a:alpha val="43137"/>
                  </a:srgbClr>
                </a:outerShdw>
              </a:effectLst>
              <a:sym typeface="+mn-ea"/>
            </a:endParaRPr>
          </a:p>
        </p:txBody>
      </p:sp>
      <p:sp>
        <p:nvSpPr>
          <p:cNvPr id="20" name="矩形: 圆角 19"/>
          <p:cNvSpPr/>
          <p:nvPr/>
        </p:nvSpPr>
        <p:spPr>
          <a:xfrm>
            <a:off x="457621" y="506335"/>
            <a:ext cx="348059" cy="388855"/>
          </a:xfrm>
          <a:prstGeom prst="roundRect">
            <a:avLst>
              <a:gd name="adj" fmla="val 11815"/>
            </a:avLst>
          </a:prstGeom>
          <a:solidFill>
            <a:srgbClr val="125340"/>
          </a:solidFill>
          <a:ln w="1270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42913" y="530619"/>
            <a:ext cx="348059" cy="368300"/>
          </a:xfrm>
          <a:prstGeom prst="rect">
            <a:avLst/>
          </a:prstGeom>
          <a:noFill/>
        </p:spPr>
        <p:txBody>
          <a:bodyPr wrap="square" rtlCol="0">
            <a:spAutoFit/>
          </a:bodyPr>
          <a:lstStyle/>
          <a:p>
            <a:pPr defTabSz="685800">
              <a:defRPr/>
            </a:pPr>
            <a:r>
              <a:rPr lang="en-US" altLang="zh-CN" b="1" dirty="0">
                <a:solidFill>
                  <a:prstClr val="white"/>
                </a:solidFill>
                <a:latin typeface="微软雅黑" panose="020B0503020204020204" pitchFamily="34" charset="-122"/>
                <a:ea typeface="微软雅黑" panose="020B0503020204020204" pitchFamily="34" charset="-122"/>
              </a:rPr>
              <a:t>3.</a:t>
            </a: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24" name="图形 23"/>
          <p:cNvPicPr>
            <a:picLocks noChangeAspect="1"/>
          </p:cNvPicPr>
          <p:nvPr/>
        </p:nvPicPr>
        <p:blipFill>
          <a:blip r:embed="rId3"/>
          <a:stretch>
            <a:fillRect/>
          </a:stretch>
        </p:blipFill>
        <p:spPr>
          <a:xfrm>
            <a:off x="10150903" y="235945"/>
            <a:ext cx="1583476" cy="364399"/>
          </a:xfrm>
          <a:prstGeom prst="rect">
            <a:avLst/>
          </a:prstGeom>
        </p:spPr>
      </p:pic>
      <p:sp>
        <p:nvSpPr>
          <p:cNvPr id="3" name="文本框 2"/>
          <p:cNvSpPr txBox="1"/>
          <p:nvPr/>
        </p:nvSpPr>
        <p:spPr>
          <a:xfrm>
            <a:off x="5077460" y="1416685"/>
            <a:ext cx="6248400" cy="368300"/>
          </a:xfrm>
          <a:prstGeom prst="rect">
            <a:avLst/>
          </a:prstGeom>
          <a:noFill/>
        </p:spPr>
        <p:txBody>
          <a:bodyPr wrap="square" rtlCol="0">
            <a:spAutoFit/>
          </a:bodyPr>
          <a:lstStyle/>
          <a:p>
            <a:r>
              <a:rPr lang="zh-CN" altLang="en-US">
                <a:latin typeface="宋体" panose="02010600030101010101" pitchFamily="2" charset="-122"/>
                <a:ea typeface="宋体" panose="02010600030101010101" pitchFamily="2" charset="-122"/>
                <a:cs typeface="宋体" panose="02010600030101010101" pitchFamily="2" charset="-122"/>
              </a:rPr>
              <a:t>根据标示值和测量值分别计算</a:t>
            </a:r>
            <a:r>
              <a:rPr lang="en-US" altLang="zh-CN">
                <a:latin typeface="宋体" panose="02010600030101010101" pitchFamily="2" charset="-122"/>
                <a:ea typeface="宋体" panose="02010600030101010101" pitchFamily="2" charset="-122"/>
                <a:cs typeface="宋体" panose="02010600030101010101" pitchFamily="2" charset="-122"/>
              </a:rPr>
              <a:t>Rx</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11" name="文本框 10"/>
          <p:cNvSpPr txBox="1"/>
          <p:nvPr/>
        </p:nvSpPr>
        <p:spPr>
          <a:xfrm>
            <a:off x="791210" y="1287780"/>
            <a:ext cx="2383155" cy="398780"/>
          </a:xfrm>
          <a:prstGeom prst="rect">
            <a:avLst/>
          </a:prstGeom>
          <a:noFill/>
          <a:ln w="9525">
            <a:noFill/>
          </a:ln>
        </p:spPr>
        <p:txBody>
          <a:bodyPr wrap="square">
            <a:spAutoFit/>
          </a:bodyPr>
          <a:lstStyle/>
          <a:p>
            <a:pPr marL="228600" indent="-228600"/>
            <a:r>
              <a:rPr lang="en-US" sz="2000" b="0">
                <a:ea typeface="宋体" panose="02010600030101010101" pitchFamily="2" charset="-122"/>
              </a:rPr>
              <a:t>2</a:t>
            </a:r>
            <a:r>
              <a:rPr lang="zh-CN" altLang="en-US" sz="2000" b="0">
                <a:ea typeface="宋体" panose="02010600030101010101" pitchFamily="2" charset="-122"/>
              </a:rPr>
              <a:t>、</a:t>
            </a:r>
            <a:r>
              <a:rPr sz="2000" b="0">
                <a:effectLst>
                  <a:outerShdw blurRad="38100" dist="38100" dir="2700000" algn="tl">
                    <a:srgbClr val="000000">
                      <a:alpha val="43137"/>
                    </a:srgbClr>
                  </a:outerShdw>
                </a:effectLst>
                <a:ea typeface="宋体" panose="02010600030101010101" pitchFamily="2" charset="-122"/>
              </a:rPr>
              <a:t>标准电阻误差</a:t>
            </a:r>
          </a:p>
        </p:txBody>
      </p:sp>
      <p:pic>
        <p:nvPicPr>
          <p:cNvPr id="15" name="图片 14" descr="360截图20180721105405522"/>
          <p:cNvPicPr>
            <a:picLocks noChangeAspect="1"/>
          </p:cNvPicPr>
          <p:nvPr/>
        </p:nvPicPr>
        <p:blipFill>
          <a:blip r:embed="rId4">
            <a:lum contrast="12000"/>
          </a:blip>
          <a:stretch>
            <a:fillRect/>
          </a:stretch>
        </p:blipFill>
        <p:spPr>
          <a:xfrm>
            <a:off x="805815" y="2309495"/>
            <a:ext cx="3524885" cy="2238375"/>
          </a:xfrm>
          <a:prstGeom prst="rect">
            <a:avLst/>
          </a:prstGeom>
        </p:spPr>
      </p:pic>
      <p:pic>
        <p:nvPicPr>
          <p:cNvPr id="16" name="图片 15" descr="360截图20180721110236304"/>
          <p:cNvPicPr>
            <a:picLocks noChangeAspect="1"/>
          </p:cNvPicPr>
          <p:nvPr/>
        </p:nvPicPr>
        <p:blipFill>
          <a:blip r:embed="rId5">
            <a:lum contrast="12000"/>
          </a:blip>
          <a:stretch>
            <a:fillRect/>
          </a:stretch>
        </p:blipFill>
        <p:spPr>
          <a:xfrm>
            <a:off x="4946015" y="1938020"/>
            <a:ext cx="4945380" cy="2982595"/>
          </a:xfrm>
          <a:prstGeom prst="rect">
            <a:avLst/>
          </a:prstGeom>
        </p:spPr>
      </p:pic>
      <p:sp>
        <p:nvSpPr>
          <p:cNvPr id="22" name="文本框 21"/>
          <p:cNvSpPr txBox="1"/>
          <p:nvPr/>
        </p:nvSpPr>
        <p:spPr>
          <a:xfrm>
            <a:off x="1229360" y="5381625"/>
            <a:ext cx="9871710" cy="922020"/>
          </a:xfrm>
          <a:prstGeom prst="rect">
            <a:avLst/>
          </a:prstGeom>
          <a:noFill/>
        </p:spPr>
        <p:txBody>
          <a:bodyPr wrap="square" rtlCol="0">
            <a:spAutoFit/>
          </a:bodyPr>
          <a:lstStyle/>
          <a:p>
            <a:pPr algn="l"/>
            <a:r>
              <a:rPr lang="zh-CN" altLang="en-US">
                <a:latin typeface="宋体" panose="02010600030101010101" pitchFamily="2" charset="-122"/>
                <a:ea typeface="宋体" panose="02010600030101010101" pitchFamily="2" charset="-122"/>
                <a:cs typeface="宋体" panose="02010600030101010101" pitchFamily="2" charset="-122"/>
              </a:rPr>
              <a:t>从以上数据可以看出，由于标准电阻引起的相对误差分别为  0.15%、0.1%、0.14%、0.035%</a:t>
            </a:r>
          </a:p>
          <a:p>
            <a:pPr algn="l"/>
            <a:r>
              <a:rPr lang="zh-CN" altLang="en-US">
                <a:latin typeface="宋体" panose="02010600030101010101" pitchFamily="2" charset="-122"/>
                <a:ea typeface="宋体" panose="02010600030101010101" pitchFamily="2" charset="-122"/>
                <a:cs typeface="宋体" panose="02010600030101010101" pitchFamily="2" charset="-122"/>
              </a:rPr>
              <a:t>不管可变电阻R3在那个范围内，由标准电阻引起的误差都是几乎接近的，即实验中，标准电阻精确度的确会对最终结果产生不可忽视的误差。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cxnSp>
        <p:nvCxnSpPr>
          <p:cNvPr id="17" name="直接连接符 16"/>
          <p:cNvCxnSpPr/>
          <p:nvPr/>
        </p:nvCxnSpPr>
        <p:spPr>
          <a:xfrm flipV="1">
            <a:off x="5992495" y="726440"/>
            <a:ext cx="5688330" cy="635"/>
          </a:xfrm>
          <a:prstGeom prst="line">
            <a:avLst/>
          </a:prstGeom>
          <a:ln w="63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182225" y="727105"/>
            <a:ext cx="1566863" cy="0"/>
          </a:xfrm>
          <a:prstGeom prst="line">
            <a:avLst/>
          </a:prstGeom>
          <a:ln w="25400">
            <a:solidFill>
              <a:srgbClr val="0E523E"/>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912360" y="465799"/>
            <a:ext cx="1612900" cy="521970"/>
          </a:xfrm>
          <a:prstGeom prst="rect">
            <a:avLst/>
          </a:prstGeom>
        </p:spPr>
        <p:txBody>
          <a:bodyPr wrap="none">
            <a:spAutoFit/>
          </a:bodyPr>
          <a:lstStyle/>
          <a:p>
            <a:pPr algn="ctr"/>
            <a:r>
              <a:rPr lang="zh-CN" altLang="en-US" sz="2800" b="1">
                <a:solidFill>
                  <a:srgbClr val="12534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误差分析</a:t>
            </a:r>
            <a:endParaRPr lang="zh-CN" altLang="en-US" sz="2800">
              <a:solidFill>
                <a:srgbClr val="125340"/>
              </a:solidFill>
              <a:effectLst>
                <a:outerShdw blurRad="38100" dist="38100" dir="2700000" algn="tl">
                  <a:srgbClr val="000000">
                    <a:alpha val="43137"/>
                  </a:srgbClr>
                </a:outerShdw>
              </a:effectLst>
              <a:sym typeface="+mn-ea"/>
            </a:endParaRPr>
          </a:p>
        </p:txBody>
      </p:sp>
      <p:sp>
        <p:nvSpPr>
          <p:cNvPr id="20" name="矩形: 圆角 19"/>
          <p:cNvSpPr/>
          <p:nvPr/>
        </p:nvSpPr>
        <p:spPr>
          <a:xfrm>
            <a:off x="457621" y="506335"/>
            <a:ext cx="348059" cy="388855"/>
          </a:xfrm>
          <a:prstGeom prst="roundRect">
            <a:avLst>
              <a:gd name="adj" fmla="val 11815"/>
            </a:avLst>
          </a:prstGeom>
          <a:solidFill>
            <a:srgbClr val="125340"/>
          </a:solidFill>
          <a:ln w="1270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42913" y="530619"/>
            <a:ext cx="348059" cy="368300"/>
          </a:xfrm>
          <a:prstGeom prst="rect">
            <a:avLst/>
          </a:prstGeom>
          <a:noFill/>
        </p:spPr>
        <p:txBody>
          <a:bodyPr wrap="square" rtlCol="0">
            <a:spAutoFit/>
          </a:bodyPr>
          <a:lstStyle/>
          <a:p>
            <a:pPr defTabSz="685800">
              <a:defRPr/>
            </a:pPr>
            <a:r>
              <a:rPr lang="en-US" altLang="zh-CN" b="1" dirty="0">
                <a:solidFill>
                  <a:prstClr val="white"/>
                </a:solidFill>
                <a:latin typeface="微软雅黑" panose="020B0503020204020204" pitchFamily="34" charset="-122"/>
                <a:ea typeface="微软雅黑" panose="020B0503020204020204" pitchFamily="34" charset="-122"/>
              </a:rPr>
              <a:t>3.</a:t>
            </a: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24" name="图形 23"/>
          <p:cNvPicPr>
            <a:picLocks noChangeAspect="1"/>
          </p:cNvPicPr>
          <p:nvPr/>
        </p:nvPicPr>
        <p:blipFill>
          <a:blip r:embed="rId3"/>
          <a:stretch>
            <a:fillRect/>
          </a:stretch>
        </p:blipFill>
        <p:spPr>
          <a:xfrm>
            <a:off x="10150903" y="235945"/>
            <a:ext cx="1583476" cy="364399"/>
          </a:xfrm>
          <a:prstGeom prst="rect">
            <a:avLst/>
          </a:prstGeom>
        </p:spPr>
      </p:pic>
      <p:sp>
        <p:nvSpPr>
          <p:cNvPr id="3" name="文本框 2"/>
          <p:cNvSpPr txBox="1"/>
          <p:nvPr/>
        </p:nvSpPr>
        <p:spPr>
          <a:xfrm>
            <a:off x="609600" y="2094230"/>
            <a:ext cx="6248400" cy="922020"/>
          </a:xfrm>
          <a:prstGeom prst="rect">
            <a:avLst/>
          </a:prstGeom>
          <a:noFill/>
        </p:spPr>
        <p:txBody>
          <a:bodyPr wrap="square" rtlCol="0">
            <a:spAutoFit/>
          </a:bodyPr>
          <a:lstStyle/>
          <a:p>
            <a:r>
              <a:rPr>
                <a:latin typeface="宋体" panose="02010600030101010101" pitchFamily="2" charset="-122"/>
                <a:ea typeface="宋体" panose="02010600030101010101" pitchFamily="2" charset="-122"/>
                <a:cs typeface="宋体" panose="02010600030101010101" pitchFamily="2" charset="-122"/>
              </a:rPr>
              <a:t>实验中，我们用数字源表测得的电桥电路的导线及开关内阻为R’=2.26Ω,这样，导线也会分压，即并联电路分的电压要小于电源的输出电压，这必然也会造成一定的误差。</a:t>
            </a:r>
          </a:p>
        </p:txBody>
      </p:sp>
      <p:sp>
        <p:nvSpPr>
          <p:cNvPr id="11" name="文本框 10"/>
          <p:cNvSpPr txBox="1"/>
          <p:nvPr/>
        </p:nvSpPr>
        <p:spPr>
          <a:xfrm>
            <a:off x="791210" y="1287780"/>
            <a:ext cx="2957830" cy="398780"/>
          </a:xfrm>
          <a:prstGeom prst="rect">
            <a:avLst/>
          </a:prstGeom>
          <a:noFill/>
          <a:ln w="9525">
            <a:noFill/>
          </a:ln>
        </p:spPr>
        <p:txBody>
          <a:bodyPr wrap="square">
            <a:spAutoFit/>
          </a:bodyPr>
          <a:lstStyle/>
          <a:p>
            <a:pPr marL="228600" indent="-228600"/>
            <a:r>
              <a:rPr sz="2000" b="0">
                <a:effectLst>
                  <a:outerShdw blurRad="38100" dist="38100" dir="2700000" algn="tl">
                    <a:srgbClr val="000000">
                      <a:alpha val="43137"/>
                    </a:srgbClr>
                  </a:outerShdw>
                </a:effectLst>
                <a:ea typeface="宋体" panose="02010600030101010101" pitchFamily="2" charset="-122"/>
              </a:rPr>
              <a:t>3</a:t>
            </a:r>
            <a:r>
              <a:rPr lang="zh-CN" sz="2000" b="0">
                <a:effectLst>
                  <a:outerShdw blurRad="38100" dist="38100" dir="2700000" algn="tl">
                    <a:srgbClr val="000000">
                      <a:alpha val="43137"/>
                    </a:srgbClr>
                  </a:outerShdw>
                </a:effectLst>
                <a:ea typeface="宋体" panose="02010600030101010101" pitchFamily="2" charset="-122"/>
              </a:rPr>
              <a:t>、</a:t>
            </a:r>
            <a:r>
              <a:rPr sz="2000" b="0">
                <a:effectLst>
                  <a:outerShdw blurRad="38100" dist="38100" dir="2700000" algn="tl">
                    <a:srgbClr val="000000">
                      <a:alpha val="43137"/>
                    </a:srgbClr>
                  </a:outerShdw>
                </a:effectLst>
                <a:ea typeface="宋体" panose="02010600030101010101" pitchFamily="2" charset="-122"/>
              </a:rPr>
              <a:t> 导线及开关电阻误差</a:t>
            </a:r>
          </a:p>
        </p:txBody>
      </p:sp>
      <p:sp>
        <p:nvSpPr>
          <p:cNvPr id="22" name="文本框 21"/>
          <p:cNvSpPr txBox="1"/>
          <p:nvPr/>
        </p:nvSpPr>
        <p:spPr>
          <a:xfrm>
            <a:off x="1229360" y="5381625"/>
            <a:ext cx="9871710" cy="645160"/>
          </a:xfrm>
          <a:prstGeom prst="rect">
            <a:avLst/>
          </a:prstGeom>
          <a:noFill/>
        </p:spPr>
        <p:txBody>
          <a:bodyPr wrap="square" rtlCol="0">
            <a:spAutoFit/>
          </a:bodyPr>
          <a:lstStyle/>
          <a:p>
            <a:pPr algn="l"/>
            <a:r>
              <a:rPr lang="zh-CN" altLang="en-US">
                <a:latin typeface="宋体" panose="02010600030101010101" pitchFamily="2" charset="-122"/>
                <a:ea typeface="宋体" panose="02010600030101010101" pitchFamily="2" charset="-122"/>
                <a:cs typeface="宋体" panose="02010600030101010101" pitchFamily="2" charset="-122"/>
              </a:rPr>
              <a:t>从数据中可以看出，样本一由于电阻引起的误差仍然较大，而样本二和样本三的误差相对较小，可以忽略不计。</a:t>
            </a:r>
          </a:p>
        </p:txBody>
      </p:sp>
      <p:pic>
        <p:nvPicPr>
          <p:cNvPr id="23" name="图片 22" descr="360截图20180722103018350"/>
          <p:cNvPicPr>
            <a:picLocks noChangeAspect="1"/>
          </p:cNvPicPr>
          <p:nvPr/>
        </p:nvPicPr>
        <p:blipFill>
          <a:blip r:embed="rId4">
            <a:lum contrast="12000"/>
          </a:blip>
          <a:stretch>
            <a:fillRect/>
          </a:stretch>
        </p:blipFill>
        <p:spPr>
          <a:xfrm>
            <a:off x="7265670" y="2326005"/>
            <a:ext cx="3205480" cy="1997710"/>
          </a:xfrm>
          <a:prstGeom prst="rect">
            <a:avLst/>
          </a:prstGeom>
        </p:spPr>
      </p:pic>
      <p:pic>
        <p:nvPicPr>
          <p:cNvPr id="25" name="图片 24" descr="360截图20180722102947455"/>
          <p:cNvPicPr>
            <a:picLocks noChangeAspect="1"/>
          </p:cNvPicPr>
          <p:nvPr/>
        </p:nvPicPr>
        <p:blipFill>
          <a:blip r:embed="rId5">
            <a:lum contrast="12000"/>
          </a:blip>
          <a:stretch>
            <a:fillRect/>
          </a:stretch>
        </p:blipFill>
        <p:spPr>
          <a:xfrm>
            <a:off x="791210" y="3361055"/>
            <a:ext cx="5506085"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cxnSp>
        <p:nvCxnSpPr>
          <p:cNvPr id="17" name="直接连接符 16"/>
          <p:cNvCxnSpPr/>
          <p:nvPr/>
        </p:nvCxnSpPr>
        <p:spPr>
          <a:xfrm flipV="1">
            <a:off x="5992495" y="726440"/>
            <a:ext cx="5688330" cy="635"/>
          </a:xfrm>
          <a:prstGeom prst="line">
            <a:avLst/>
          </a:prstGeom>
          <a:ln w="63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182225" y="727105"/>
            <a:ext cx="1566863" cy="0"/>
          </a:xfrm>
          <a:prstGeom prst="line">
            <a:avLst/>
          </a:prstGeom>
          <a:ln w="25400">
            <a:solidFill>
              <a:srgbClr val="0E523E"/>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912360" y="465799"/>
            <a:ext cx="1612900" cy="521970"/>
          </a:xfrm>
          <a:prstGeom prst="rect">
            <a:avLst/>
          </a:prstGeom>
        </p:spPr>
        <p:txBody>
          <a:bodyPr wrap="none">
            <a:spAutoFit/>
          </a:bodyPr>
          <a:lstStyle/>
          <a:p>
            <a:pPr algn="ctr"/>
            <a:r>
              <a:rPr lang="zh-CN" altLang="en-US" sz="2800" b="1">
                <a:solidFill>
                  <a:srgbClr val="12534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误差分析</a:t>
            </a:r>
            <a:endParaRPr lang="zh-CN" altLang="en-US" sz="2800">
              <a:solidFill>
                <a:srgbClr val="125340"/>
              </a:solidFill>
              <a:effectLst>
                <a:outerShdw blurRad="38100" dist="38100" dir="2700000" algn="tl">
                  <a:srgbClr val="000000">
                    <a:alpha val="43137"/>
                  </a:srgbClr>
                </a:outerShdw>
              </a:effectLst>
              <a:sym typeface="+mn-ea"/>
            </a:endParaRPr>
          </a:p>
        </p:txBody>
      </p:sp>
      <p:sp>
        <p:nvSpPr>
          <p:cNvPr id="20" name="矩形: 圆角 19"/>
          <p:cNvSpPr/>
          <p:nvPr/>
        </p:nvSpPr>
        <p:spPr>
          <a:xfrm>
            <a:off x="457621" y="506335"/>
            <a:ext cx="348059" cy="388855"/>
          </a:xfrm>
          <a:prstGeom prst="roundRect">
            <a:avLst>
              <a:gd name="adj" fmla="val 11815"/>
            </a:avLst>
          </a:prstGeom>
          <a:solidFill>
            <a:srgbClr val="125340"/>
          </a:solidFill>
          <a:ln w="1270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42913" y="530619"/>
            <a:ext cx="348059" cy="368300"/>
          </a:xfrm>
          <a:prstGeom prst="rect">
            <a:avLst/>
          </a:prstGeom>
          <a:noFill/>
        </p:spPr>
        <p:txBody>
          <a:bodyPr wrap="square" rtlCol="0">
            <a:spAutoFit/>
          </a:bodyPr>
          <a:lstStyle/>
          <a:p>
            <a:pPr defTabSz="685800">
              <a:defRPr/>
            </a:pPr>
            <a:r>
              <a:rPr lang="en-US" altLang="zh-CN" b="1" dirty="0">
                <a:solidFill>
                  <a:prstClr val="white"/>
                </a:solidFill>
                <a:latin typeface="微软雅黑" panose="020B0503020204020204" pitchFamily="34" charset="-122"/>
                <a:ea typeface="微软雅黑" panose="020B0503020204020204" pitchFamily="34" charset="-122"/>
              </a:rPr>
              <a:t>3.</a:t>
            </a: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24" name="图形 23"/>
          <p:cNvPicPr>
            <a:picLocks noChangeAspect="1"/>
          </p:cNvPicPr>
          <p:nvPr/>
        </p:nvPicPr>
        <p:blipFill>
          <a:blip r:embed="rId3"/>
          <a:stretch>
            <a:fillRect/>
          </a:stretch>
        </p:blipFill>
        <p:spPr>
          <a:xfrm>
            <a:off x="10150903" y="235945"/>
            <a:ext cx="1583476" cy="364399"/>
          </a:xfrm>
          <a:prstGeom prst="rect">
            <a:avLst/>
          </a:prstGeom>
        </p:spPr>
      </p:pic>
      <p:sp>
        <p:nvSpPr>
          <p:cNvPr id="3" name="文本框 2"/>
          <p:cNvSpPr txBox="1"/>
          <p:nvPr/>
        </p:nvSpPr>
        <p:spPr>
          <a:xfrm>
            <a:off x="3040380" y="1798320"/>
            <a:ext cx="6248400" cy="922020"/>
          </a:xfrm>
          <a:prstGeom prst="rect">
            <a:avLst/>
          </a:prstGeom>
          <a:noFill/>
        </p:spPr>
        <p:txBody>
          <a:bodyPr wrap="square" rtlCol="0">
            <a:spAutoFit/>
          </a:bodyPr>
          <a:lstStyle/>
          <a:p>
            <a:r>
              <a:rPr>
                <a:latin typeface="宋体" panose="02010600030101010101" pitchFamily="2" charset="-122"/>
                <a:ea typeface="宋体" panose="02010600030101010101" pitchFamily="2" charset="-122"/>
                <a:cs typeface="宋体" panose="02010600030101010101" pitchFamily="2" charset="-122"/>
              </a:rPr>
              <a:t>实验中，我们以数字源表测得的电桥电压U为实际值,然后计算示波器测得的电桥电压U’与U的差值，以及由此导致的相对误差，实验数据如表所示：</a:t>
            </a:r>
          </a:p>
        </p:txBody>
      </p:sp>
      <p:sp>
        <p:nvSpPr>
          <p:cNvPr id="11" name="文本框 10"/>
          <p:cNvSpPr txBox="1"/>
          <p:nvPr/>
        </p:nvSpPr>
        <p:spPr>
          <a:xfrm>
            <a:off x="791210" y="1287780"/>
            <a:ext cx="2957830" cy="398780"/>
          </a:xfrm>
          <a:prstGeom prst="rect">
            <a:avLst/>
          </a:prstGeom>
          <a:noFill/>
          <a:ln w="9525">
            <a:noFill/>
          </a:ln>
        </p:spPr>
        <p:txBody>
          <a:bodyPr wrap="square">
            <a:spAutoFit/>
          </a:bodyPr>
          <a:lstStyle/>
          <a:p>
            <a:pPr marL="228600" indent="-228600"/>
            <a:r>
              <a:rPr sz="2000" b="0">
                <a:effectLst>
                  <a:outerShdw blurRad="38100" dist="38100" dir="2700000" algn="tl">
                    <a:srgbClr val="000000">
                      <a:alpha val="43137"/>
                    </a:srgbClr>
                  </a:outerShdw>
                </a:effectLst>
                <a:ea typeface="宋体" panose="02010600030101010101" pitchFamily="2" charset="-122"/>
              </a:rPr>
              <a:t>4</a:t>
            </a:r>
            <a:r>
              <a:rPr lang="zh-CN" sz="2000" b="0">
                <a:effectLst>
                  <a:outerShdw blurRad="38100" dist="38100" dir="2700000" algn="tl">
                    <a:srgbClr val="000000">
                      <a:alpha val="43137"/>
                    </a:srgbClr>
                  </a:outerShdw>
                </a:effectLst>
                <a:ea typeface="宋体" panose="02010600030101010101" pitchFamily="2" charset="-122"/>
              </a:rPr>
              <a:t>、</a:t>
            </a:r>
            <a:r>
              <a:rPr sz="2000" b="0">
                <a:effectLst>
                  <a:outerShdw blurRad="38100" dist="38100" dir="2700000" algn="tl">
                    <a:srgbClr val="000000">
                      <a:alpha val="43137"/>
                    </a:srgbClr>
                  </a:outerShdw>
                </a:effectLst>
                <a:ea typeface="宋体" panose="02010600030101010101" pitchFamily="2" charset="-122"/>
              </a:rPr>
              <a:t>示波器读数误差</a:t>
            </a:r>
          </a:p>
        </p:txBody>
      </p:sp>
      <p:sp>
        <p:nvSpPr>
          <p:cNvPr id="22" name="文本框 21"/>
          <p:cNvSpPr txBox="1"/>
          <p:nvPr/>
        </p:nvSpPr>
        <p:spPr>
          <a:xfrm>
            <a:off x="1229360" y="5381625"/>
            <a:ext cx="9871710" cy="645160"/>
          </a:xfrm>
          <a:prstGeom prst="rect">
            <a:avLst/>
          </a:prstGeom>
          <a:noFill/>
        </p:spPr>
        <p:txBody>
          <a:bodyPr wrap="square" rtlCol="0">
            <a:spAutoFit/>
          </a:bodyPr>
          <a:lstStyle/>
          <a:p>
            <a:pPr algn="l"/>
            <a:r>
              <a:rPr lang="zh-CN" altLang="en-US">
                <a:latin typeface="宋体" panose="02010600030101010101" pitchFamily="2" charset="-122"/>
                <a:ea typeface="宋体" panose="02010600030101010101" pitchFamily="2" charset="-122"/>
                <a:cs typeface="宋体" panose="02010600030101010101" pitchFamily="2" charset="-122"/>
              </a:rPr>
              <a:t>从表中数据可以看出，尽管示波器的读数与数字源表的读数想差只在0.005V左右，但是却由此产生了1%的测量误差，因此我们可以推测，实验中误差的主要来源主要是示波器的读数偏差造成的。</a:t>
            </a:r>
          </a:p>
        </p:txBody>
      </p:sp>
      <p:pic>
        <p:nvPicPr>
          <p:cNvPr id="26" name="图片 25" descr="360截图20180722103808650"/>
          <p:cNvPicPr>
            <a:picLocks noChangeAspect="1"/>
          </p:cNvPicPr>
          <p:nvPr/>
        </p:nvPicPr>
        <p:blipFill>
          <a:blip r:embed="rId4">
            <a:lum contrast="12000"/>
          </a:blip>
          <a:stretch>
            <a:fillRect/>
          </a:stretch>
        </p:blipFill>
        <p:spPr>
          <a:xfrm>
            <a:off x="3341370" y="3016885"/>
            <a:ext cx="5647055" cy="1833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endCxn id="9" idx="1"/>
          </p:cNvCxnSpPr>
          <p:nvPr/>
        </p:nvCxnSpPr>
        <p:spPr>
          <a:xfrm>
            <a:off x="1120505" y="3639327"/>
            <a:ext cx="9784723" cy="0"/>
          </a:xfrm>
          <a:prstGeom prst="line">
            <a:avLst/>
          </a:prstGeom>
          <a:ln w="9525">
            <a:gradFill flip="none" rotWithShape="1">
              <a:gsLst>
                <a:gs pos="0">
                  <a:schemeClr val="bg1">
                    <a:lumMod val="75000"/>
                  </a:schemeClr>
                </a:gs>
                <a:gs pos="100000">
                  <a:schemeClr val="bg1">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100696" y="1222717"/>
            <a:ext cx="2079575" cy="800432"/>
          </a:xfrm>
          <a:custGeom>
            <a:avLst/>
            <a:gdLst/>
            <a:ahLst/>
            <a:cxnLst/>
            <a:rect l="l" t="t" r="r" b="b"/>
            <a:pathLst>
              <a:path w="1600795" h="616149">
                <a:moveTo>
                  <a:pt x="99120" y="393800"/>
                </a:moveTo>
                <a:lnTo>
                  <a:pt x="99120" y="538461"/>
                </a:lnTo>
                <a:lnTo>
                  <a:pt x="377726" y="538461"/>
                </a:lnTo>
                <a:lnTo>
                  <a:pt x="377726" y="393800"/>
                </a:lnTo>
                <a:close/>
                <a:moveTo>
                  <a:pt x="1043583" y="283964"/>
                </a:moveTo>
                <a:cubicBezTo>
                  <a:pt x="1127522" y="294680"/>
                  <a:pt x="1168599" y="316111"/>
                  <a:pt x="1166813" y="348258"/>
                </a:cubicBezTo>
                <a:cubicBezTo>
                  <a:pt x="1163241" y="378619"/>
                  <a:pt x="1146274" y="395586"/>
                  <a:pt x="1115913" y="399157"/>
                </a:cubicBezTo>
                <a:cubicBezTo>
                  <a:pt x="1098054" y="400943"/>
                  <a:pt x="1087338" y="392907"/>
                  <a:pt x="1083766" y="375047"/>
                </a:cubicBezTo>
                <a:cubicBezTo>
                  <a:pt x="1076623" y="348258"/>
                  <a:pt x="1062335" y="319683"/>
                  <a:pt x="1040904" y="289322"/>
                </a:cubicBezTo>
                <a:close/>
                <a:moveTo>
                  <a:pt x="99120" y="233065"/>
                </a:moveTo>
                <a:lnTo>
                  <a:pt x="99120" y="377726"/>
                </a:lnTo>
                <a:lnTo>
                  <a:pt x="377726" y="377726"/>
                </a:lnTo>
                <a:lnTo>
                  <a:pt x="377726" y="233065"/>
                </a:lnTo>
                <a:close/>
                <a:moveTo>
                  <a:pt x="99120" y="69652"/>
                </a:moveTo>
                <a:lnTo>
                  <a:pt x="99120" y="216992"/>
                </a:lnTo>
                <a:lnTo>
                  <a:pt x="377726" y="216992"/>
                </a:lnTo>
                <a:lnTo>
                  <a:pt x="377726" y="69652"/>
                </a:lnTo>
                <a:close/>
                <a:moveTo>
                  <a:pt x="393799" y="2679"/>
                </a:moveTo>
                <a:lnTo>
                  <a:pt x="492919" y="42863"/>
                </a:lnTo>
                <a:cubicBezTo>
                  <a:pt x="498277" y="46435"/>
                  <a:pt x="500956" y="50900"/>
                  <a:pt x="500956" y="56257"/>
                </a:cubicBezTo>
                <a:cubicBezTo>
                  <a:pt x="500956" y="66973"/>
                  <a:pt x="492026" y="77689"/>
                  <a:pt x="474166" y="88404"/>
                </a:cubicBezTo>
                <a:lnTo>
                  <a:pt x="474166" y="316111"/>
                </a:lnTo>
                <a:cubicBezTo>
                  <a:pt x="474166" y="330399"/>
                  <a:pt x="474166" y="367904"/>
                  <a:pt x="474166" y="428625"/>
                </a:cubicBezTo>
                <a:cubicBezTo>
                  <a:pt x="475952" y="508993"/>
                  <a:pt x="476845" y="559892"/>
                  <a:pt x="476845" y="581323"/>
                </a:cubicBezTo>
                <a:cubicBezTo>
                  <a:pt x="476845" y="593825"/>
                  <a:pt x="470595" y="600968"/>
                  <a:pt x="458093" y="602754"/>
                </a:cubicBezTo>
                <a:cubicBezTo>
                  <a:pt x="429518" y="609898"/>
                  <a:pt x="402729" y="613470"/>
                  <a:pt x="377726" y="613470"/>
                </a:cubicBezTo>
                <a:lnTo>
                  <a:pt x="377726" y="551855"/>
                </a:lnTo>
                <a:lnTo>
                  <a:pt x="99120" y="551855"/>
                </a:lnTo>
                <a:lnTo>
                  <a:pt x="99120" y="581323"/>
                </a:lnTo>
                <a:cubicBezTo>
                  <a:pt x="100906" y="593825"/>
                  <a:pt x="94655" y="601861"/>
                  <a:pt x="80367" y="605433"/>
                </a:cubicBezTo>
                <a:cubicBezTo>
                  <a:pt x="50006" y="612577"/>
                  <a:pt x="23217" y="616149"/>
                  <a:pt x="0" y="616149"/>
                </a:cubicBezTo>
                <a:cubicBezTo>
                  <a:pt x="0" y="592932"/>
                  <a:pt x="893" y="562571"/>
                  <a:pt x="2679" y="525066"/>
                </a:cubicBezTo>
                <a:cubicBezTo>
                  <a:pt x="4465" y="451843"/>
                  <a:pt x="5358" y="408087"/>
                  <a:pt x="5358" y="393800"/>
                </a:cubicBezTo>
                <a:lnTo>
                  <a:pt x="5358" y="190203"/>
                </a:lnTo>
                <a:cubicBezTo>
                  <a:pt x="5358" y="127695"/>
                  <a:pt x="4465" y="71438"/>
                  <a:pt x="2679" y="21432"/>
                </a:cubicBezTo>
                <a:lnTo>
                  <a:pt x="123230" y="53579"/>
                </a:lnTo>
                <a:lnTo>
                  <a:pt x="361652" y="53579"/>
                </a:lnTo>
                <a:close/>
                <a:moveTo>
                  <a:pt x="1375767" y="0"/>
                </a:moveTo>
                <a:lnTo>
                  <a:pt x="1456134" y="34826"/>
                </a:lnTo>
                <a:cubicBezTo>
                  <a:pt x="1466850" y="38398"/>
                  <a:pt x="1471315" y="42863"/>
                  <a:pt x="1469529" y="48221"/>
                </a:cubicBezTo>
                <a:cubicBezTo>
                  <a:pt x="1471315" y="55364"/>
                  <a:pt x="1461492" y="66080"/>
                  <a:pt x="1440061" y="80368"/>
                </a:cubicBezTo>
                <a:lnTo>
                  <a:pt x="1429345" y="241102"/>
                </a:lnTo>
                <a:lnTo>
                  <a:pt x="1466850" y="241102"/>
                </a:lnTo>
                <a:lnTo>
                  <a:pt x="1507034" y="184845"/>
                </a:lnTo>
                <a:lnTo>
                  <a:pt x="1582043" y="235744"/>
                </a:lnTo>
                <a:cubicBezTo>
                  <a:pt x="1587401" y="239316"/>
                  <a:pt x="1589187" y="242888"/>
                  <a:pt x="1587401" y="246460"/>
                </a:cubicBezTo>
                <a:cubicBezTo>
                  <a:pt x="1587401" y="251818"/>
                  <a:pt x="1580257" y="255389"/>
                  <a:pt x="1565970" y="257175"/>
                </a:cubicBezTo>
                <a:lnTo>
                  <a:pt x="1311473" y="257175"/>
                </a:lnTo>
                <a:lnTo>
                  <a:pt x="1311473" y="262533"/>
                </a:lnTo>
                <a:cubicBezTo>
                  <a:pt x="1336477" y="307182"/>
                  <a:pt x="1365945" y="345579"/>
                  <a:pt x="1399877" y="377726"/>
                </a:cubicBezTo>
                <a:cubicBezTo>
                  <a:pt x="1428452" y="345579"/>
                  <a:pt x="1448098" y="313432"/>
                  <a:pt x="1458813" y="281286"/>
                </a:cubicBezTo>
                <a:lnTo>
                  <a:pt x="1539180" y="326827"/>
                </a:lnTo>
                <a:cubicBezTo>
                  <a:pt x="1546324" y="330399"/>
                  <a:pt x="1549896" y="334864"/>
                  <a:pt x="1549896" y="340221"/>
                </a:cubicBezTo>
                <a:cubicBezTo>
                  <a:pt x="1548110" y="350937"/>
                  <a:pt x="1535609" y="355402"/>
                  <a:pt x="1512391" y="353616"/>
                </a:cubicBezTo>
                <a:cubicBezTo>
                  <a:pt x="1480245" y="371475"/>
                  <a:pt x="1449884" y="385763"/>
                  <a:pt x="1421309" y="396479"/>
                </a:cubicBezTo>
                <a:cubicBezTo>
                  <a:pt x="1465957" y="433983"/>
                  <a:pt x="1525786" y="463451"/>
                  <a:pt x="1600795" y="484882"/>
                </a:cubicBezTo>
                <a:lnTo>
                  <a:pt x="1595437" y="498277"/>
                </a:lnTo>
                <a:cubicBezTo>
                  <a:pt x="1563291" y="503635"/>
                  <a:pt x="1535609" y="529531"/>
                  <a:pt x="1512391" y="575965"/>
                </a:cubicBezTo>
                <a:cubicBezTo>
                  <a:pt x="1410593" y="517029"/>
                  <a:pt x="1343620" y="428625"/>
                  <a:pt x="1311473" y="310754"/>
                </a:cubicBezTo>
                <a:lnTo>
                  <a:pt x="1311473" y="337543"/>
                </a:lnTo>
                <a:cubicBezTo>
                  <a:pt x="1311473" y="348258"/>
                  <a:pt x="1311473" y="373261"/>
                  <a:pt x="1311473" y="412552"/>
                </a:cubicBezTo>
                <a:cubicBezTo>
                  <a:pt x="1313259" y="467916"/>
                  <a:pt x="1314152" y="506314"/>
                  <a:pt x="1314152" y="527745"/>
                </a:cubicBezTo>
                <a:cubicBezTo>
                  <a:pt x="1315938" y="575965"/>
                  <a:pt x="1274862" y="604540"/>
                  <a:pt x="1190923" y="613470"/>
                </a:cubicBezTo>
                <a:cubicBezTo>
                  <a:pt x="1190923" y="570607"/>
                  <a:pt x="1160562" y="543818"/>
                  <a:pt x="1099840" y="533103"/>
                </a:cubicBezTo>
                <a:lnTo>
                  <a:pt x="1105198" y="517029"/>
                </a:lnTo>
                <a:lnTo>
                  <a:pt x="1190923" y="525066"/>
                </a:lnTo>
                <a:cubicBezTo>
                  <a:pt x="1217712" y="525066"/>
                  <a:pt x="1230213" y="512564"/>
                  <a:pt x="1228427" y="487561"/>
                </a:cubicBezTo>
                <a:lnTo>
                  <a:pt x="1228427" y="409873"/>
                </a:lnTo>
                <a:cubicBezTo>
                  <a:pt x="1174849" y="449164"/>
                  <a:pt x="1110555" y="491133"/>
                  <a:pt x="1035546" y="535782"/>
                </a:cubicBezTo>
                <a:cubicBezTo>
                  <a:pt x="1035546" y="555427"/>
                  <a:pt x="1031081" y="564357"/>
                  <a:pt x="1022152" y="562571"/>
                </a:cubicBezTo>
                <a:cubicBezTo>
                  <a:pt x="1018580" y="562571"/>
                  <a:pt x="1014115" y="558999"/>
                  <a:pt x="1008757" y="551855"/>
                </a:cubicBezTo>
                <a:lnTo>
                  <a:pt x="968573" y="463451"/>
                </a:lnTo>
                <a:cubicBezTo>
                  <a:pt x="1029295" y="450950"/>
                  <a:pt x="1115913" y="425946"/>
                  <a:pt x="1228427" y="388442"/>
                </a:cubicBezTo>
                <a:lnTo>
                  <a:pt x="1228427" y="257175"/>
                </a:lnTo>
                <a:lnTo>
                  <a:pt x="971252" y="257175"/>
                </a:lnTo>
                <a:lnTo>
                  <a:pt x="971252" y="241102"/>
                </a:lnTo>
                <a:lnTo>
                  <a:pt x="1348978" y="241102"/>
                </a:lnTo>
                <a:lnTo>
                  <a:pt x="1354336" y="160735"/>
                </a:lnTo>
                <a:lnTo>
                  <a:pt x="1056977" y="160735"/>
                </a:lnTo>
                <a:lnTo>
                  <a:pt x="1056977" y="141982"/>
                </a:lnTo>
                <a:lnTo>
                  <a:pt x="1354336" y="141982"/>
                </a:lnTo>
                <a:lnTo>
                  <a:pt x="1362373" y="61615"/>
                </a:lnTo>
                <a:lnTo>
                  <a:pt x="1040904" y="61615"/>
                </a:lnTo>
                <a:lnTo>
                  <a:pt x="1040904" y="45542"/>
                </a:lnTo>
                <a:lnTo>
                  <a:pt x="1348978" y="45542"/>
                </a:lnTo>
                <a:close/>
              </a:path>
            </a:pathLst>
          </a:custGeom>
          <a:solidFill>
            <a:srgbClr val="1D5C4A"/>
          </a:solidFill>
          <a:ln>
            <a:noFill/>
          </a:ln>
          <a:effectLst>
            <a:outerShdw blurRad="127000" dist="38100" dir="2700000" algn="tl" rotWithShape="0">
              <a:schemeClr val="bg1">
                <a:lumMod val="75000"/>
                <a:alpha val="29000"/>
              </a:scheme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defTabSz="685800">
              <a:defRPr/>
            </a:pPr>
            <a:endParaRPr lang="zh-CN" altLang="en-US" sz="5400" kern="100" dirty="0">
              <a:solidFill>
                <a:srgbClr val="01776A"/>
              </a:solidFill>
              <a:effectLst>
                <a:outerShdw blurRad="76200" dist="38100" dir="2700000" sx="101000" sy="101000" algn="tl" rotWithShape="0">
                  <a:prstClr val="black">
                    <a:lumMod val="50000"/>
                    <a:lumOff val="50000"/>
                    <a:alpha val="34000"/>
                  </a:prstClr>
                </a:outerShdw>
              </a:effectLst>
              <a:latin typeface="方正粗雅宋简体" panose="02000000000000000000" pitchFamily="2" charset="-122"/>
              <a:ea typeface="方正粗雅宋简体" panose="02000000000000000000" pitchFamily="2" charset="-122"/>
              <a:cs typeface="Times New Roman" panose="02020603050405020304" pitchFamily="18" charset="0"/>
            </a:endParaRPr>
          </a:p>
        </p:txBody>
      </p:sp>
      <p:grpSp>
        <p:nvGrpSpPr>
          <p:cNvPr id="2" name="组合 1"/>
          <p:cNvGrpSpPr/>
          <p:nvPr/>
        </p:nvGrpSpPr>
        <p:grpSpPr>
          <a:xfrm>
            <a:off x="-1" y="0"/>
            <a:ext cx="12192003" cy="682561"/>
            <a:chOff x="-3" y="-9053"/>
            <a:chExt cx="12192002" cy="682561"/>
          </a:xfrm>
        </p:grpSpPr>
        <p:sp>
          <p:nvSpPr>
            <p:cNvPr id="57" name="任意多边形: 形状 56"/>
            <p:cNvSpPr/>
            <p:nvPr/>
          </p:nvSpPr>
          <p:spPr>
            <a:xfrm rot="10800000" flipH="1" flipV="1">
              <a:off x="-3" y="134212"/>
              <a:ext cx="12192002" cy="539296"/>
            </a:xfrm>
            <a:custGeom>
              <a:avLst/>
              <a:gdLst>
                <a:gd name="connsiteX0" fmla="*/ 6096001 w 12192002"/>
                <a:gd name="connsiteY0" fmla="*/ 582958 h 582958"/>
                <a:gd name="connsiteX1" fmla="*/ 782742 w 12192002"/>
                <a:gd name="connsiteY1" fmla="*/ 178578 h 582958"/>
                <a:gd name="connsiteX2" fmla="*/ 0 w 12192002"/>
                <a:gd name="connsiteY2" fmla="*/ 95992 h 582958"/>
                <a:gd name="connsiteX3" fmla="*/ 0 w 12192002"/>
                <a:gd name="connsiteY3" fmla="*/ 0 h 582958"/>
                <a:gd name="connsiteX4" fmla="*/ 1842491 w 12192002"/>
                <a:gd name="connsiteY4" fmla="*/ 153344 h 582958"/>
                <a:gd name="connsiteX5" fmla="*/ 6096001 w 12192002"/>
                <a:gd name="connsiteY5" fmla="*/ 373650 h 582958"/>
                <a:gd name="connsiteX6" fmla="*/ 10410559 w 12192002"/>
                <a:gd name="connsiteY6" fmla="*/ 150917 h 582958"/>
                <a:gd name="connsiteX7" fmla="*/ 12192002 w 12192002"/>
                <a:gd name="connsiteY7" fmla="*/ 1235 h 582958"/>
                <a:gd name="connsiteX8" fmla="*/ 12192002 w 12192002"/>
                <a:gd name="connsiteY8" fmla="*/ 97878 h 582958"/>
                <a:gd name="connsiteX9" fmla="*/ 11452184 w 12192002"/>
                <a:gd name="connsiteY9" fmla="*/ 176872 h 582958"/>
                <a:gd name="connsiteX10" fmla="*/ 6096001 w 12192002"/>
                <a:gd name="connsiteY10" fmla="*/ 582958 h 58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2" h="582958">
                  <a:moveTo>
                    <a:pt x="6096001" y="582958"/>
                  </a:moveTo>
                  <a:cubicBezTo>
                    <a:pt x="4315411" y="564751"/>
                    <a:pt x="2548644" y="368583"/>
                    <a:pt x="782742" y="178578"/>
                  </a:cubicBezTo>
                  <a:lnTo>
                    <a:pt x="0" y="95992"/>
                  </a:lnTo>
                  <a:lnTo>
                    <a:pt x="0" y="0"/>
                  </a:lnTo>
                  <a:lnTo>
                    <a:pt x="1842491" y="153344"/>
                  </a:lnTo>
                  <a:cubicBezTo>
                    <a:pt x="3255904" y="266026"/>
                    <a:pt x="4671529" y="359084"/>
                    <a:pt x="6096001" y="373650"/>
                  </a:cubicBezTo>
                  <a:cubicBezTo>
                    <a:pt x="7601872" y="355848"/>
                    <a:pt x="9017496" y="262789"/>
                    <a:pt x="10410559" y="150917"/>
                  </a:cubicBezTo>
                  <a:lnTo>
                    <a:pt x="12192002" y="1235"/>
                  </a:lnTo>
                  <a:lnTo>
                    <a:pt x="12192002" y="97878"/>
                  </a:lnTo>
                  <a:lnTo>
                    <a:pt x="11452184" y="176872"/>
                  </a:lnTo>
                  <a:cubicBezTo>
                    <a:pt x="9719668" y="365548"/>
                    <a:pt x="7978339" y="560705"/>
                    <a:pt x="6096001" y="582958"/>
                  </a:cubicBezTo>
                  <a:close/>
                </a:path>
              </a:pathLst>
            </a:custGeom>
            <a:solidFill>
              <a:srgbClr val="1E26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zh-CN" altLang="en-US">
                <a:solidFill>
                  <a:prstClr val="white"/>
                </a:solidFill>
                <a:latin typeface="等线" panose="020F0502020204030204"/>
                <a:ea typeface="等线" panose="02010600030101010101" pitchFamily="2" charset="-122"/>
              </a:endParaRPr>
            </a:p>
          </p:txBody>
        </p:sp>
        <p:sp>
          <p:nvSpPr>
            <p:cNvPr id="56" name="任意多边形: 形状 55"/>
            <p:cNvSpPr/>
            <p:nvPr/>
          </p:nvSpPr>
          <p:spPr>
            <a:xfrm rot="10800000" flipH="1" flipV="1">
              <a:off x="-3" y="-9053"/>
              <a:ext cx="12192002" cy="568620"/>
            </a:xfrm>
            <a:custGeom>
              <a:avLst/>
              <a:gdLst>
                <a:gd name="connsiteX0" fmla="*/ 6096001 w 12192002"/>
                <a:gd name="connsiteY0" fmla="*/ 568620 h 568620"/>
                <a:gd name="connsiteX1" fmla="*/ 1842491 w 12192002"/>
                <a:gd name="connsiteY1" fmla="*/ 348315 h 568620"/>
                <a:gd name="connsiteX2" fmla="*/ 0 w 12192002"/>
                <a:gd name="connsiteY2" fmla="*/ 194970 h 568620"/>
                <a:gd name="connsiteX3" fmla="*/ 0 w 12192002"/>
                <a:gd name="connsiteY3" fmla="*/ 0 h 568620"/>
                <a:gd name="connsiteX4" fmla="*/ 12192002 w 12192002"/>
                <a:gd name="connsiteY4" fmla="*/ 0 h 568620"/>
                <a:gd name="connsiteX5" fmla="*/ 12192002 w 12192002"/>
                <a:gd name="connsiteY5" fmla="*/ 196205 h 568620"/>
                <a:gd name="connsiteX6" fmla="*/ 10410559 w 12192002"/>
                <a:gd name="connsiteY6" fmla="*/ 345887 h 568620"/>
                <a:gd name="connsiteX7" fmla="*/ 6096001 w 12192002"/>
                <a:gd name="connsiteY7" fmla="*/ 568620 h 56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2" h="568620">
                  <a:moveTo>
                    <a:pt x="6096001" y="568620"/>
                  </a:moveTo>
                  <a:cubicBezTo>
                    <a:pt x="4671528" y="554055"/>
                    <a:pt x="3255904" y="460996"/>
                    <a:pt x="1842491" y="348315"/>
                  </a:cubicBezTo>
                  <a:lnTo>
                    <a:pt x="0" y="194970"/>
                  </a:lnTo>
                  <a:lnTo>
                    <a:pt x="0" y="0"/>
                  </a:lnTo>
                  <a:lnTo>
                    <a:pt x="12192002" y="0"/>
                  </a:lnTo>
                  <a:lnTo>
                    <a:pt x="12192002" y="196205"/>
                  </a:lnTo>
                  <a:lnTo>
                    <a:pt x="10410559" y="345887"/>
                  </a:lnTo>
                  <a:cubicBezTo>
                    <a:pt x="9017496" y="457759"/>
                    <a:pt x="7601871" y="550818"/>
                    <a:pt x="6096001" y="568620"/>
                  </a:cubicBezTo>
                  <a:close/>
                </a:path>
              </a:pathLst>
            </a:custGeom>
            <a:solidFill>
              <a:srgbClr val="11534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zh-CN" altLang="en-US">
                <a:solidFill>
                  <a:prstClr val="white"/>
                </a:solidFill>
                <a:latin typeface="等线" panose="020F0502020204030204"/>
                <a:ea typeface="等线" panose="02010600030101010101" pitchFamily="2" charset="-122"/>
              </a:endParaRPr>
            </a:p>
          </p:txBody>
        </p:sp>
      </p:grpSp>
      <p:grpSp>
        <p:nvGrpSpPr>
          <p:cNvPr id="28" name="组合 27"/>
          <p:cNvGrpSpPr/>
          <p:nvPr/>
        </p:nvGrpSpPr>
        <p:grpSpPr>
          <a:xfrm rot="10800000">
            <a:off x="-1" y="6175439"/>
            <a:ext cx="12192003" cy="682561"/>
            <a:chOff x="-3" y="-9053"/>
            <a:chExt cx="12192002" cy="682561"/>
          </a:xfrm>
        </p:grpSpPr>
        <p:sp>
          <p:nvSpPr>
            <p:cNvPr id="29" name="任意多边形: 形状 28"/>
            <p:cNvSpPr/>
            <p:nvPr/>
          </p:nvSpPr>
          <p:spPr>
            <a:xfrm rot="10800000" flipH="1" flipV="1">
              <a:off x="-3" y="134212"/>
              <a:ext cx="12192002" cy="539296"/>
            </a:xfrm>
            <a:custGeom>
              <a:avLst/>
              <a:gdLst>
                <a:gd name="connsiteX0" fmla="*/ 6096001 w 12192002"/>
                <a:gd name="connsiteY0" fmla="*/ 582958 h 582958"/>
                <a:gd name="connsiteX1" fmla="*/ 782742 w 12192002"/>
                <a:gd name="connsiteY1" fmla="*/ 178578 h 582958"/>
                <a:gd name="connsiteX2" fmla="*/ 0 w 12192002"/>
                <a:gd name="connsiteY2" fmla="*/ 95992 h 582958"/>
                <a:gd name="connsiteX3" fmla="*/ 0 w 12192002"/>
                <a:gd name="connsiteY3" fmla="*/ 0 h 582958"/>
                <a:gd name="connsiteX4" fmla="*/ 1842491 w 12192002"/>
                <a:gd name="connsiteY4" fmla="*/ 153344 h 582958"/>
                <a:gd name="connsiteX5" fmla="*/ 6096001 w 12192002"/>
                <a:gd name="connsiteY5" fmla="*/ 373650 h 582958"/>
                <a:gd name="connsiteX6" fmla="*/ 10410559 w 12192002"/>
                <a:gd name="connsiteY6" fmla="*/ 150917 h 582958"/>
                <a:gd name="connsiteX7" fmla="*/ 12192002 w 12192002"/>
                <a:gd name="connsiteY7" fmla="*/ 1235 h 582958"/>
                <a:gd name="connsiteX8" fmla="*/ 12192002 w 12192002"/>
                <a:gd name="connsiteY8" fmla="*/ 97878 h 582958"/>
                <a:gd name="connsiteX9" fmla="*/ 11452184 w 12192002"/>
                <a:gd name="connsiteY9" fmla="*/ 176872 h 582958"/>
                <a:gd name="connsiteX10" fmla="*/ 6096001 w 12192002"/>
                <a:gd name="connsiteY10" fmla="*/ 582958 h 58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2" h="582958">
                  <a:moveTo>
                    <a:pt x="6096001" y="582958"/>
                  </a:moveTo>
                  <a:cubicBezTo>
                    <a:pt x="4315411" y="564751"/>
                    <a:pt x="2548644" y="368583"/>
                    <a:pt x="782742" y="178578"/>
                  </a:cubicBezTo>
                  <a:lnTo>
                    <a:pt x="0" y="95992"/>
                  </a:lnTo>
                  <a:lnTo>
                    <a:pt x="0" y="0"/>
                  </a:lnTo>
                  <a:lnTo>
                    <a:pt x="1842491" y="153344"/>
                  </a:lnTo>
                  <a:cubicBezTo>
                    <a:pt x="3255904" y="266026"/>
                    <a:pt x="4671529" y="359084"/>
                    <a:pt x="6096001" y="373650"/>
                  </a:cubicBezTo>
                  <a:cubicBezTo>
                    <a:pt x="7601872" y="355848"/>
                    <a:pt x="9017496" y="262789"/>
                    <a:pt x="10410559" y="150917"/>
                  </a:cubicBezTo>
                  <a:lnTo>
                    <a:pt x="12192002" y="1235"/>
                  </a:lnTo>
                  <a:lnTo>
                    <a:pt x="12192002" y="97878"/>
                  </a:lnTo>
                  <a:lnTo>
                    <a:pt x="11452184" y="176872"/>
                  </a:lnTo>
                  <a:cubicBezTo>
                    <a:pt x="9719668" y="365548"/>
                    <a:pt x="7978339" y="560705"/>
                    <a:pt x="6096001" y="582958"/>
                  </a:cubicBezTo>
                  <a:close/>
                </a:path>
              </a:pathLst>
            </a:custGeom>
            <a:solidFill>
              <a:srgbClr val="1E26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zh-CN" altLang="en-US">
                <a:solidFill>
                  <a:prstClr val="white"/>
                </a:solidFill>
                <a:latin typeface="等线" panose="020F0502020204030204"/>
                <a:ea typeface="等线" panose="02010600030101010101" pitchFamily="2" charset="-122"/>
              </a:endParaRPr>
            </a:p>
          </p:txBody>
        </p:sp>
        <p:sp>
          <p:nvSpPr>
            <p:cNvPr id="30" name="任意多边形: 形状 29"/>
            <p:cNvSpPr/>
            <p:nvPr/>
          </p:nvSpPr>
          <p:spPr>
            <a:xfrm rot="10800000" flipH="1" flipV="1">
              <a:off x="-3" y="-9053"/>
              <a:ext cx="12192002" cy="568620"/>
            </a:xfrm>
            <a:custGeom>
              <a:avLst/>
              <a:gdLst>
                <a:gd name="connsiteX0" fmla="*/ 6096001 w 12192002"/>
                <a:gd name="connsiteY0" fmla="*/ 568620 h 568620"/>
                <a:gd name="connsiteX1" fmla="*/ 1842491 w 12192002"/>
                <a:gd name="connsiteY1" fmla="*/ 348315 h 568620"/>
                <a:gd name="connsiteX2" fmla="*/ 0 w 12192002"/>
                <a:gd name="connsiteY2" fmla="*/ 194970 h 568620"/>
                <a:gd name="connsiteX3" fmla="*/ 0 w 12192002"/>
                <a:gd name="connsiteY3" fmla="*/ 0 h 568620"/>
                <a:gd name="connsiteX4" fmla="*/ 12192002 w 12192002"/>
                <a:gd name="connsiteY4" fmla="*/ 0 h 568620"/>
                <a:gd name="connsiteX5" fmla="*/ 12192002 w 12192002"/>
                <a:gd name="connsiteY5" fmla="*/ 196205 h 568620"/>
                <a:gd name="connsiteX6" fmla="*/ 10410559 w 12192002"/>
                <a:gd name="connsiteY6" fmla="*/ 345887 h 568620"/>
                <a:gd name="connsiteX7" fmla="*/ 6096001 w 12192002"/>
                <a:gd name="connsiteY7" fmla="*/ 568620 h 56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2" h="568620">
                  <a:moveTo>
                    <a:pt x="6096001" y="568620"/>
                  </a:moveTo>
                  <a:cubicBezTo>
                    <a:pt x="4671528" y="554055"/>
                    <a:pt x="3255904" y="460996"/>
                    <a:pt x="1842491" y="348315"/>
                  </a:cubicBezTo>
                  <a:lnTo>
                    <a:pt x="0" y="194970"/>
                  </a:lnTo>
                  <a:lnTo>
                    <a:pt x="0" y="0"/>
                  </a:lnTo>
                  <a:lnTo>
                    <a:pt x="12192002" y="0"/>
                  </a:lnTo>
                  <a:lnTo>
                    <a:pt x="12192002" y="196205"/>
                  </a:lnTo>
                  <a:lnTo>
                    <a:pt x="10410559" y="345887"/>
                  </a:lnTo>
                  <a:cubicBezTo>
                    <a:pt x="9017496" y="457759"/>
                    <a:pt x="7601871" y="550818"/>
                    <a:pt x="6096001" y="568620"/>
                  </a:cubicBezTo>
                  <a:close/>
                </a:path>
              </a:pathLst>
            </a:custGeom>
            <a:solidFill>
              <a:srgbClr val="11534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zh-CN" altLang="en-US">
                <a:solidFill>
                  <a:prstClr val="white"/>
                </a:solidFill>
                <a:latin typeface="等线" panose="020F0502020204030204"/>
                <a:ea typeface="等线" panose="02010600030101010101" pitchFamily="2" charset="-122"/>
              </a:endParaRPr>
            </a:p>
          </p:txBody>
        </p:sp>
      </p:grpSp>
      <p:grpSp>
        <p:nvGrpSpPr>
          <p:cNvPr id="31" name="组合 30"/>
          <p:cNvGrpSpPr/>
          <p:nvPr/>
        </p:nvGrpSpPr>
        <p:grpSpPr>
          <a:xfrm>
            <a:off x="1300480" y="3556000"/>
            <a:ext cx="9447530" cy="880745"/>
            <a:chOff x="2048" y="5600"/>
            <a:chExt cx="14878" cy="1387"/>
          </a:xfrm>
        </p:grpSpPr>
        <p:grpSp>
          <p:nvGrpSpPr>
            <p:cNvPr id="25" name="组合 24"/>
            <p:cNvGrpSpPr/>
            <p:nvPr/>
          </p:nvGrpSpPr>
          <p:grpSpPr>
            <a:xfrm>
              <a:off x="2048" y="6311"/>
              <a:ext cx="14878" cy="676"/>
              <a:chOff x="2048" y="6311"/>
              <a:chExt cx="14878" cy="676"/>
            </a:xfrm>
          </p:grpSpPr>
          <p:sp>
            <p:nvSpPr>
              <p:cNvPr id="13" name="矩形 12"/>
              <p:cNvSpPr/>
              <p:nvPr/>
            </p:nvSpPr>
            <p:spPr>
              <a:xfrm>
                <a:off x="2048" y="6311"/>
                <a:ext cx="2488" cy="677"/>
              </a:xfrm>
              <a:prstGeom prst="rect">
                <a:avLst/>
              </a:prstGeom>
            </p:spPr>
            <p:txBody>
              <a:bodyPr wrap="none">
                <a:spAutoFit/>
              </a:bodyPr>
              <a:lstStyle/>
              <a:p>
                <a:pPr algn="ctr" defTabSz="685800">
                  <a:defRPr/>
                </a:pPr>
                <a:r>
                  <a:rPr lang="zh-CN" altLang="en-US" sz="2200" b="1" dirty="0">
                    <a:solidFill>
                      <a:srgbClr val="1D5C4A"/>
                    </a:solidFill>
                    <a:latin typeface="微软雅黑" panose="020B0503020204020204" pitchFamily="34" charset="-122"/>
                    <a:ea typeface="微软雅黑" panose="020B0503020204020204" pitchFamily="34" charset="-122"/>
                  </a:rPr>
                  <a:t>背景及意义</a:t>
                </a:r>
              </a:p>
            </p:txBody>
          </p:sp>
          <p:sp>
            <p:nvSpPr>
              <p:cNvPr id="14" name="矩形 13"/>
              <p:cNvSpPr/>
              <p:nvPr/>
            </p:nvSpPr>
            <p:spPr>
              <a:xfrm>
                <a:off x="5298" y="6311"/>
                <a:ext cx="3808" cy="677"/>
              </a:xfrm>
              <a:prstGeom prst="rect">
                <a:avLst/>
              </a:prstGeom>
            </p:spPr>
            <p:txBody>
              <a:bodyPr wrap="none">
                <a:spAutoFit/>
              </a:bodyPr>
              <a:lstStyle/>
              <a:p>
                <a:pPr algn="ctr" defTabSz="685800">
                  <a:defRPr/>
                </a:pPr>
                <a:r>
                  <a:rPr lang="zh-CN" altLang="en-US" sz="2200" b="1" dirty="0">
                    <a:solidFill>
                      <a:srgbClr val="1D5C4A"/>
                    </a:solidFill>
                    <a:latin typeface="微软雅黑" panose="020B0503020204020204" pitchFamily="34" charset="-122"/>
                    <a:ea typeface="微软雅黑" panose="020B0503020204020204" pitchFamily="34" charset="-122"/>
                  </a:rPr>
                  <a:t>平台的搭建与原理</a:t>
                </a:r>
              </a:p>
            </p:txBody>
          </p:sp>
          <p:sp>
            <p:nvSpPr>
              <p:cNvPr id="15" name="矩形 14"/>
              <p:cNvSpPr/>
              <p:nvPr/>
            </p:nvSpPr>
            <p:spPr>
              <a:xfrm>
                <a:off x="9868" y="6311"/>
                <a:ext cx="4248" cy="677"/>
              </a:xfrm>
              <a:prstGeom prst="rect">
                <a:avLst/>
              </a:prstGeom>
            </p:spPr>
            <p:txBody>
              <a:bodyPr wrap="none">
                <a:spAutoFit/>
              </a:bodyPr>
              <a:lstStyle/>
              <a:p>
                <a:pPr algn="ctr" defTabSz="685800">
                  <a:defRPr/>
                </a:pPr>
                <a:r>
                  <a:rPr lang="zh-CN" altLang="en-US" sz="2200" b="1" dirty="0">
                    <a:solidFill>
                      <a:srgbClr val="1D5C4A"/>
                    </a:solidFill>
                    <a:latin typeface="微软雅黑" panose="020B0503020204020204" pitchFamily="34" charset="-122"/>
                    <a:ea typeface="微软雅黑" panose="020B0503020204020204" pitchFamily="34" charset="-122"/>
                  </a:rPr>
                  <a:t>数据处理与误差分析</a:t>
                </a:r>
              </a:p>
            </p:txBody>
          </p:sp>
          <p:sp>
            <p:nvSpPr>
              <p:cNvPr id="16" name="矩形 15"/>
              <p:cNvSpPr/>
              <p:nvPr/>
            </p:nvSpPr>
            <p:spPr>
              <a:xfrm>
                <a:off x="14878" y="6311"/>
                <a:ext cx="2048" cy="677"/>
              </a:xfrm>
              <a:prstGeom prst="rect">
                <a:avLst/>
              </a:prstGeom>
            </p:spPr>
            <p:txBody>
              <a:bodyPr wrap="none">
                <a:spAutoFit/>
              </a:bodyPr>
              <a:lstStyle/>
              <a:p>
                <a:pPr algn="ctr" defTabSz="685800">
                  <a:defRPr/>
                </a:pPr>
                <a:r>
                  <a:rPr lang="zh-CN" altLang="en-US" sz="2200" b="1" dirty="0">
                    <a:solidFill>
                      <a:srgbClr val="1D5C4A"/>
                    </a:solidFill>
                    <a:latin typeface="微软雅黑" panose="020B0503020204020204" pitchFamily="34" charset="-122"/>
                    <a:ea typeface="微软雅黑" panose="020B0503020204020204" pitchFamily="34" charset="-122"/>
                  </a:rPr>
                  <a:t>论文总结</a:t>
                </a:r>
              </a:p>
            </p:txBody>
          </p:sp>
        </p:grpSp>
        <p:grpSp>
          <p:nvGrpSpPr>
            <p:cNvPr id="22" name="组合 21"/>
            <p:cNvGrpSpPr/>
            <p:nvPr/>
          </p:nvGrpSpPr>
          <p:grpSpPr>
            <a:xfrm>
              <a:off x="3161" y="5600"/>
              <a:ext cx="12870" cy="263"/>
              <a:chOff x="3161" y="5600"/>
              <a:chExt cx="12870" cy="263"/>
            </a:xfrm>
          </p:grpSpPr>
          <p:sp>
            <p:nvSpPr>
              <p:cNvPr id="11" name="圆角矩形 10"/>
              <p:cNvSpPr/>
              <p:nvPr/>
            </p:nvSpPr>
            <p:spPr>
              <a:xfrm>
                <a:off x="3161" y="5601"/>
                <a:ext cx="262" cy="262"/>
              </a:xfrm>
              <a:prstGeom prst="roundRect">
                <a:avLst/>
              </a:prstGeom>
              <a:solidFill>
                <a:srgbClr val="1E2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sp>
            <p:nvSpPr>
              <p:cNvPr id="12" name="圆角矩形 11"/>
              <p:cNvSpPr/>
              <p:nvPr/>
            </p:nvSpPr>
            <p:spPr>
              <a:xfrm>
                <a:off x="7365" y="5600"/>
                <a:ext cx="261" cy="262"/>
              </a:xfrm>
              <a:prstGeom prst="roundRect">
                <a:avLst/>
              </a:prstGeom>
              <a:solidFill>
                <a:srgbClr val="1E2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sp>
            <p:nvSpPr>
              <p:cNvPr id="18" name="圆角矩形 17"/>
              <p:cNvSpPr/>
              <p:nvPr/>
            </p:nvSpPr>
            <p:spPr>
              <a:xfrm>
                <a:off x="11568" y="5601"/>
                <a:ext cx="261" cy="262"/>
              </a:xfrm>
              <a:prstGeom prst="roundRect">
                <a:avLst/>
              </a:prstGeom>
              <a:solidFill>
                <a:srgbClr val="1E2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sp>
            <p:nvSpPr>
              <p:cNvPr id="19" name="圆角矩形 18"/>
              <p:cNvSpPr/>
              <p:nvPr/>
            </p:nvSpPr>
            <p:spPr>
              <a:xfrm>
                <a:off x="15771" y="5600"/>
                <a:ext cx="261" cy="262"/>
              </a:xfrm>
              <a:prstGeom prst="roundRect">
                <a:avLst/>
              </a:prstGeom>
              <a:solidFill>
                <a:srgbClr val="1E2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whu.edu.cn/images/2017112901.jpg"/>
          <p:cNvPicPr>
            <a:picLocks noChangeAspect="1" noChangeArrowheads="1"/>
          </p:cNvPicPr>
          <p:nvPr/>
        </p:nvPicPr>
        <p:blipFill rotWithShape="1">
          <a:blip r:embed="rId3">
            <a:extLst>
              <a:ext uri="{28A0092B-C50C-407E-A947-70E740481C1C}">
                <a14:useLocalDpi xmlns:a14="http://schemas.microsoft.com/office/drawing/2010/main" val="0"/>
              </a:ext>
            </a:extLst>
          </a:blip>
          <a:srcRect t="8347" r="19046" b="10785"/>
          <a:stretch>
            <a:fillRect/>
          </a:stretch>
        </p:blipFill>
        <p:spPr bwMode="auto">
          <a:xfrm>
            <a:off x="1435667" y="1669144"/>
            <a:ext cx="9320665" cy="3135085"/>
          </a:xfrm>
          <a:prstGeom prst="roundRect">
            <a:avLst>
              <a:gd name="adj" fmla="val 3562"/>
            </a:avLst>
          </a:prstGeom>
          <a:noFill/>
          <a:extLst>
            <a:ext uri="{909E8E84-426E-40DD-AFC4-6F175D3DCCD1}">
              <a14:hiddenFill xmlns:a14="http://schemas.microsoft.com/office/drawing/2010/main">
                <a:solidFill>
                  <a:srgbClr val="FFFFFF"/>
                </a:solidFill>
              </a14:hiddenFill>
            </a:ext>
          </a:extLst>
        </p:spPr>
      </p:pic>
      <p:sp>
        <p:nvSpPr>
          <p:cNvPr id="205" name="矩形: 圆角 204"/>
          <p:cNvSpPr/>
          <p:nvPr/>
        </p:nvSpPr>
        <p:spPr>
          <a:xfrm>
            <a:off x="1433762" y="1669144"/>
            <a:ext cx="9320667" cy="3135087"/>
          </a:xfrm>
          <a:prstGeom prst="roundRect">
            <a:avLst>
              <a:gd name="adj" fmla="val 3676"/>
            </a:avLst>
          </a:prstGeom>
          <a:solidFill>
            <a:srgbClr val="00523A">
              <a:alpha val="90000"/>
            </a:srgbClr>
          </a:solidFill>
          <a:ln w="3175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sp>
        <p:nvSpPr>
          <p:cNvPr id="207" name="椭圆 206"/>
          <p:cNvSpPr/>
          <p:nvPr/>
        </p:nvSpPr>
        <p:spPr>
          <a:xfrm>
            <a:off x="5266690" y="837565"/>
            <a:ext cx="1667510" cy="16675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pic>
        <p:nvPicPr>
          <p:cNvPr id="208" name="图形 207"/>
          <p:cNvPicPr>
            <a:picLocks noChangeAspect="1"/>
          </p:cNvPicPr>
          <p:nvPr/>
        </p:nvPicPr>
        <p:blipFill>
          <a:blip r:embed="rId4"/>
          <a:stretch>
            <a:fillRect/>
          </a:stretch>
        </p:blipFill>
        <p:spPr>
          <a:xfrm>
            <a:off x="5257800" y="833120"/>
            <a:ext cx="1672590" cy="1672590"/>
          </a:xfrm>
          <a:prstGeom prst="rect">
            <a:avLst/>
          </a:prstGeom>
        </p:spPr>
      </p:pic>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sp>
        <p:nvSpPr>
          <p:cNvPr id="2" name="文本框 1"/>
          <p:cNvSpPr txBox="1"/>
          <p:nvPr/>
        </p:nvSpPr>
        <p:spPr>
          <a:xfrm>
            <a:off x="2378710" y="2729230"/>
            <a:ext cx="7430770" cy="1014730"/>
          </a:xfrm>
          <a:prstGeom prst="rect">
            <a:avLst/>
          </a:prstGeom>
          <a:noFill/>
        </p:spPr>
        <p:txBody>
          <a:bodyPr wrap="square" rtlCol="0">
            <a:spAutoFit/>
          </a:bodyPr>
          <a:lstStyle/>
          <a:p>
            <a:pPr algn="ctr"/>
            <a:r>
              <a:rPr lang="zh-CN" altLang="en-US" sz="6000" b="1">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总结与讨论</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cxnSp>
        <p:nvCxnSpPr>
          <p:cNvPr id="17" name="直接连接符 16"/>
          <p:cNvCxnSpPr/>
          <p:nvPr/>
        </p:nvCxnSpPr>
        <p:spPr>
          <a:xfrm flipV="1">
            <a:off x="5992495" y="726440"/>
            <a:ext cx="5688330" cy="635"/>
          </a:xfrm>
          <a:prstGeom prst="line">
            <a:avLst/>
          </a:prstGeom>
          <a:ln w="63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182225" y="727105"/>
            <a:ext cx="1566863" cy="0"/>
          </a:xfrm>
          <a:prstGeom prst="line">
            <a:avLst/>
          </a:prstGeom>
          <a:ln w="25400">
            <a:solidFill>
              <a:srgbClr val="0E523E"/>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995227" y="453734"/>
            <a:ext cx="1970405" cy="521970"/>
          </a:xfrm>
          <a:prstGeom prst="rect">
            <a:avLst/>
          </a:prstGeom>
        </p:spPr>
        <p:txBody>
          <a:bodyPr wrap="none">
            <a:spAutoFit/>
          </a:bodyPr>
          <a:lstStyle/>
          <a:p>
            <a:pPr algn="ctr"/>
            <a:r>
              <a:rPr lang="zh-CN" altLang="en-US" sz="2800" b="1">
                <a:solidFill>
                  <a:srgbClr val="12534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总结与讨论</a:t>
            </a:r>
          </a:p>
        </p:txBody>
      </p:sp>
      <p:sp>
        <p:nvSpPr>
          <p:cNvPr id="20" name="矩形: 圆角 19"/>
          <p:cNvSpPr/>
          <p:nvPr/>
        </p:nvSpPr>
        <p:spPr>
          <a:xfrm>
            <a:off x="457621" y="506335"/>
            <a:ext cx="348059" cy="388855"/>
          </a:xfrm>
          <a:prstGeom prst="roundRect">
            <a:avLst>
              <a:gd name="adj" fmla="val 11815"/>
            </a:avLst>
          </a:prstGeom>
          <a:solidFill>
            <a:srgbClr val="125340"/>
          </a:solidFill>
          <a:ln w="1270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42913" y="530619"/>
            <a:ext cx="348059" cy="368300"/>
          </a:xfrm>
          <a:prstGeom prst="rect">
            <a:avLst/>
          </a:prstGeom>
          <a:noFill/>
        </p:spPr>
        <p:txBody>
          <a:bodyPr wrap="square" rtlCol="0">
            <a:spAutoFit/>
          </a:bodyPr>
          <a:lstStyle/>
          <a:p>
            <a:pPr defTabSz="685800">
              <a:defRPr/>
            </a:pPr>
            <a:r>
              <a:rPr lang="en-US" altLang="zh-CN" b="1" dirty="0">
                <a:solidFill>
                  <a:prstClr val="white"/>
                </a:solidFill>
                <a:latin typeface="微软雅黑" panose="020B0503020204020204" pitchFamily="34" charset="-122"/>
                <a:ea typeface="微软雅黑" panose="020B0503020204020204" pitchFamily="34" charset="-122"/>
              </a:rPr>
              <a:t>3.</a:t>
            </a: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24" name="图形 23"/>
          <p:cNvPicPr>
            <a:picLocks noChangeAspect="1"/>
          </p:cNvPicPr>
          <p:nvPr/>
        </p:nvPicPr>
        <p:blipFill>
          <a:blip r:embed="rId15"/>
          <a:stretch>
            <a:fillRect/>
          </a:stretch>
        </p:blipFill>
        <p:spPr>
          <a:xfrm>
            <a:off x="10150903" y="235945"/>
            <a:ext cx="1583476" cy="364399"/>
          </a:xfrm>
          <a:prstGeom prst="rect">
            <a:avLst/>
          </a:prstGeom>
        </p:spPr>
      </p:pic>
      <p:sp>
        <p:nvSpPr>
          <p:cNvPr id="11" name="文本框 10"/>
          <p:cNvSpPr txBox="1"/>
          <p:nvPr/>
        </p:nvSpPr>
        <p:spPr>
          <a:xfrm>
            <a:off x="791210" y="1287780"/>
            <a:ext cx="3335655" cy="398780"/>
          </a:xfrm>
          <a:prstGeom prst="rect">
            <a:avLst/>
          </a:prstGeom>
          <a:noFill/>
          <a:ln w="9525">
            <a:noFill/>
          </a:ln>
          <a:effectLst>
            <a:outerShdw blurRad="50800" dist="38100" dir="2700000" algn="tl" rotWithShape="0">
              <a:prstClr val="black">
                <a:alpha val="40000"/>
              </a:prstClr>
            </a:outerShdw>
          </a:effectLst>
        </p:spPr>
        <p:txBody>
          <a:bodyPr wrap="square">
            <a:spAutoFit/>
          </a:bodyPr>
          <a:lstStyle/>
          <a:p>
            <a:pPr marL="228600" indent="-228600"/>
            <a:r>
              <a:rPr sz="2000" b="0">
                <a:effectLst/>
                <a:ea typeface="宋体" panose="02010600030101010101" pitchFamily="2" charset="-122"/>
              </a:rPr>
              <a:t>此电阻测量系统</a:t>
            </a:r>
            <a:r>
              <a:rPr lang="zh-CN" sz="2000" b="0">
                <a:effectLst/>
                <a:ea typeface="宋体" panose="02010600030101010101" pitchFamily="2" charset="-122"/>
              </a:rPr>
              <a:t>的</a:t>
            </a:r>
            <a:r>
              <a:rPr lang="zh-CN" sz="2000" b="0">
                <a:effectLst>
                  <a:outerShdw blurRad="38100" dist="38100" dir="2700000" algn="tl">
                    <a:srgbClr val="000000">
                      <a:alpha val="43137"/>
                    </a:srgbClr>
                  </a:outerShdw>
                </a:effectLst>
                <a:ea typeface="宋体" panose="02010600030101010101" pitchFamily="2" charset="-122"/>
              </a:rPr>
              <a:t>三</a:t>
            </a:r>
            <a:r>
              <a:rPr sz="2000" b="0">
                <a:effectLst>
                  <a:outerShdw blurRad="38100" dist="38100" dir="2700000" algn="tl">
                    <a:srgbClr val="000000">
                      <a:alpha val="43137"/>
                    </a:srgbClr>
                  </a:outerShdw>
                </a:effectLst>
                <a:ea typeface="宋体" panose="02010600030101010101" pitchFamily="2" charset="-122"/>
              </a:rPr>
              <a:t>大优势</a:t>
            </a:r>
          </a:p>
        </p:txBody>
      </p:sp>
      <p:cxnSp>
        <p:nvCxnSpPr>
          <p:cNvPr id="2" name="直接连接符 1"/>
          <p:cNvCxnSpPr>
            <a:stCxn id="4" idx="6"/>
            <a:endCxn id="5" idx="2"/>
          </p:cNvCxnSpPr>
          <p:nvPr>
            <p:custDataLst>
              <p:tags r:id="rId1"/>
            </p:custDataLst>
          </p:nvPr>
        </p:nvCxnSpPr>
        <p:spPr>
          <a:xfrm>
            <a:off x="2960782" y="2528570"/>
            <a:ext cx="1473200" cy="0"/>
          </a:xfrm>
          <a:prstGeom prst="line">
            <a:avLst/>
          </a:prstGeom>
          <a:ln w="19050">
            <a:solidFill>
              <a:srgbClr val="979A9C"/>
            </a:solidFill>
          </a:ln>
        </p:spPr>
        <p:style>
          <a:lnRef idx="1">
            <a:srgbClr val="E779A3"/>
          </a:lnRef>
          <a:fillRef idx="0">
            <a:srgbClr val="E779A3"/>
          </a:fillRef>
          <a:effectRef idx="0">
            <a:srgbClr val="E779A3"/>
          </a:effectRef>
          <a:fontRef idx="minor">
            <a:srgbClr val="5F5F5F"/>
          </a:fontRef>
        </p:style>
      </p:cxnSp>
      <p:sp>
        <p:nvSpPr>
          <p:cNvPr id="4" name="椭圆 3"/>
          <p:cNvSpPr/>
          <p:nvPr>
            <p:custDataLst>
              <p:tags r:id="rId2"/>
            </p:custDataLst>
          </p:nvPr>
        </p:nvSpPr>
        <p:spPr>
          <a:xfrm>
            <a:off x="1983740" y="2022475"/>
            <a:ext cx="977265" cy="1012190"/>
          </a:xfrm>
          <a:prstGeom prst="ellipse">
            <a:avLst/>
          </a:prstGeom>
          <a:solidFill>
            <a:srgbClr val="125340"/>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mtClean="0">
                <a:solidFill>
                  <a:srgbClr val="FFFFFF"/>
                </a:solidFill>
                <a:latin typeface="Arial" panose="020B0604020202020204" pitchFamily="34" charset="0"/>
                <a:ea typeface="黑体" panose="02010609060101010101" pitchFamily="49" charset="-122"/>
                <a:cs typeface="+mn-ea"/>
                <a:sym typeface="Arial" panose="020B0604020202020204" pitchFamily="34" charset="0"/>
              </a:rPr>
              <a:t> </a:t>
            </a:r>
          </a:p>
        </p:txBody>
      </p:sp>
      <p:cxnSp>
        <p:nvCxnSpPr>
          <p:cNvPr id="29" name="直接连接符 28"/>
          <p:cNvCxnSpPr/>
          <p:nvPr>
            <p:custDataLst>
              <p:tags r:id="rId3"/>
            </p:custDataLst>
          </p:nvPr>
        </p:nvCxnSpPr>
        <p:spPr>
          <a:xfrm>
            <a:off x="2471832" y="3034666"/>
            <a:ext cx="0" cy="2524125"/>
          </a:xfrm>
          <a:prstGeom prst="line">
            <a:avLst/>
          </a:prstGeom>
          <a:ln w="19050">
            <a:solidFill>
              <a:srgbClr val="D9D9D9"/>
            </a:solidFill>
          </a:ln>
        </p:spPr>
        <p:style>
          <a:lnRef idx="1">
            <a:srgbClr val="E779A3"/>
          </a:lnRef>
          <a:fillRef idx="0">
            <a:srgbClr val="E779A3"/>
          </a:fillRef>
          <a:effectRef idx="0">
            <a:srgbClr val="E779A3"/>
          </a:effectRef>
          <a:fontRef idx="minor">
            <a:srgbClr val="5F5F5F"/>
          </a:fontRef>
        </p:style>
      </p:cxnSp>
      <p:sp>
        <p:nvSpPr>
          <p:cNvPr id="30" name="文本框 29"/>
          <p:cNvSpPr txBox="1"/>
          <p:nvPr>
            <p:custDataLst>
              <p:tags r:id="rId4"/>
            </p:custDataLst>
          </p:nvPr>
        </p:nvSpPr>
        <p:spPr>
          <a:xfrm>
            <a:off x="2306928" y="3069405"/>
            <a:ext cx="2023475" cy="2252924"/>
          </a:xfrm>
          <a:prstGeom prst="rect">
            <a:avLst/>
          </a:prstGeom>
          <a:noFill/>
        </p:spPr>
        <p:txBody>
          <a:bodyPr wrap="square" rtlCol="0">
            <a:normAutofit/>
          </a:bodyPr>
          <a:lstStyle/>
          <a:p>
            <a:pPr marL="285750" indent="-285750">
              <a:lnSpc>
                <a:spcPct val="130000"/>
              </a:lnSpc>
              <a:spcBef>
                <a:spcPts val="600"/>
              </a:spcBef>
              <a:spcAft>
                <a:spcPts val="600"/>
              </a:spcAft>
              <a:buClr>
                <a:srgbClr val="5F5F5F">
                  <a:lumMod val="50000"/>
                  <a:lumOff val="50000"/>
                </a:srgbClr>
              </a:buClr>
              <a:buBlip>
                <a:blip r:embed="rId16"/>
              </a:buBlip>
            </a:pPr>
            <a:r>
              <a:rPr lang="zh-CN" altLang="en-US" dirty="0">
                <a:sym typeface="Arial" panose="020B0604020202020204" pitchFamily="34" charset="0"/>
              </a:rPr>
              <a:t>1）自动化读取电路数据并且自动测量电阻值。自动生成数据表格及图像。</a:t>
            </a:r>
          </a:p>
        </p:txBody>
      </p:sp>
      <p:cxnSp>
        <p:nvCxnSpPr>
          <p:cNvPr id="13" name="直接连接符 12"/>
          <p:cNvCxnSpPr>
            <a:stCxn id="5" idx="6"/>
            <a:endCxn id="7" idx="2"/>
          </p:cNvCxnSpPr>
          <p:nvPr>
            <p:custDataLst>
              <p:tags r:id="rId5"/>
            </p:custDataLst>
          </p:nvPr>
        </p:nvCxnSpPr>
        <p:spPr>
          <a:xfrm>
            <a:off x="5496487" y="2528570"/>
            <a:ext cx="1430655" cy="0"/>
          </a:xfrm>
          <a:prstGeom prst="line">
            <a:avLst/>
          </a:prstGeom>
          <a:ln w="19050">
            <a:solidFill>
              <a:srgbClr val="979A9C"/>
            </a:solidFill>
          </a:ln>
        </p:spPr>
        <p:style>
          <a:lnRef idx="1">
            <a:srgbClr val="E779A3"/>
          </a:lnRef>
          <a:fillRef idx="0">
            <a:srgbClr val="E779A3"/>
          </a:fillRef>
          <a:effectRef idx="0">
            <a:srgbClr val="E779A3"/>
          </a:effectRef>
          <a:fontRef idx="minor">
            <a:srgbClr val="5F5F5F"/>
          </a:fontRef>
        </p:style>
      </p:cxnSp>
      <p:sp>
        <p:nvSpPr>
          <p:cNvPr id="5" name="椭圆 4"/>
          <p:cNvSpPr/>
          <p:nvPr>
            <p:custDataLst>
              <p:tags r:id="rId6"/>
            </p:custDataLst>
          </p:nvPr>
        </p:nvSpPr>
        <p:spPr>
          <a:xfrm>
            <a:off x="4434205" y="2022475"/>
            <a:ext cx="1062355" cy="1012190"/>
          </a:xfrm>
          <a:prstGeom prst="ellipse">
            <a:avLst/>
          </a:prstGeom>
          <a:solidFill>
            <a:srgbClr val="125340"/>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mtClean="0">
                <a:solidFill>
                  <a:srgbClr val="FFFFFF"/>
                </a:solidFill>
                <a:latin typeface="Arial" panose="020B0604020202020204" pitchFamily="34" charset="0"/>
                <a:ea typeface="黑体" panose="02010609060101010101" pitchFamily="49" charset="-122"/>
                <a:cs typeface="+mn-ea"/>
                <a:sym typeface="Arial" panose="020B0604020202020204" pitchFamily="34" charset="0"/>
              </a:rPr>
              <a:t>LOREM</a:t>
            </a:r>
          </a:p>
        </p:txBody>
      </p:sp>
      <p:cxnSp>
        <p:nvCxnSpPr>
          <p:cNvPr id="6" name="直接连接符 5"/>
          <p:cNvCxnSpPr/>
          <p:nvPr>
            <p:custDataLst>
              <p:tags r:id="rId7"/>
            </p:custDataLst>
          </p:nvPr>
        </p:nvCxnSpPr>
        <p:spPr>
          <a:xfrm>
            <a:off x="4964992" y="3034666"/>
            <a:ext cx="0" cy="2524125"/>
          </a:xfrm>
          <a:prstGeom prst="line">
            <a:avLst/>
          </a:prstGeom>
          <a:ln w="19050">
            <a:solidFill>
              <a:srgbClr val="D9D9D9"/>
            </a:solidFill>
          </a:ln>
        </p:spPr>
        <p:style>
          <a:lnRef idx="1">
            <a:srgbClr val="E779A3"/>
          </a:lnRef>
          <a:fillRef idx="0">
            <a:srgbClr val="E779A3"/>
          </a:fillRef>
          <a:effectRef idx="0">
            <a:srgbClr val="E779A3"/>
          </a:effectRef>
          <a:fontRef idx="minor">
            <a:srgbClr val="5F5F5F"/>
          </a:fontRef>
        </p:style>
      </p:cxnSp>
      <p:sp>
        <p:nvSpPr>
          <p:cNvPr id="32" name="文本框 31"/>
          <p:cNvSpPr txBox="1"/>
          <p:nvPr>
            <p:custDataLst>
              <p:tags r:id="rId8"/>
            </p:custDataLst>
          </p:nvPr>
        </p:nvSpPr>
        <p:spPr>
          <a:xfrm>
            <a:off x="4800087" y="3069405"/>
            <a:ext cx="2023475" cy="2252924"/>
          </a:xfrm>
          <a:prstGeom prst="rect">
            <a:avLst/>
          </a:prstGeom>
          <a:noFill/>
        </p:spPr>
        <p:txBody>
          <a:bodyPr wrap="square" rtlCol="0">
            <a:normAutofit fontScale="92500"/>
          </a:bodyPr>
          <a:lstStyle/>
          <a:p>
            <a:pPr marL="285750" indent="-285750">
              <a:lnSpc>
                <a:spcPct val="130000"/>
              </a:lnSpc>
              <a:spcBef>
                <a:spcPts val="600"/>
              </a:spcBef>
              <a:spcAft>
                <a:spcPts val="600"/>
              </a:spcAft>
              <a:buClr>
                <a:srgbClr val="5F5F5F">
                  <a:lumMod val="50000"/>
                  <a:lumOff val="50000"/>
                </a:srgbClr>
              </a:buClr>
              <a:buBlip>
                <a:blip r:embed="rId16"/>
              </a:buBlip>
            </a:pPr>
            <a:r>
              <a:rPr lang="zh-CN" altLang="en-US" dirty="0">
                <a:sym typeface="Arial" panose="020B0604020202020204" pitchFamily="34" charset="0"/>
              </a:rPr>
              <a:t>2）批量处理与测量。此电阻测量系统可以连续批量测量电阻值，适合进行大规模电阻的测量。</a:t>
            </a:r>
          </a:p>
        </p:txBody>
      </p:sp>
      <p:cxnSp>
        <p:nvCxnSpPr>
          <p:cNvPr id="15" name="直接连接符 14"/>
          <p:cNvCxnSpPr>
            <a:stCxn id="7" idx="6"/>
          </p:cNvCxnSpPr>
          <p:nvPr>
            <p:custDataLst>
              <p:tags r:id="rId9"/>
            </p:custDataLst>
          </p:nvPr>
        </p:nvCxnSpPr>
        <p:spPr>
          <a:xfrm>
            <a:off x="7989011" y="2528570"/>
            <a:ext cx="1635908" cy="0"/>
          </a:xfrm>
          <a:prstGeom prst="line">
            <a:avLst/>
          </a:prstGeom>
          <a:ln w="19050">
            <a:solidFill>
              <a:srgbClr val="979A9C"/>
            </a:solidFill>
            <a:tailEnd type="triangle" w="lg" len="lg"/>
          </a:ln>
        </p:spPr>
        <p:style>
          <a:lnRef idx="1">
            <a:srgbClr val="E779A3"/>
          </a:lnRef>
          <a:fillRef idx="0">
            <a:srgbClr val="E779A3"/>
          </a:fillRef>
          <a:effectRef idx="0">
            <a:srgbClr val="E779A3"/>
          </a:effectRef>
          <a:fontRef idx="minor">
            <a:srgbClr val="5F5F5F"/>
          </a:fontRef>
        </p:style>
      </p:cxnSp>
      <p:sp>
        <p:nvSpPr>
          <p:cNvPr id="7" name="椭圆 6"/>
          <p:cNvSpPr/>
          <p:nvPr>
            <p:custDataLst>
              <p:tags r:id="rId10"/>
            </p:custDataLst>
          </p:nvPr>
        </p:nvSpPr>
        <p:spPr>
          <a:xfrm>
            <a:off x="6927215" y="2022475"/>
            <a:ext cx="1061720" cy="1012190"/>
          </a:xfrm>
          <a:prstGeom prst="ellipse">
            <a:avLst/>
          </a:prstGeom>
          <a:solidFill>
            <a:srgbClr val="125340"/>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mtClean="0">
                <a:solidFill>
                  <a:srgbClr val="FFFFFF"/>
                </a:solidFill>
                <a:latin typeface="Arial" panose="020B0604020202020204" pitchFamily="34" charset="0"/>
                <a:ea typeface="黑体" panose="02010609060101010101" pitchFamily="49" charset="-122"/>
                <a:cs typeface="+mn-ea"/>
                <a:sym typeface="Arial" panose="020B0604020202020204" pitchFamily="34" charset="0"/>
              </a:rPr>
              <a:t> </a:t>
            </a:r>
          </a:p>
        </p:txBody>
      </p:sp>
      <p:cxnSp>
        <p:nvCxnSpPr>
          <p:cNvPr id="25" name="直接连接符 24"/>
          <p:cNvCxnSpPr/>
          <p:nvPr>
            <p:custDataLst>
              <p:tags r:id="rId11"/>
            </p:custDataLst>
          </p:nvPr>
        </p:nvCxnSpPr>
        <p:spPr>
          <a:xfrm>
            <a:off x="7458151" y="3034666"/>
            <a:ext cx="0" cy="2524125"/>
          </a:xfrm>
          <a:prstGeom prst="line">
            <a:avLst/>
          </a:prstGeom>
          <a:ln w="19050">
            <a:solidFill>
              <a:srgbClr val="D9D9D9"/>
            </a:solidFill>
          </a:ln>
        </p:spPr>
        <p:style>
          <a:lnRef idx="1">
            <a:srgbClr val="E779A3"/>
          </a:lnRef>
          <a:fillRef idx="0">
            <a:srgbClr val="E779A3"/>
          </a:fillRef>
          <a:effectRef idx="0">
            <a:srgbClr val="E779A3"/>
          </a:effectRef>
          <a:fontRef idx="minor">
            <a:srgbClr val="5F5F5F"/>
          </a:fontRef>
        </p:style>
      </p:cxnSp>
      <p:sp>
        <p:nvSpPr>
          <p:cNvPr id="33" name="文本框 32"/>
          <p:cNvSpPr txBox="1"/>
          <p:nvPr>
            <p:custDataLst>
              <p:tags r:id="rId12"/>
            </p:custDataLst>
          </p:nvPr>
        </p:nvSpPr>
        <p:spPr>
          <a:xfrm>
            <a:off x="7293245" y="3069405"/>
            <a:ext cx="2023475" cy="2252924"/>
          </a:xfrm>
          <a:prstGeom prst="rect">
            <a:avLst/>
          </a:prstGeom>
          <a:noFill/>
        </p:spPr>
        <p:txBody>
          <a:bodyPr wrap="square" rtlCol="0">
            <a:normAutofit/>
          </a:bodyPr>
          <a:lstStyle/>
          <a:p>
            <a:pPr marL="285750" indent="-285750">
              <a:lnSpc>
                <a:spcPct val="130000"/>
              </a:lnSpc>
              <a:spcBef>
                <a:spcPts val="600"/>
              </a:spcBef>
              <a:spcAft>
                <a:spcPts val="600"/>
              </a:spcAft>
              <a:buClr>
                <a:srgbClr val="5F5F5F">
                  <a:lumMod val="50000"/>
                  <a:lumOff val="50000"/>
                </a:srgbClr>
              </a:buClr>
              <a:buBlip>
                <a:blip r:embed="rId16"/>
              </a:buBlip>
            </a:pPr>
            <a:r>
              <a:rPr lang="zh-CN" altLang="en-US" dirty="0">
                <a:sym typeface="Arial" panose="020B0604020202020204" pitchFamily="34" charset="0"/>
              </a:rPr>
              <a:t>3）操作简单，用户界面设计合理简洁。</a:t>
            </a:r>
          </a:p>
        </p:txBody>
      </p:sp>
      <p:sp>
        <p:nvSpPr>
          <p:cNvPr id="2050" name="显示器"/>
          <p:cNvSpPr/>
          <p:nvPr/>
        </p:nvSpPr>
        <p:spPr bwMode="auto">
          <a:xfrm>
            <a:off x="2205355" y="2287270"/>
            <a:ext cx="534035" cy="483235"/>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349" name="分享"/>
          <p:cNvSpPr/>
          <p:nvPr/>
        </p:nvSpPr>
        <p:spPr>
          <a:xfrm>
            <a:off x="4719320" y="2287270"/>
            <a:ext cx="490855" cy="483235"/>
          </a:xfrm>
          <a:custGeom>
            <a:avLst/>
            <a:gdLst>
              <a:gd name="connsiteX0" fmla="*/ 347114 w 393729"/>
              <a:gd name="connsiteY0" fmla="*/ 112 h 390624"/>
              <a:gd name="connsiteX1" fmla="*/ 366249 w 393729"/>
              <a:gd name="connsiteY1" fmla="*/ 5364 h 390624"/>
              <a:gd name="connsiteX2" fmla="*/ 388366 w 393729"/>
              <a:gd name="connsiteY2" fmla="*/ 72481 h 390624"/>
              <a:gd name="connsiteX3" fmla="*/ 321248 w 393729"/>
              <a:gd name="connsiteY3" fmla="*/ 94598 h 390624"/>
              <a:gd name="connsiteX4" fmla="*/ 304750 w 393729"/>
              <a:gd name="connsiteY4" fmla="*/ 80728 h 390624"/>
              <a:gd name="connsiteX5" fmla="*/ 98330 w 393729"/>
              <a:gd name="connsiteY5" fmla="*/ 148748 h 390624"/>
              <a:gd name="connsiteX6" fmla="*/ 94598 w 393729"/>
              <a:gd name="connsiteY6" fmla="*/ 162346 h 390624"/>
              <a:gd name="connsiteX7" fmla="*/ 91507 w 393729"/>
              <a:gd name="connsiteY7" fmla="*/ 166277 h 390624"/>
              <a:gd name="connsiteX8" fmla="*/ 229420 w 393729"/>
              <a:gd name="connsiteY8" fmla="*/ 293815 h 390624"/>
              <a:gd name="connsiteX9" fmla="*/ 268686 w 393729"/>
              <a:gd name="connsiteY9" fmla="*/ 296027 h 390624"/>
              <a:gd name="connsiteX10" fmla="*/ 290802 w 393729"/>
              <a:gd name="connsiteY10" fmla="*/ 363144 h 390624"/>
              <a:gd name="connsiteX11" fmla="*/ 223685 w 393729"/>
              <a:gd name="connsiteY11" fmla="*/ 385261 h 390624"/>
              <a:gd name="connsiteX12" fmla="*/ 200613 w 393729"/>
              <a:gd name="connsiteY12" fmla="*/ 321625 h 390624"/>
              <a:gd name="connsiteX13" fmla="*/ 56603 w 393729"/>
              <a:gd name="connsiteY13" fmla="*/ 188448 h 390624"/>
              <a:gd name="connsiteX14" fmla="*/ 27481 w 393729"/>
              <a:gd name="connsiteY14" fmla="*/ 184462 h 390624"/>
              <a:gd name="connsiteX15" fmla="*/ 5364 w 393729"/>
              <a:gd name="connsiteY15" fmla="*/ 117345 h 390624"/>
              <a:gd name="connsiteX16" fmla="*/ 72481 w 393729"/>
              <a:gd name="connsiteY16" fmla="*/ 95228 h 390624"/>
              <a:gd name="connsiteX17" fmla="*/ 89283 w 393729"/>
              <a:gd name="connsiteY17" fmla="*/ 109639 h 390624"/>
              <a:gd name="connsiteX18" fmla="*/ 295206 w 393729"/>
              <a:gd name="connsiteY18" fmla="*/ 41783 h 390624"/>
              <a:gd name="connsiteX19" fmla="*/ 299132 w 393729"/>
              <a:gd name="connsiteY19" fmla="*/ 27480 h 390624"/>
              <a:gd name="connsiteX20" fmla="*/ 347114 w 393729"/>
              <a:gd name="connsiteY20" fmla="*/ 112 h 39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7" name="手机"/>
          <p:cNvSpPr/>
          <p:nvPr/>
        </p:nvSpPr>
        <p:spPr>
          <a:xfrm>
            <a:off x="7303770" y="2286635"/>
            <a:ext cx="308610" cy="483870"/>
          </a:xfrm>
          <a:custGeom>
            <a:avLst/>
            <a:gdLst>
              <a:gd name="connsiteX0" fmla="*/ 1404156 w 2808312"/>
              <a:gd name="connsiteY0" fmla="*/ 4748597 h 5078692"/>
              <a:gd name="connsiteX1" fmla="*/ 1260140 w 2808312"/>
              <a:gd name="connsiteY1" fmla="*/ 4892613 h 5078692"/>
              <a:gd name="connsiteX2" fmla="*/ 1404156 w 2808312"/>
              <a:gd name="connsiteY2" fmla="*/ 5036629 h 5078692"/>
              <a:gd name="connsiteX3" fmla="*/ 1548172 w 2808312"/>
              <a:gd name="connsiteY3" fmla="*/ 4892613 h 5078692"/>
              <a:gd name="connsiteX4" fmla="*/ 1404156 w 2808312"/>
              <a:gd name="connsiteY4" fmla="*/ 4748597 h 5078692"/>
              <a:gd name="connsiteX5" fmla="*/ 54156 w 2808312"/>
              <a:gd name="connsiteY5" fmla="*/ 372159 h 5078692"/>
              <a:gd name="connsiteX6" fmla="*/ 54156 w 2808312"/>
              <a:gd name="connsiteY6" fmla="*/ 4706534 h 5078692"/>
              <a:gd name="connsiteX7" fmla="*/ 2754156 w 2808312"/>
              <a:gd name="connsiteY7" fmla="*/ 4706534 h 5078692"/>
              <a:gd name="connsiteX8" fmla="*/ 2754156 w 2808312"/>
              <a:gd name="connsiteY8" fmla="*/ 372159 h 5078692"/>
              <a:gd name="connsiteX9" fmla="*/ 1158156 w 2808312"/>
              <a:gd name="connsiteY9" fmla="*/ 168079 h 5078692"/>
              <a:gd name="connsiteX10" fmla="*/ 1152156 w 2808312"/>
              <a:gd name="connsiteY10" fmla="*/ 174079 h 5078692"/>
              <a:gd name="connsiteX11" fmla="*/ 1152156 w 2808312"/>
              <a:gd name="connsiteY11" fmla="*/ 198079 h 5078692"/>
              <a:gd name="connsiteX12" fmla="*/ 1158156 w 2808312"/>
              <a:gd name="connsiteY12" fmla="*/ 204079 h 5078692"/>
              <a:gd name="connsiteX13" fmla="*/ 1650156 w 2808312"/>
              <a:gd name="connsiteY13" fmla="*/ 204079 h 5078692"/>
              <a:gd name="connsiteX14" fmla="*/ 1656156 w 2808312"/>
              <a:gd name="connsiteY14" fmla="*/ 198079 h 5078692"/>
              <a:gd name="connsiteX15" fmla="*/ 1656156 w 2808312"/>
              <a:gd name="connsiteY15" fmla="*/ 174079 h 5078692"/>
              <a:gd name="connsiteX16" fmla="*/ 1650156 w 2808312"/>
              <a:gd name="connsiteY16" fmla="*/ 168079 h 5078692"/>
              <a:gd name="connsiteX17" fmla="*/ 319782 w 2808312"/>
              <a:gd name="connsiteY17" fmla="*/ 0 h 5078692"/>
              <a:gd name="connsiteX18" fmla="*/ 2488530 w 2808312"/>
              <a:gd name="connsiteY18" fmla="*/ 0 h 5078692"/>
              <a:gd name="connsiteX19" fmla="*/ 2808312 w 2808312"/>
              <a:gd name="connsiteY19" fmla="*/ 319782 h 5078692"/>
              <a:gd name="connsiteX20" fmla="*/ 2808312 w 2808312"/>
              <a:gd name="connsiteY20" fmla="*/ 4758910 h 5078692"/>
              <a:gd name="connsiteX21" fmla="*/ 2488530 w 2808312"/>
              <a:gd name="connsiteY21" fmla="*/ 5078692 h 5078692"/>
              <a:gd name="connsiteX22" fmla="*/ 319782 w 2808312"/>
              <a:gd name="connsiteY22" fmla="*/ 5078692 h 5078692"/>
              <a:gd name="connsiteX23" fmla="*/ 0 w 2808312"/>
              <a:gd name="connsiteY23" fmla="*/ 4758910 h 5078692"/>
              <a:gd name="connsiteX24" fmla="*/ 0 w 2808312"/>
              <a:gd name="connsiteY24" fmla="*/ 319782 h 5078692"/>
              <a:gd name="connsiteX25" fmla="*/ 319782 w 2808312"/>
              <a:gd name="connsiteY25" fmla="*/ 0 h 507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08312" h="5078692">
                <a:moveTo>
                  <a:pt x="1404156" y="4748597"/>
                </a:moveTo>
                <a:cubicBezTo>
                  <a:pt x="1324618" y="4748597"/>
                  <a:pt x="1260140" y="4813075"/>
                  <a:pt x="1260140" y="4892613"/>
                </a:cubicBezTo>
                <a:cubicBezTo>
                  <a:pt x="1260140" y="4972151"/>
                  <a:pt x="1324618" y="5036629"/>
                  <a:pt x="1404156" y="5036629"/>
                </a:cubicBezTo>
                <a:cubicBezTo>
                  <a:pt x="1483694" y="5036629"/>
                  <a:pt x="1548172" y="4972151"/>
                  <a:pt x="1548172" y="4892613"/>
                </a:cubicBezTo>
                <a:cubicBezTo>
                  <a:pt x="1548172" y="4813075"/>
                  <a:pt x="1483694" y="4748597"/>
                  <a:pt x="1404156" y="4748597"/>
                </a:cubicBezTo>
                <a:close/>
                <a:moveTo>
                  <a:pt x="54156" y="372159"/>
                </a:moveTo>
                <a:lnTo>
                  <a:pt x="54156" y="4706534"/>
                </a:lnTo>
                <a:lnTo>
                  <a:pt x="2754156" y="4706534"/>
                </a:lnTo>
                <a:lnTo>
                  <a:pt x="2754156" y="372159"/>
                </a:lnTo>
                <a:close/>
                <a:moveTo>
                  <a:pt x="1158156" y="168079"/>
                </a:moveTo>
                <a:cubicBezTo>
                  <a:pt x="1154842" y="168079"/>
                  <a:pt x="1152156" y="170765"/>
                  <a:pt x="1152156" y="174079"/>
                </a:cubicBezTo>
                <a:lnTo>
                  <a:pt x="1152156" y="198079"/>
                </a:lnTo>
                <a:cubicBezTo>
                  <a:pt x="1152156" y="201393"/>
                  <a:pt x="1154842" y="204079"/>
                  <a:pt x="1158156" y="204079"/>
                </a:cubicBezTo>
                <a:lnTo>
                  <a:pt x="1650156" y="204079"/>
                </a:lnTo>
                <a:cubicBezTo>
                  <a:pt x="1653470" y="204079"/>
                  <a:pt x="1656156" y="201393"/>
                  <a:pt x="1656156" y="198079"/>
                </a:cubicBezTo>
                <a:lnTo>
                  <a:pt x="1656156" y="174079"/>
                </a:lnTo>
                <a:cubicBezTo>
                  <a:pt x="1656156" y="170765"/>
                  <a:pt x="1653470" y="168079"/>
                  <a:pt x="1650156" y="168079"/>
                </a:cubicBezTo>
                <a:close/>
                <a:moveTo>
                  <a:pt x="319782" y="0"/>
                </a:moveTo>
                <a:lnTo>
                  <a:pt x="2488530" y="0"/>
                </a:lnTo>
                <a:cubicBezTo>
                  <a:pt x="2665141" y="0"/>
                  <a:pt x="2808312" y="143171"/>
                  <a:pt x="2808312" y="319782"/>
                </a:cubicBezTo>
                <a:lnTo>
                  <a:pt x="2808312" y="4758910"/>
                </a:lnTo>
                <a:cubicBezTo>
                  <a:pt x="2808312" y="4935521"/>
                  <a:pt x="2665141" y="5078692"/>
                  <a:pt x="2488530" y="5078692"/>
                </a:cubicBezTo>
                <a:lnTo>
                  <a:pt x="319782" y="5078692"/>
                </a:lnTo>
                <a:cubicBezTo>
                  <a:pt x="143171" y="5078692"/>
                  <a:pt x="0" y="4935521"/>
                  <a:pt x="0" y="4758910"/>
                </a:cubicBezTo>
                <a:lnTo>
                  <a:pt x="0" y="319782"/>
                </a:lnTo>
                <a:cubicBezTo>
                  <a:pt x="0" y="143171"/>
                  <a:pt x="143171" y="0"/>
                  <a:pt x="3197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cxnSp>
        <p:nvCxnSpPr>
          <p:cNvPr id="17" name="直接连接符 16"/>
          <p:cNvCxnSpPr/>
          <p:nvPr/>
        </p:nvCxnSpPr>
        <p:spPr>
          <a:xfrm flipV="1">
            <a:off x="5992495" y="726440"/>
            <a:ext cx="5688330" cy="635"/>
          </a:xfrm>
          <a:prstGeom prst="line">
            <a:avLst/>
          </a:prstGeom>
          <a:ln w="63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182225" y="727105"/>
            <a:ext cx="1566863" cy="0"/>
          </a:xfrm>
          <a:prstGeom prst="line">
            <a:avLst/>
          </a:prstGeom>
          <a:ln w="25400">
            <a:solidFill>
              <a:srgbClr val="0E523E"/>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990147" y="465799"/>
            <a:ext cx="1970405" cy="521970"/>
          </a:xfrm>
          <a:prstGeom prst="rect">
            <a:avLst/>
          </a:prstGeom>
        </p:spPr>
        <p:txBody>
          <a:bodyPr wrap="none">
            <a:spAutoFit/>
          </a:bodyPr>
          <a:lstStyle/>
          <a:p>
            <a:pPr algn="ctr"/>
            <a:r>
              <a:rPr lang="zh-CN" altLang="en-US" sz="2800" b="1">
                <a:solidFill>
                  <a:srgbClr val="12534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总结与讨论</a:t>
            </a:r>
          </a:p>
        </p:txBody>
      </p:sp>
      <p:sp>
        <p:nvSpPr>
          <p:cNvPr id="20" name="矩形: 圆角 19"/>
          <p:cNvSpPr/>
          <p:nvPr/>
        </p:nvSpPr>
        <p:spPr>
          <a:xfrm>
            <a:off x="457621" y="506335"/>
            <a:ext cx="348059" cy="388855"/>
          </a:xfrm>
          <a:prstGeom prst="roundRect">
            <a:avLst>
              <a:gd name="adj" fmla="val 11815"/>
            </a:avLst>
          </a:prstGeom>
          <a:solidFill>
            <a:srgbClr val="125340"/>
          </a:solidFill>
          <a:ln w="1270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42913" y="530619"/>
            <a:ext cx="348059" cy="368300"/>
          </a:xfrm>
          <a:prstGeom prst="rect">
            <a:avLst/>
          </a:prstGeom>
          <a:noFill/>
        </p:spPr>
        <p:txBody>
          <a:bodyPr wrap="square" rtlCol="0">
            <a:spAutoFit/>
          </a:bodyPr>
          <a:lstStyle/>
          <a:p>
            <a:pPr defTabSz="685800">
              <a:defRPr/>
            </a:pPr>
            <a:r>
              <a:rPr lang="en-US" altLang="zh-CN" b="1" dirty="0">
                <a:solidFill>
                  <a:prstClr val="white"/>
                </a:solidFill>
                <a:latin typeface="微软雅黑" panose="020B0503020204020204" pitchFamily="34" charset="-122"/>
                <a:ea typeface="微软雅黑" panose="020B0503020204020204" pitchFamily="34" charset="-122"/>
              </a:rPr>
              <a:t>3.</a:t>
            </a: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24" name="图形 23"/>
          <p:cNvPicPr>
            <a:picLocks noChangeAspect="1"/>
          </p:cNvPicPr>
          <p:nvPr/>
        </p:nvPicPr>
        <p:blipFill>
          <a:blip r:embed="rId9"/>
          <a:stretch>
            <a:fillRect/>
          </a:stretch>
        </p:blipFill>
        <p:spPr>
          <a:xfrm>
            <a:off x="10150903" y="235945"/>
            <a:ext cx="1583476" cy="364399"/>
          </a:xfrm>
          <a:prstGeom prst="rect">
            <a:avLst/>
          </a:prstGeom>
        </p:spPr>
      </p:pic>
      <p:sp>
        <p:nvSpPr>
          <p:cNvPr id="11" name="文本框 10"/>
          <p:cNvSpPr txBox="1"/>
          <p:nvPr/>
        </p:nvSpPr>
        <p:spPr>
          <a:xfrm>
            <a:off x="805815" y="1233805"/>
            <a:ext cx="2957830" cy="460375"/>
          </a:xfrm>
          <a:prstGeom prst="rect">
            <a:avLst/>
          </a:prstGeom>
          <a:noFill/>
          <a:ln w="9525">
            <a:noFill/>
          </a:ln>
        </p:spPr>
        <p:txBody>
          <a:bodyPr wrap="square">
            <a:spAutoFit/>
          </a:bodyPr>
          <a:lstStyle/>
          <a:p>
            <a:pPr marL="228600" indent="-228600"/>
            <a:r>
              <a:rPr lang="zh-CN" sz="2400" b="0">
                <a:effectLst>
                  <a:outerShdw blurRad="38100" dist="38100" dir="2700000" algn="tl">
                    <a:srgbClr val="000000">
                      <a:alpha val="43137"/>
                    </a:srgbClr>
                  </a:outerShdw>
                </a:effectLst>
                <a:ea typeface="宋体" panose="02010600030101010101" pitchFamily="2" charset="-122"/>
              </a:rPr>
              <a:t>系统待</a:t>
            </a:r>
            <a:r>
              <a:rPr sz="2400" b="0">
                <a:effectLst>
                  <a:outerShdw blurRad="38100" dist="38100" dir="2700000" algn="tl">
                    <a:srgbClr val="000000">
                      <a:alpha val="43137"/>
                    </a:srgbClr>
                  </a:outerShdw>
                </a:effectLst>
                <a:ea typeface="宋体" panose="02010600030101010101" pitchFamily="2" charset="-122"/>
              </a:rPr>
              <a:t>改进</a:t>
            </a:r>
            <a:r>
              <a:rPr lang="zh-CN" sz="2400" b="0">
                <a:effectLst>
                  <a:outerShdw blurRad="38100" dist="38100" dir="2700000" algn="tl">
                    <a:srgbClr val="000000">
                      <a:alpha val="43137"/>
                    </a:srgbClr>
                  </a:outerShdw>
                </a:effectLst>
                <a:ea typeface="宋体" panose="02010600030101010101" pitchFamily="2" charset="-122"/>
              </a:rPr>
              <a:t>之处</a:t>
            </a:r>
          </a:p>
        </p:txBody>
      </p:sp>
      <p:sp>
        <p:nvSpPr>
          <p:cNvPr id="27" name="Freeform 234@|5FFC:14998031|FBC:16777215|LFC:16777215|LBC:16777215"/>
          <p:cNvSpPr/>
          <p:nvPr>
            <p:custDataLst>
              <p:tags r:id="rId1"/>
            </p:custDataLst>
          </p:nvPr>
        </p:nvSpPr>
        <p:spPr bwMode="auto">
          <a:xfrm>
            <a:off x="5093852" y="1939290"/>
            <a:ext cx="1810171" cy="1783080"/>
          </a:xfrm>
          <a:custGeom>
            <a:avLst/>
            <a:gdLst>
              <a:gd name="T0" fmla="*/ 381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1 w 426"/>
              <a:gd name="T17" fmla="*/ 426 h 540"/>
              <a:gd name="T18" fmla="*/ 426 w 426"/>
              <a:gd name="T19" fmla="*/ 380 h 540"/>
              <a:gd name="T20" fmla="*/ 426 w 426"/>
              <a:gd name="T21" fmla="*/ 46 h 540"/>
              <a:gd name="T22" fmla="*/ 381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1"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1" y="426"/>
                  <a:pt x="381" y="426"/>
                  <a:pt x="381" y="426"/>
                </a:cubicBezTo>
                <a:cubicBezTo>
                  <a:pt x="406" y="426"/>
                  <a:pt x="426" y="405"/>
                  <a:pt x="426" y="380"/>
                </a:cubicBezTo>
                <a:cubicBezTo>
                  <a:pt x="426" y="46"/>
                  <a:pt x="426" y="46"/>
                  <a:pt x="426" y="46"/>
                </a:cubicBezTo>
                <a:cubicBezTo>
                  <a:pt x="426" y="20"/>
                  <a:pt x="406" y="0"/>
                  <a:pt x="381" y="0"/>
                </a:cubicBezTo>
                <a:close/>
              </a:path>
            </a:pathLst>
          </a:custGeom>
          <a:solidFill>
            <a:srgbClr val="17624C"/>
          </a:solidFill>
          <a:ln>
            <a:noFill/>
          </a:ln>
          <a:effectLst>
            <a:outerShdw blurRad="50800" dist="38100" dir="2700000" algn="tl" rotWithShape="0">
              <a:prstClr val="black">
                <a:alpha val="40000"/>
              </a:prstClr>
            </a:outerShdw>
          </a:effectLst>
        </p:spPr>
        <p:txBody>
          <a:bodyPr vert="horz" wrap="square" lIns="91440" tIns="45720" rIns="91440" bIns="612000" numCol="1" anchor="ctr" anchorCtr="0" compatLnSpc="1"/>
          <a:lstStyle>
            <a:defPPr>
              <a:defRPr lang="zh-CN"/>
            </a:defPPr>
            <a:lvl1pPr algn="l" rtl="0" eaLnBrk="0" fontAlgn="base" hangingPunct="0">
              <a:spcBef>
                <a:spcPct val="0"/>
              </a:spcBef>
              <a:spcAft>
                <a:spcPct val="0"/>
              </a:spcAft>
              <a:defRPr kern="1200">
                <a:solidFill>
                  <a:sysClr val="windowText" lastClr="000000"/>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ysClr val="windowText" lastClr="000000"/>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ysClr val="windowText" lastClr="000000"/>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ysClr val="windowText" lastClr="000000"/>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ysClr val="windowText" lastClr="000000"/>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ysClr val="windowText" lastClr="000000"/>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ysClr val="windowText" lastClr="000000"/>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ysClr val="windowText" lastClr="000000"/>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ysClr val="windowText" lastClr="000000"/>
                </a:solidFill>
                <a:latin typeface="Calibri" panose="020F0502020204030204" pitchFamily="34" charset="0"/>
                <a:ea typeface="宋体" panose="02010600030101010101" pitchFamily="2" charset="-122"/>
                <a:cs typeface="+mn-cs"/>
              </a:defRPr>
            </a:lvl9pPr>
          </a:lstStyle>
          <a:p>
            <a:pPr algn="ctr">
              <a:lnSpc>
                <a:spcPct val="130000"/>
              </a:lnSpc>
            </a:pPr>
            <a:r>
              <a:rPr lang="zh-CN" altLang="en-US" sz="2400" dirty="0">
                <a:solidFill>
                  <a:prstClr val="white"/>
                </a:solidFill>
                <a:latin typeface="+mn-lt"/>
                <a:ea typeface="+mn-ea"/>
              </a:rPr>
              <a:t>电源</a:t>
            </a:r>
          </a:p>
        </p:txBody>
      </p:sp>
      <p:sp>
        <p:nvSpPr>
          <p:cNvPr id="28" name="矩形 27"/>
          <p:cNvSpPr/>
          <p:nvPr>
            <p:custDataLst>
              <p:tags r:id="rId2"/>
            </p:custDataLst>
          </p:nvPr>
        </p:nvSpPr>
        <p:spPr>
          <a:xfrm>
            <a:off x="4315280" y="4290774"/>
            <a:ext cx="3367314" cy="1595676"/>
          </a:xfrm>
          <a:prstGeom prst="rect">
            <a:avLst/>
          </a:prstGeom>
        </p:spPr>
        <p:txBody>
          <a:bodyPr wrap="square">
            <a:normAutofit/>
          </a:bodyPr>
          <a:lstStyle/>
          <a:p>
            <a:pPr algn="ctr">
              <a:lnSpc>
                <a:spcPct val="120000"/>
              </a:lnSpc>
            </a:pPr>
            <a:r>
              <a:rPr lang="zh-CN" altLang="en-US" sz="2000" dirty="0"/>
              <a:t>使用恒压电源取代干电池，这样可以减小由于电源内阻造成输出电压的变化</a:t>
            </a:r>
          </a:p>
        </p:txBody>
      </p:sp>
      <p:sp>
        <p:nvSpPr>
          <p:cNvPr id="32" name="Freeform 234@|5FFC:14998031|FBC:16777215|LFC:16777215|LBC:16777215"/>
          <p:cNvSpPr/>
          <p:nvPr>
            <p:custDataLst>
              <p:tags r:id="rId3"/>
            </p:custDataLst>
          </p:nvPr>
        </p:nvSpPr>
        <p:spPr bwMode="auto">
          <a:xfrm>
            <a:off x="1466850" y="1939290"/>
            <a:ext cx="1810385" cy="1783080"/>
          </a:xfrm>
          <a:custGeom>
            <a:avLst/>
            <a:gdLst>
              <a:gd name="T0" fmla="*/ 381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1 w 426"/>
              <a:gd name="T17" fmla="*/ 426 h 540"/>
              <a:gd name="T18" fmla="*/ 426 w 426"/>
              <a:gd name="T19" fmla="*/ 380 h 540"/>
              <a:gd name="T20" fmla="*/ 426 w 426"/>
              <a:gd name="T21" fmla="*/ 46 h 540"/>
              <a:gd name="T22" fmla="*/ 381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1"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1" y="426"/>
                  <a:pt x="381" y="426"/>
                  <a:pt x="381" y="426"/>
                </a:cubicBezTo>
                <a:cubicBezTo>
                  <a:pt x="406" y="426"/>
                  <a:pt x="426" y="405"/>
                  <a:pt x="426" y="380"/>
                </a:cubicBezTo>
                <a:cubicBezTo>
                  <a:pt x="426" y="46"/>
                  <a:pt x="426" y="46"/>
                  <a:pt x="426" y="46"/>
                </a:cubicBezTo>
                <a:cubicBezTo>
                  <a:pt x="426" y="20"/>
                  <a:pt x="406" y="0"/>
                  <a:pt x="381" y="0"/>
                </a:cubicBezTo>
                <a:close/>
              </a:path>
            </a:pathLst>
          </a:custGeom>
          <a:solidFill>
            <a:srgbClr val="17624C"/>
          </a:solidFill>
          <a:ln>
            <a:noFill/>
          </a:ln>
          <a:effectLst>
            <a:outerShdw blurRad="50800" dist="38100" dir="2700000" algn="tl" rotWithShape="0">
              <a:prstClr val="black">
                <a:alpha val="40000"/>
              </a:prstClr>
            </a:outerShdw>
          </a:effectLst>
        </p:spPr>
        <p:txBody>
          <a:bodyPr vert="horz" wrap="square" lIns="91440" tIns="45720" rIns="91440" bIns="612000" numCol="1" anchor="ctr" anchorCtr="0" compatLnSpc="1"/>
          <a:lstStyle>
            <a:defPPr>
              <a:defRPr lang="zh-CN"/>
            </a:defPPr>
            <a:lvl1pPr algn="l" rtl="0" eaLnBrk="0" fontAlgn="base" hangingPunct="0">
              <a:spcBef>
                <a:spcPct val="0"/>
              </a:spcBef>
              <a:spcAft>
                <a:spcPct val="0"/>
              </a:spcAft>
              <a:defRPr kern="1200">
                <a:solidFill>
                  <a:sysClr val="windowText" lastClr="000000"/>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ysClr val="windowText" lastClr="000000"/>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ysClr val="windowText" lastClr="000000"/>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ysClr val="windowText" lastClr="000000"/>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ysClr val="windowText" lastClr="000000"/>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ysClr val="windowText" lastClr="000000"/>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ysClr val="windowText" lastClr="000000"/>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ysClr val="windowText" lastClr="000000"/>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ysClr val="windowText" lastClr="000000"/>
                </a:solidFill>
                <a:latin typeface="Calibri" panose="020F0502020204030204" pitchFamily="34" charset="0"/>
                <a:ea typeface="宋体" panose="02010600030101010101" pitchFamily="2" charset="-122"/>
                <a:cs typeface="+mn-cs"/>
              </a:defRPr>
            </a:lvl9pPr>
          </a:lstStyle>
          <a:p>
            <a:pPr algn="ctr">
              <a:lnSpc>
                <a:spcPct val="140000"/>
              </a:lnSpc>
            </a:pPr>
            <a:r>
              <a:rPr lang="zh-CN" altLang="en-US" sz="2400" dirty="0">
                <a:solidFill>
                  <a:prstClr val="white"/>
                </a:solidFill>
                <a:latin typeface="+mn-lt"/>
                <a:ea typeface="+mn-ea"/>
              </a:rPr>
              <a:t>电阻</a:t>
            </a:r>
          </a:p>
        </p:txBody>
      </p:sp>
      <p:sp>
        <p:nvSpPr>
          <p:cNvPr id="33" name="矩形 32"/>
          <p:cNvSpPr/>
          <p:nvPr>
            <p:custDataLst>
              <p:tags r:id="rId4"/>
            </p:custDataLst>
          </p:nvPr>
        </p:nvSpPr>
        <p:spPr>
          <a:xfrm>
            <a:off x="688160" y="4290774"/>
            <a:ext cx="3367314" cy="1595676"/>
          </a:xfrm>
          <a:prstGeom prst="rect">
            <a:avLst/>
          </a:prstGeom>
        </p:spPr>
        <p:txBody>
          <a:bodyPr wrap="square">
            <a:normAutofit/>
          </a:bodyPr>
          <a:lstStyle/>
          <a:p>
            <a:pPr algn="ctr">
              <a:lnSpc>
                <a:spcPct val="120000"/>
              </a:lnSpc>
            </a:pPr>
            <a:r>
              <a:rPr lang="zh-CN" altLang="en-US" sz="2000" dirty="0"/>
              <a:t>我们可以使用更加精确的定值电阻进行实验测量。</a:t>
            </a:r>
          </a:p>
        </p:txBody>
      </p:sp>
      <p:sp>
        <p:nvSpPr>
          <p:cNvPr id="34" name="Freeform 234@|5FFC:14998031|FBC:16777215|LFC:16777215|LBC:16777215"/>
          <p:cNvSpPr/>
          <p:nvPr>
            <p:custDataLst>
              <p:tags r:id="rId5"/>
            </p:custDataLst>
          </p:nvPr>
        </p:nvSpPr>
        <p:spPr bwMode="auto">
          <a:xfrm>
            <a:off x="8720972" y="1939290"/>
            <a:ext cx="1810171" cy="1783080"/>
          </a:xfrm>
          <a:custGeom>
            <a:avLst/>
            <a:gdLst>
              <a:gd name="T0" fmla="*/ 381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1 w 426"/>
              <a:gd name="T17" fmla="*/ 426 h 540"/>
              <a:gd name="T18" fmla="*/ 426 w 426"/>
              <a:gd name="T19" fmla="*/ 380 h 540"/>
              <a:gd name="T20" fmla="*/ 426 w 426"/>
              <a:gd name="T21" fmla="*/ 46 h 540"/>
              <a:gd name="T22" fmla="*/ 381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1"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1" y="426"/>
                  <a:pt x="381" y="426"/>
                  <a:pt x="381" y="426"/>
                </a:cubicBezTo>
                <a:cubicBezTo>
                  <a:pt x="406" y="426"/>
                  <a:pt x="426" y="405"/>
                  <a:pt x="426" y="380"/>
                </a:cubicBezTo>
                <a:cubicBezTo>
                  <a:pt x="426" y="46"/>
                  <a:pt x="426" y="46"/>
                  <a:pt x="426" y="46"/>
                </a:cubicBezTo>
                <a:cubicBezTo>
                  <a:pt x="426" y="20"/>
                  <a:pt x="406" y="0"/>
                  <a:pt x="381" y="0"/>
                </a:cubicBezTo>
                <a:close/>
              </a:path>
            </a:pathLst>
          </a:custGeom>
          <a:solidFill>
            <a:srgbClr val="17624C"/>
          </a:solidFill>
          <a:ln>
            <a:noFill/>
          </a:ln>
          <a:effectLst>
            <a:outerShdw blurRad="50800" dist="38100" dir="2700000" algn="tl" rotWithShape="0">
              <a:prstClr val="black">
                <a:alpha val="40000"/>
              </a:prstClr>
            </a:outerShdw>
          </a:effectLst>
        </p:spPr>
        <p:txBody>
          <a:bodyPr vert="horz" wrap="square" lIns="91440" tIns="45720" rIns="91440" bIns="612000" numCol="1" anchor="ctr" anchorCtr="0" compatLnSpc="1"/>
          <a:lstStyle>
            <a:defPPr>
              <a:defRPr lang="zh-CN"/>
            </a:defPPr>
            <a:lvl1pPr algn="l" rtl="0" eaLnBrk="0" fontAlgn="base" hangingPunct="0">
              <a:spcBef>
                <a:spcPct val="0"/>
              </a:spcBef>
              <a:spcAft>
                <a:spcPct val="0"/>
              </a:spcAft>
              <a:defRPr kern="1200">
                <a:solidFill>
                  <a:sysClr val="windowText" lastClr="000000"/>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ysClr val="windowText" lastClr="000000"/>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ysClr val="windowText" lastClr="000000"/>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ysClr val="windowText" lastClr="000000"/>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ysClr val="windowText" lastClr="000000"/>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ysClr val="windowText" lastClr="000000"/>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ysClr val="windowText" lastClr="000000"/>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ysClr val="windowText" lastClr="000000"/>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ysClr val="windowText" lastClr="000000"/>
                </a:solidFill>
                <a:latin typeface="Calibri" panose="020F0502020204030204" pitchFamily="34" charset="0"/>
                <a:ea typeface="宋体" panose="02010600030101010101" pitchFamily="2" charset="-122"/>
                <a:cs typeface="+mn-cs"/>
              </a:defRPr>
            </a:lvl9pPr>
          </a:lstStyle>
          <a:p>
            <a:pPr algn="ctr">
              <a:lnSpc>
                <a:spcPct val="130000"/>
              </a:lnSpc>
            </a:pPr>
            <a:r>
              <a:rPr lang="zh-CN" altLang="en-US" sz="2400" dirty="0">
                <a:solidFill>
                  <a:prstClr val="white"/>
                </a:solidFill>
                <a:latin typeface="+mn-lt"/>
                <a:ea typeface="+mn-ea"/>
              </a:rPr>
              <a:t>放大器</a:t>
            </a:r>
          </a:p>
        </p:txBody>
      </p:sp>
      <p:sp>
        <p:nvSpPr>
          <p:cNvPr id="35" name="矩形 34"/>
          <p:cNvSpPr/>
          <p:nvPr>
            <p:custDataLst>
              <p:tags r:id="rId6"/>
            </p:custDataLst>
          </p:nvPr>
        </p:nvSpPr>
        <p:spPr>
          <a:xfrm>
            <a:off x="7942400" y="4290774"/>
            <a:ext cx="3367314" cy="1595676"/>
          </a:xfrm>
          <a:prstGeom prst="rect">
            <a:avLst/>
          </a:prstGeom>
        </p:spPr>
        <p:txBody>
          <a:bodyPr wrap="square">
            <a:normAutofit/>
          </a:bodyPr>
          <a:lstStyle/>
          <a:p>
            <a:pPr algn="ctr">
              <a:lnSpc>
                <a:spcPct val="120000"/>
              </a:lnSpc>
            </a:pPr>
            <a:r>
              <a:rPr lang="zh-CN" altLang="en-US" sz="2000" dirty="0"/>
              <a:t>在电桥与示波器之间连接一个放大器，提高示波器的读数精度。</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whu.edu.cn/images/2017112901.jpg"/>
          <p:cNvPicPr>
            <a:picLocks noChangeAspect="1" noChangeArrowheads="1"/>
          </p:cNvPicPr>
          <p:nvPr/>
        </p:nvPicPr>
        <p:blipFill rotWithShape="1">
          <a:blip r:embed="rId3">
            <a:extLst>
              <a:ext uri="{28A0092B-C50C-407E-A947-70E740481C1C}">
                <a14:useLocalDpi xmlns:a14="http://schemas.microsoft.com/office/drawing/2010/main" val="0"/>
              </a:ext>
            </a:extLst>
          </a:blip>
          <a:srcRect t="8347" r="19046" b="10785"/>
          <a:stretch>
            <a:fillRect/>
          </a:stretch>
        </p:blipFill>
        <p:spPr bwMode="auto">
          <a:xfrm>
            <a:off x="1435667" y="1669144"/>
            <a:ext cx="9320665" cy="3135085"/>
          </a:xfrm>
          <a:prstGeom prst="roundRect">
            <a:avLst>
              <a:gd name="adj" fmla="val 3562"/>
            </a:avLst>
          </a:prstGeom>
          <a:noFill/>
          <a:extLst>
            <a:ext uri="{909E8E84-426E-40DD-AFC4-6F175D3DCCD1}">
              <a14:hiddenFill xmlns:a14="http://schemas.microsoft.com/office/drawing/2010/main">
                <a:solidFill>
                  <a:srgbClr val="FFFFFF"/>
                </a:solidFill>
              </a14:hiddenFill>
            </a:ext>
          </a:extLst>
        </p:spPr>
      </p:pic>
      <p:sp>
        <p:nvSpPr>
          <p:cNvPr id="205" name="矩形: 圆角 204"/>
          <p:cNvSpPr/>
          <p:nvPr/>
        </p:nvSpPr>
        <p:spPr>
          <a:xfrm>
            <a:off x="1433762" y="1669144"/>
            <a:ext cx="9320667" cy="3135087"/>
          </a:xfrm>
          <a:prstGeom prst="roundRect">
            <a:avLst>
              <a:gd name="adj" fmla="val 3676"/>
            </a:avLst>
          </a:prstGeom>
          <a:solidFill>
            <a:srgbClr val="00523A">
              <a:alpha val="90000"/>
            </a:srgbClr>
          </a:solidFill>
          <a:ln w="3175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sp>
        <p:nvSpPr>
          <p:cNvPr id="207" name="椭圆 206"/>
          <p:cNvSpPr/>
          <p:nvPr/>
        </p:nvSpPr>
        <p:spPr>
          <a:xfrm>
            <a:off x="5266690" y="837565"/>
            <a:ext cx="1667510" cy="16675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pic>
        <p:nvPicPr>
          <p:cNvPr id="208" name="图形 207"/>
          <p:cNvPicPr>
            <a:picLocks noChangeAspect="1"/>
          </p:cNvPicPr>
          <p:nvPr/>
        </p:nvPicPr>
        <p:blipFill>
          <a:blip r:embed="rId4"/>
          <a:stretch>
            <a:fillRect/>
          </a:stretch>
        </p:blipFill>
        <p:spPr>
          <a:xfrm>
            <a:off x="5257800" y="833120"/>
            <a:ext cx="1672590" cy="1672590"/>
          </a:xfrm>
          <a:prstGeom prst="rect">
            <a:avLst/>
          </a:prstGeom>
        </p:spPr>
      </p:pic>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sp>
        <p:nvSpPr>
          <p:cNvPr id="2" name="文本框 1"/>
          <p:cNvSpPr txBox="1"/>
          <p:nvPr/>
        </p:nvSpPr>
        <p:spPr>
          <a:xfrm>
            <a:off x="2385060" y="2921635"/>
            <a:ext cx="7430770" cy="1014730"/>
          </a:xfrm>
          <a:prstGeom prst="rect">
            <a:avLst/>
          </a:prstGeom>
          <a:noFill/>
        </p:spPr>
        <p:txBody>
          <a:bodyPr wrap="square" rtlCol="0">
            <a:spAutoFit/>
          </a:bodyPr>
          <a:lstStyle/>
          <a:p>
            <a:pPr algn="ctr"/>
            <a:r>
              <a:rPr lang="zh-CN" altLang="en-US" sz="6000" b="1" dirty="0">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谢谢大家</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whu.edu.cn/images/2017112901.jpg"/>
          <p:cNvPicPr>
            <a:picLocks noChangeAspect="1" noChangeArrowheads="1"/>
          </p:cNvPicPr>
          <p:nvPr/>
        </p:nvPicPr>
        <p:blipFill rotWithShape="1">
          <a:blip r:embed="rId3">
            <a:extLst>
              <a:ext uri="{28A0092B-C50C-407E-A947-70E740481C1C}">
                <a14:useLocalDpi xmlns:a14="http://schemas.microsoft.com/office/drawing/2010/main" val="0"/>
              </a:ext>
            </a:extLst>
          </a:blip>
          <a:srcRect t="8347" r="19046" b="10785"/>
          <a:stretch>
            <a:fillRect/>
          </a:stretch>
        </p:blipFill>
        <p:spPr bwMode="auto">
          <a:xfrm>
            <a:off x="1435667" y="1669144"/>
            <a:ext cx="9320665" cy="3135085"/>
          </a:xfrm>
          <a:prstGeom prst="roundRect">
            <a:avLst>
              <a:gd name="adj" fmla="val 3562"/>
            </a:avLst>
          </a:prstGeom>
          <a:noFill/>
          <a:extLst>
            <a:ext uri="{909E8E84-426E-40DD-AFC4-6F175D3DCCD1}">
              <a14:hiddenFill xmlns:a14="http://schemas.microsoft.com/office/drawing/2010/main">
                <a:solidFill>
                  <a:srgbClr val="FFFFFF"/>
                </a:solidFill>
              </a14:hiddenFill>
            </a:ext>
          </a:extLst>
        </p:spPr>
      </p:pic>
      <p:sp>
        <p:nvSpPr>
          <p:cNvPr id="205" name="矩形: 圆角 204"/>
          <p:cNvSpPr/>
          <p:nvPr/>
        </p:nvSpPr>
        <p:spPr>
          <a:xfrm>
            <a:off x="1433762" y="1669144"/>
            <a:ext cx="9320667" cy="3135087"/>
          </a:xfrm>
          <a:prstGeom prst="roundRect">
            <a:avLst>
              <a:gd name="adj" fmla="val 3676"/>
            </a:avLst>
          </a:prstGeom>
          <a:solidFill>
            <a:srgbClr val="00523A">
              <a:alpha val="90000"/>
            </a:srgbClr>
          </a:solidFill>
          <a:ln w="3175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grpSp>
        <p:nvGrpSpPr>
          <p:cNvPr id="206" name="组合 205"/>
          <p:cNvGrpSpPr/>
          <p:nvPr/>
        </p:nvGrpSpPr>
        <p:grpSpPr>
          <a:xfrm>
            <a:off x="5257895" y="832881"/>
            <a:ext cx="1676211" cy="1672409"/>
            <a:chOff x="3391090" y="1905190"/>
            <a:chExt cx="3054547" cy="3047620"/>
          </a:xfrm>
        </p:grpSpPr>
        <p:sp>
          <p:nvSpPr>
            <p:cNvPr id="207" name="椭圆 206"/>
            <p:cNvSpPr/>
            <p:nvPr/>
          </p:nvSpPr>
          <p:spPr>
            <a:xfrm>
              <a:off x="3406832" y="1914005"/>
              <a:ext cx="3038805" cy="3038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pic>
          <p:nvPicPr>
            <p:cNvPr id="208" name="图形 207"/>
            <p:cNvPicPr>
              <a:picLocks noChangeAspect="1"/>
            </p:cNvPicPr>
            <p:nvPr/>
          </p:nvPicPr>
          <p:blipFill>
            <a:blip r:embed="rId4"/>
            <a:stretch>
              <a:fillRect/>
            </a:stretch>
          </p:blipFill>
          <p:spPr>
            <a:xfrm>
              <a:off x="3391090" y="1905190"/>
              <a:ext cx="3047620" cy="3047620"/>
            </a:xfrm>
            <a:prstGeom prst="rect">
              <a:avLst/>
            </a:prstGeom>
          </p:spPr>
        </p:pic>
      </p:grpSp>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sp>
        <p:nvSpPr>
          <p:cNvPr id="2" name="文本框 1"/>
          <p:cNvSpPr txBox="1"/>
          <p:nvPr/>
        </p:nvSpPr>
        <p:spPr>
          <a:xfrm>
            <a:off x="4020185" y="2668905"/>
            <a:ext cx="4160520" cy="1014730"/>
          </a:xfrm>
          <a:prstGeom prst="rect">
            <a:avLst/>
          </a:prstGeom>
          <a:noFill/>
        </p:spPr>
        <p:txBody>
          <a:bodyPr wrap="square" rtlCol="0">
            <a:spAutoFit/>
          </a:bodyPr>
          <a:lstStyle/>
          <a:p>
            <a:pPr algn="ctr"/>
            <a:r>
              <a:rPr lang="zh-CN" altLang="en-US" sz="6000" b="1" dirty="0">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背景及意义</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624C"/>
        </a:solidFill>
        <a:effectLst/>
      </p:bgPr>
    </p:bg>
    <p:spTree>
      <p:nvGrpSpPr>
        <p:cNvPr id="1" name=""/>
        <p:cNvGrpSpPr/>
        <p:nvPr/>
      </p:nvGrpSpPr>
      <p:grpSpPr>
        <a:xfrm>
          <a:off x="0" y="0"/>
          <a:ext cx="0" cy="0"/>
          <a:chOff x="0" y="0"/>
          <a:chExt cx="0" cy="0"/>
        </a:xfrm>
      </p:grpSpPr>
      <p:sp>
        <p:nvSpPr>
          <p:cNvPr id="3074" name="椭圆 4"/>
          <p:cNvSpPr/>
          <p:nvPr/>
        </p:nvSpPr>
        <p:spPr>
          <a:xfrm>
            <a:off x="2479675" y="2319338"/>
            <a:ext cx="1973263" cy="1973262"/>
          </a:xfrm>
          <a:prstGeom prst="ellipse">
            <a:avLst/>
          </a:prstGeom>
          <a:solidFill>
            <a:srgbClr val="F7F3C6"/>
          </a:soli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3075" name="椭圆 5"/>
          <p:cNvSpPr/>
          <p:nvPr/>
        </p:nvSpPr>
        <p:spPr>
          <a:xfrm>
            <a:off x="5110163" y="2319338"/>
            <a:ext cx="1971675" cy="1973262"/>
          </a:xfrm>
          <a:prstGeom prst="ellipse">
            <a:avLst/>
          </a:prstGeom>
          <a:solidFill>
            <a:srgbClr val="F7F3C6"/>
          </a:soli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3076" name="椭圆 6"/>
          <p:cNvSpPr/>
          <p:nvPr/>
        </p:nvSpPr>
        <p:spPr>
          <a:xfrm>
            <a:off x="7739063" y="2319338"/>
            <a:ext cx="1973262" cy="1973262"/>
          </a:xfrm>
          <a:prstGeom prst="ellipse">
            <a:avLst/>
          </a:prstGeom>
          <a:solidFill>
            <a:srgbClr val="F7F3C6"/>
          </a:soli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3077" name="文本框 7"/>
          <p:cNvSpPr txBox="1"/>
          <p:nvPr/>
        </p:nvSpPr>
        <p:spPr>
          <a:xfrm>
            <a:off x="4484688" y="3005138"/>
            <a:ext cx="592137" cy="601662"/>
          </a:xfrm>
          <a:prstGeom prst="rect">
            <a:avLst/>
          </a:prstGeom>
          <a:noFill/>
          <a:ln w="9525">
            <a:noFill/>
          </a:ln>
        </p:spPr>
        <p:txBody>
          <a:bodyPr wrap="none">
            <a:spAutoFit/>
          </a:bodyPr>
          <a:lstStyle/>
          <a:p>
            <a:pPr eaLnBrk="1" hangingPunct="1"/>
            <a:r>
              <a:rPr lang="zh-CN" altLang="en-US" sz="4000" dirty="0">
                <a:solidFill>
                  <a:srgbClr val="F7F3C6"/>
                </a:solidFill>
                <a:latin typeface="微软雅黑" panose="020B0503020204020204" pitchFamily="34" charset="-122"/>
                <a:ea typeface="微软雅黑" panose="020B0503020204020204" pitchFamily="34" charset="-122"/>
              </a:rPr>
              <a:t>＋</a:t>
            </a:r>
          </a:p>
        </p:txBody>
      </p:sp>
      <p:sp>
        <p:nvSpPr>
          <p:cNvPr id="3078" name="文本框 8"/>
          <p:cNvSpPr txBox="1"/>
          <p:nvPr/>
        </p:nvSpPr>
        <p:spPr>
          <a:xfrm>
            <a:off x="7115175" y="3005138"/>
            <a:ext cx="592138" cy="601662"/>
          </a:xfrm>
          <a:prstGeom prst="rect">
            <a:avLst/>
          </a:prstGeom>
          <a:noFill/>
          <a:ln w="9525">
            <a:noFill/>
          </a:ln>
        </p:spPr>
        <p:txBody>
          <a:bodyPr wrap="none">
            <a:spAutoFit/>
          </a:bodyPr>
          <a:lstStyle/>
          <a:p>
            <a:pPr eaLnBrk="1" hangingPunct="1"/>
            <a:r>
              <a:rPr lang="zh-CN" altLang="en-US" sz="4000" dirty="0">
                <a:solidFill>
                  <a:srgbClr val="F7F3C6"/>
                </a:solidFill>
                <a:latin typeface="微软雅黑" panose="020B0503020204020204" pitchFamily="34" charset="-122"/>
                <a:ea typeface="微软雅黑" panose="020B0503020204020204" pitchFamily="34" charset="-122"/>
              </a:rPr>
              <a:t>＋</a:t>
            </a:r>
          </a:p>
        </p:txBody>
      </p:sp>
      <p:pic>
        <p:nvPicPr>
          <p:cNvPr id="3079" name="组合 9"/>
          <p:cNvPicPr/>
          <p:nvPr/>
        </p:nvPicPr>
        <p:blipFill>
          <a:blip r:embed="rId3"/>
          <a:stretch>
            <a:fillRect/>
          </a:stretch>
        </p:blipFill>
        <p:spPr>
          <a:xfrm>
            <a:off x="3090863" y="2603500"/>
            <a:ext cx="738187" cy="736600"/>
          </a:xfrm>
          <a:prstGeom prst="rect">
            <a:avLst/>
          </a:prstGeom>
          <a:noFill/>
          <a:ln w="9525">
            <a:noFill/>
          </a:ln>
        </p:spPr>
      </p:pic>
      <p:sp>
        <p:nvSpPr>
          <p:cNvPr id="3080" name="Freeform 251"/>
          <p:cNvSpPr>
            <a:spLocks noEditPoints="1"/>
          </p:cNvSpPr>
          <p:nvPr/>
        </p:nvSpPr>
        <p:spPr>
          <a:xfrm>
            <a:off x="5773738" y="2652713"/>
            <a:ext cx="644525" cy="601662"/>
          </a:xfrm>
          <a:custGeom>
            <a:avLst/>
            <a:gdLst/>
            <a:ahLst/>
            <a:cxnLst>
              <a:cxn ang="0">
                <a:pos x="569580" y="409642"/>
              </a:cxn>
              <a:cxn ang="0">
                <a:pos x="501059" y="147215"/>
              </a:cxn>
              <a:cxn ang="0">
                <a:pos x="173444" y="76808"/>
              </a:cxn>
              <a:cxn ang="0">
                <a:pos x="68521" y="6401"/>
              </a:cxn>
              <a:cxn ang="0">
                <a:pos x="25695" y="27736"/>
              </a:cxn>
              <a:cxn ang="0">
                <a:pos x="130618" y="121613"/>
              </a:cxn>
              <a:cxn ang="0">
                <a:pos x="282649" y="531255"/>
              </a:cxn>
              <a:cxn ang="0">
                <a:pos x="644525" y="554724"/>
              </a:cxn>
              <a:cxn ang="0">
                <a:pos x="569580" y="409642"/>
              </a:cxn>
              <a:cxn ang="0">
                <a:pos x="518190" y="494984"/>
              </a:cxn>
              <a:cxn ang="0">
                <a:pos x="513907" y="497118"/>
              </a:cxn>
              <a:cxn ang="0">
                <a:pos x="509624" y="494984"/>
              </a:cxn>
              <a:cxn ang="0">
                <a:pos x="340463" y="294430"/>
              </a:cxn>
              <a:cxn ang="0">
                <a:pos x="226976" y="160016"/>
              </a:cxn>
              <a:cxn ang="0">
                <a:pos x="226976" y="151482"/>
              </a:cxn>
              <a:cxn ang="0">
                <a:pos x="233399" y="151482"/>
              </a:cxn>
              <a:cxn ang="0">
                <a:pos x="381148" y="260293"/>
              </a:cxn>
              <a:cxn ang="0">
                <a:pos x="520331" y="488584"/>
              </a:cxn>
              <a:cxn ang="0">
                <a:pos x="518190" y="494984"/>
              </a:cxn>
            </a:cxnLst>
            <a:rect l="0" t="0" r="0" b="0"/>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rgbClr val="5FA281">
              <a:alpha val="100000"/>
            </a:srgbClr>
          </a:solidFill>
          <a:ln w="9525">
            <a:noFill/>
          </a:ln>
        </p:spPr>
        <p:txBody>
          <a:bodyPr/>
          <a:lstStyle/>
          <a:p>
            <a:endParaRPr lang="zh-CN" altLang="en-US"/>
          </a:p>
        </p:txBody>
      </p:sp>
      <p:sp>
        <p:nvSpPr>
          <p:cNvPr id="3081" name="Freeform 217"/>
          <p:cNvSpPr>
            <a:spLocks noEditPoints="1"/>
          </p:cNvSpPr>
          <p:nvPr/>
        </p:nvSpPr>
        <p:spPr>
          <a:xfrm>
            <a:off x="8521700" y="2603500"/>
            <a:ext cx="407988" cy="647700"/>
          </a:xfrm>
          <a:custGeom>
            <a:avLst/>
            <a:gdLst/>
            <a:ahLst/>
            <a:cxnLst>
              <a:cxn ang="0">
                <a:pos x="208527" y="2257"/>
              </a:cxn>
              <a:cxn ang="0">
                <a:pos x="203994" y="0"/>
              </a:cxn>
              <a:cxn ang="0">
                <a:pos x="197194" y="2257"/>
              </a:cxn>
              <a:cxn ang="0">
                <a:pos x="0" y="408480"/>
              </a:cxn>
              <a:cxn ang="0">
                <a:pos x="203994" y="647700"/>
              </a:cxn>
              <a:cxn ang="0">
                <a:pos x="407988" y="408480"/>
              </a:cxn>
              <a:cxn ang="0">
                <a:pos x="208527" y="2257"/>
              </a:cxn>
              <a:cxn ang="0">
                <a:pos x="133729" y="403966"/>
              </a:cxn>
              <a:cxn ang="0">
                <a:pos x="156395" y="455872"/>
              </a:cxn>
              <a:cxn ang="0">
                <a:pos x="172262" y="494238"/>
              </a:cxn>
              <a:cxn ang="0">
                <a:pos x="163195" y="532603"/>
              </a:cxn>
              <a:cxn ang="0">
                <a:pos x="131463" y="548401"/>
              </a:cxn>
              <a:cxn ang="0">
                <a:pos x="108797" y="539374"/>
              </a:cxn>
              <a:cxn ang="0">
                <a:pos x="65731" y="392682"/>
              </a:cxn>
              <a:cxn ang="0">
                <a:pos x="129196" y="218909"/>
              </a:cxn>
              <a:cxn ang="0">
                <a:pos x="138263" y="214395"/>
              </a:cxn>
              <a:cxn ang="0">
                <a:pos x="142796" y="223423"/>
              </a:cxn>
              <a:cxn ang="0">
                <a:pos x="133729" y="403966"/>
              </a:cxn>
            </a:cxnLst>
            <a:rect l="0" t="0" r="0" b="0"/>
            <a:pathLst>
              <a:path w="180" h="287">
                <a:moveTo>
                  <a:pt x="92" y="1"/>
                </a:moveTo>
                <a:cubicBezTo>
                  <a:pt x="92" y="0"/>
                  <a:pt x="91" y="0"/>
                  <a:pt x="90" y="0"/>
                </a:cubicBezTo>
                <a:cubicBezTo>
                  <a:pt x="89" y="0"/>
                  <a:pt x="88" y="0"/>
                  <a:pt x="87" y="1"/>
                </a:cubicBezTo>
                <a:cubicBezTo>
                  <a:pt x="84" y="6"/>
                  <a:pt x="0" y="122"/>
                  <a:pt x="0" y="181"/>
                </a:cubicBezTo>
                <a:cubicBezTo>
                  <a:pt x="0" y="282"/>
                  <a:pt x="75" y="287"/>
                  <a:pt x="90" y="287"/>
                </a:cubicBezTo>
                <a:cubicBezTo>
                  <a:pt x="105" y="287"/>
                  <a:pt x="180" y="282"/>
                  <a:pt x="180" y="181"/>
                </a:cubicBezTo>
                <a:cubicBezTo>
                  <a:pt x="180" y="123"/>
                  <a:pt x="96" y="6"/>
                  <a:pt x="92" y="1"/>
                </a:cubicBezTo>
                <a:close/>
                <a:moveTo>
                  <a:pt x="59" y="179"/>
                </a:moveTo>
                <a:cubicBezTo>
                  <a:pt x="62" y="191"/>
                  <a:pt x="65" y="197"/>
                  <a:pt x="69" y="202"/>
                </a:cubicBezTo>
                <a:cubicBezTo>
                  <a:pt x="71" y="207"/>
                  <a:pt x="74" y="211"/>
                  <a:pt x="76" y="219"/>
                </a:cubicBezTo>
                <a:cubicBezTo>
                  <a:pt x="77" y="225"/>
                  <a:pt x="76" y="231"/>
                  <a:pt x="72" y="236"/>
                </a:cubicBezTo>
                <a:cubicBezTo>
                  <a:pt x="69" y="240"/>
                  <a:pt x="64" y="243"/>
                  <a:pt x="58" y="243"/>
                </a:cubicBezTo>
                <a:cubicBezTo>
                  <a:pt x="55" y="243"/>
                  <a:pt x="51" y="241"/>
                  <a:pt x="48" y="239"/>
                </a:cubicBezTo>
                <a:cubicBezTo>
                  <a:pt x="34" y="231"/>
                  <a:pt x="25" y="202"/>
                  <a:pt x="29" y="174"/>
                </a:cubicBezTo>
                <a:cubicBezTo>
                  <a:pt x="32" y="147"/>
                  <a:pt x="56" y="99"/>
                  <a:pt x="57" y="97"/>
                </a:cubicBezTo>
                <a:cubicBezTo>
                  <a:pt x="58" y="95"/>
                  <a:pt x="60" y="95"/>
                  <a:pt x="61" y="95"/>
                </a:cubicBezTo>
                <a:cubicBezTo>
                  <a:pt x="63" y="96"/>
                  <a:pt x="64" y="98"/>
                  <a:pt x="63" y="99"/>
                </a:cubicBezTo>
                <a:cubicBezTo>
                  <a:pt x="51" y="135"/>
                  <a:pt x="55" y="161"/>
                  <a:pt x="59" y="179"/>
                </a:cubicBezTo>
                <a:close/>
              </a:path>
            </a:pathLst>
          </a:custGeom>
          <a:solidFill>
            <a:srgbClr val="5FA281">
              <a:alpha val="100000"/>
            </a:srgbClr>
          </a:solidFill>
          <a:ln w="9525">
            <a:noFill/>
          </a:ln>
        </p:spPr>
        <p:txBody>
          <a:bodyPr/>
          <a:lstStyle/>
          <a:p>
            <a:endParaRPr lang="zh-CN" altLang="en-US"/>
          </a:p>
        </p:txBody>
      </p:sp>
      <p:sp>
        <p:nvSpPr>
          <p:cNvPr id="3082" name="文本框 20"/>
          <p:cNvSpPr txBox="1"/>
          <p:nvPr/>
        </p:nvSpPr>
        <p:spPr>
          <a:xfrm>
            <a:off x="3078163" y="3522663"/>
            <a:ext cx="693737" cy="601662"/>
          </a:xfrm>
          <a:prstGeom prst="rect">
            <a:avLst/>
          </a:prstGeom>
          <a:noFill/>
          <a:ln w="9525">
            <a:noFill/>
          </a:ln>
        </p:spPr>
        <p:txBody>
          <a:bodyPr wrap="none">
            <a:spAutoFit/>
          </a:bodyPr>
          <a:lstStyle/>
          <a:p>
            <a:pPr eaLnBrk="1" hangingPunct="1"/>
            <a:r>
              <a:rPr lang="en-US" altLang="zh-CN" sz="4000" dirty="0">
                <a:solidFill>
                  <a:srgbClr val="5FA281"/>
                </a:solidFill>
                <a:latin typeface="微软雅黑" panose="020B0503020204020204" pitchFamily="34" charset="-122"/>
                <a:ea typeface="微软雅黑" panose="020B0503020204020204" pitchFamily="34" charset="-122"/>
              </a:rPr>
              <a:t>01</a:t>
            </a:r>
            <a:endParaRPr lang="zh-CN" altLang="en-US" sz="4000" dirty="0">
              <a:solidFill>
                <a:srgbClr val="5FA281"/>
              </a:solidFill>
              <a:latin typeface="微软雅黑" panose="020B0503020204020204" pitchFamily="34" charset="-122"/>
              <a:ea typeface="微软雅黑" panose="020B0503020204020204" pitchFamily="34" charset="-122"/>
            </a:endParaRPr>
          </a:p>
        </p:txBody>
      </p:sp>
      <p:sp>
        <p:nvSpPr>
          <p:cNvPr id="3083" name="文本框 21"/>
          <p:cNvSpPr txBox="1"/>
          <p:nvPr/>
        </p:nvSpPr>
        <p:spPr>
          <a:xfrm>
            <a:off x="5724525" y="3522663"/>
            <a:ext cx="693738" cy="601662"/>
          </a:xfrm>
          <a:prstGeom prst="rect">
            <a:avLst/>
          </a:prstGeom>
          <a:noFill/>
          <a:ln w="9525">
            <a:noFill/>
          </a:ln>
        </p:spPr>
        <p:txBody>
          <a:bodyPr wrap="none">
            <a:spAutoFit/>
          </a:bodyPr>
          <a:lstStyle/>
          <a:p>
            <a:pPr eaLnBrk="1" hangingPunct="1"/>
            <a:r>
              <a:rPr lang="en-US" altLang="zh-CN" sz="4000" dirty="0">
                <a:solidFill>
                  <a:srgbClr val="5FA281"/>
                </a:solidFill>
                <a:latin typeface="微软雅黑" panose="020B0503020204020204" pitchFamily="34" charset="-122"/>
                <a:ea typeface="微软雅黑" panose="020B0503020204020204" pitchFamily="34" charset="-122"/>
              </a:rPr>
              <a:t>02</a:t>
            </a:r>
            <a:endParaRPr lang="zh-CN" altLang="en-US" sz="4000" dirty="0">
              <a:solidFill>
                <a:srgbClr val="5FA281"/>
              </a:solidFill>
              <a:latin typeface="微软雅黑" panose="020B0503020204020204" pitchFamily="34" charset="-122"/>
              <a:ea typeface="微软雅黑" panose="020B0503020204020204" pitchFamily="34" charset="-122"/>
            </a:endParaRPr>
          </a:p>
        </p:txBody>
      </p:sp>
      <p:sp>
        <p:nvSpPr>
          <p:cNvPr id="3084" name="文本框 22"/>
          <p:cNvSpPr txBox="1"/>
          <p:nvPr/>
        </p:nvSpPr>
        <p:spPr>
          <a:xfrm>
            <a:off x="8370888" y="3522663"/>
            <a:ext cx="668337" cy="601662"/>
          </a:xfrm>
          <a:prstGeom prst="rect">
            <a:avLst/>
          </a:prstGeom>
          <a:noFill/>
          <a:ln w="9525">
            <a:noFill/>
          </a:ln>
        </p:spPr>
        <p:txBody>
          <a:bodyPr wrap="none">
            <a:spAutoFit/>
          </a:bodyPr>
          <a:lstStyle/>
          <a:p>
            <a:pPr eaLnBrk="1" hangingPunct="1"/>
            <a:r>
              <a:rPr lang="en-US" altLang="zh-CN" sz="4000" dirty="0">
                <a:solidFill>
                  <a:srgbClr val="5FA281"/>
                </a:solidFill>
                <a:latin typeface="微软雅黑" panose="020B0503020204020204" pitchFamily="34" charset="-122"/>
                <a:ea typeface="微软雅黑" panose="020B0503020204020204" pitchFamily="34" charset="-122"/>
              </a:rPr>
              <a:t>03</a:t>
            </a:r>
            <a:endParaRPr lang="zh-CN" altLang="en-US" sz="4000" dirty="0">
              <a:solidFill>
                <a:srgbClr val="5FA281"/>
              </a:solidFill>
              <a:latin typeface="微软雅黑" panose="020B0503020204020204" pitchFamily="34" charset="-122"/>
              <a:ea typeface="微软雅黑" panose="020B0503020204020204" pitchFamily="34" charset="-122"/>
            </a:endParaRPr>
          </a:p>
        </p:txBody>
      </p:sp>
      <p:sp>
        <p:nvSpPr>
          <p:cNvPr id="3085" name="文本框 23"/>
          <p:cNvSpPr txBox="1"/>
          <p:nvPr/>
        </p:nvSpPr>
        <p:spPr>
          <a:xfrm>
            <a:off x="2409825" y="4516438"/>
            <a:ext cx="2011680" cy="460375"/>
          </a:xfrm>
          <a:prstGeom prst="rect">
            <a:avLst/>
          </a:prstGeom>
          <a:noFill/>
          <a:ln w="9525">
            <a:noFill/>
          </a:ln>
        </p:spPr>
        <p:txBody>
          <a:bodyPr wrap="none">
            <a:spAutoFit/>
          </a:bodyPr>
          <a:lstStyle/>
          <a:p>
            <a:pPr algn="l" eaLnBrk="1" hangingPunct="1"/>
            <a:r>
              <a:rPr lang="zh-CN" altLang="en-US" sz="2400" b="1" dirty="0">
                <a:solidFill>
                  <a:srgbClr val="F7F3C6"/>
                </a:solidFill>
                <a:latin typeface="微软雅黑" panose="020B0503020204020204" pitchFamily="34" charset="-122"/>
                <a:ea typeface="微软雅黑" panose="020B0503020204020204" pitchFamily="34" charset="-122"/>
              </a:rPr>
              <a:t>实验操作麻烦</a:t>
            </a:r>
          </a:p>
        </p:txBody>
      </p:sp>
      <p:sp>
        <p:nvSpPr>
          <p:cNvPr id="3086" name="文本框 24"/>
          <p:cNvSpPr txBox="1"/>
          <p:nvPr/>
        </p:nvSpPr>
        <p:spPr>
          <a:xfrm>
            <a:off x="5095875" y="4516438"/>
            <a:ext cx="2011680" cy="460375"/>
          </a:xfrm>
          <a:prstGeom prst="rect">
            <a:avLst/>
          </a:prstGeom>
          <a:noFill/>
          <a:ln w="9525">
            <a:noFill/>
          </a:ln>
        </p:spPr>
        <p:txBody>
          <a:bodyPr wrap="none">
            <a:spAutoFit/>
          </a:bodyPr>
          <a:lstStyle/>
          <a:p>
            <a:pPr eaLnBrk="1" hangingPunct="1"/>
            <a:r>
              <a:rPr lang="zh-CN" altLang="en-US" sz="2400" b="1" dirty="0">
                <a:solidFill>
                  <a:srgbClr val="F7F3C6"/>
                </a:solidFill>
                <a:latin typeface="微软雅黑" panose="020B0503020204020204" pitchFamily="34" charset="-122"/>
                <a:ea typeface="微软雅黑" panose="020B0503020204020204" pitchFamily="34" charset="-122"/>
              </a:rPr>
              <a:t>手工处理数据</a:t>
            </a:r>
          </a:p>
        </p:txBody>
      </p:sp>
      <p:sp>
        <p:nvSpPr>
          <p:cNvPr id="3087" name="文本框 25"/>
          <p:cNvSpPr txBox="1"/>
          <p:nvPr/>
        </p:nvSpPr>
        <p:spPr>
          <a:xfrm>
            <a:off x="7688263" y="4516438"/>
            <a:ext cx="2316480" cy="460375"/>
          </a:xfrm>
          <a:prstGeom prst="rect">
            <a:avLst/>
          </a:prstGeom>
          <a:noFill/>
          <a:ln w="9525">
            <a:noFill/>
          </a:ln>
        </p:spPr>
        <p:txBody>
          <a:bodyPr wrap="none">
            <a:spAutoFit/>
          </a:bodyPr>
          <a:lstStyle/>
          <a:p>
            <a:pPr eaLnBrk="1" hangingPunct="1"/>
            <a:r>
              <a:rPr lang="zh-CN" altLang="en-US" sz="2400" b="1" dirty="0">
                <a:solidFill>
                  <a:srgbClr val="F7F3C6"/>
                </a:solidFill>
                <a:latin typeface="微软雅黑" panose="020B0503020204020204" pitchFamily="34" charset="-122"/>
                <a:ea typeface="微软雅黑" panose="020B0503020204020204" pitchFamily="34" charset="-122"/>
              </a:rPr>
              <a:t>难以大批量测量</a:t>
            </a:r>
          </a:p>
        </p:txBody>
      </p:sp>
      <p:cxnSp>
        <p:nvCxnSpPr>
          <p:cNvPr id="3090" name="直接连接符 34"/>
          <p:cNvCxnSpPr/>
          <p:nvPr/>
        </p:nvCxnSpPr>
        <p:spPr>
          <a:xfrm>
            <a:off x="8972550" y="400050"/>
            <a:ext cx="2938463" cy="0"/>
          </a:xfrm>
          <a:prstGeom prst="line">
            <a:avLst/>
          </a:prstGeom>
          <a:ln w="28575" cap="flat" cmpd="sng">
            <a:solidFill>
              <a:srgbClr val="F7F3C6"/>
            </a:solidFill>
            <a:prstDash val="solid"/>
            <a:headEnd type="none" w="med" len="med"/>
            <a:tailEnd type="none" w="med" len="med"/>
          </a:ln>
        </p:spPr>
      </p:cxnSp>
      <p:cxnSp>
        <p:nvCxnSpPr>
          <p:cNvPr id="3091" name="直接连接符 35"/>
          <p:cNvCxnSpPr/>
          <p:nvPr/>
        </p:nvCxnSpPr>
        <p:spPr>
          <a:xfrm>
            <a:off x="11544300" y="190500"/>
            <a:ext cx="1588" cy="1881188"/>
          </a:xfrm>
          <a:prstGeom prst="line">
            <a:avLst/>
          </a:prstGeom>
          <a:ln w="28575" cap="flat" cmpd="sng">
            <a:solidFill>
              <a:srgbClr val="F7F3C6"/>
            </a:solidFill>
            <a:prstDash val="solid"/>
            <a:headEnd type="none" w="med" len="med"/>
            <a:tailEnd type="none" w="med" len="med"/>
          </a:ln>
        </p:spPr>
      </p:cxnSp>
      <p:cxnSp>
        <p:nvCxnSpPr>
          <p:cNvPr id="3093" name="直接连接符 39"/>
          <p:cNvCxnSpPr/>
          <p:nvPr/>
        </p:nvCxnSpPr>
        <p:spPr>
          <a:xfrm>
            <a:off x="3053398" y="1702118"/>
            <a:ext cx="6037262" cy="0"/>
          </a:xfrm>
          <a:prstGeom prst="line">
            <a:avLst/>
          </a:prstGeom>
          <a:ln w="6350" cap="flat" cmpd="sng">
            <a:solidFill>
              <a:srgbClr val="F7F3C6"/>
            </a:solidFill>
            <a:prstDash val="solid"/>
            <a:headEnd type="none" w="med" len="med"/>
            <a:tailEnd type="none" w="med" len="med"/>
          </a:ln>
        </p:spPr>
      </p:cxnSp>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F7F3C6"/>
          </a:solidFill>
          <a:ln>
            <a:noFill/>
          </a:ln>
          <a:effectLst>
            <a:innerShdw blurRad="76200" dist="63500" dir="16200000">
              <a:srgbClr val="17624C">
                <a:alpha val="34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sp>
        <p:nvSpPr>
          <p:cNvPr id="2" name="文本框 1"/>
          <p:cNvSpPr txBox="1"/>
          <p:nvPr/>
        </p:nvSpPr>
        <p:spPr>
          <a:xfrm>
            <a:off x="3812540" y="946150"/>
            <a:ext cx="4598670" cy="589280"/>
          </a:xfrm>
          <a:prstGeom prst="rect">
            <a:avLst/>
          </a:prstGeom>
          <a:noFill/>
        </p:spPr>
        <p:txBody>
          <a:bodyPr wrap="square" rtlCol="0">
            <a:spAutoFit/>
          </a:bodyPr>
          <a:lstStyle/>
          <a:p>
            <a:pPr algn="ctr">
              <a:lnSpc>
                <a:spcPct val="90000"/>
              </a:lnSpc>
            </a:pPr>
            <a:r>
              <a:rPr lang="zh-CN" altLang="en-US" sz="3600" b="1">
                <a:solidFill>
                  <a:srgbClr val="F7F3C6"/>
                </a:solidFill>
                <a:effectLst>
                  <a:outerShdw blurRad="38100" dist="38100" dir="2700000" algn="tl">
                    <a:srgbClr val="000000">
                      <a:alpha val="43137"/>
                    </a:srgbClr>
                  </a:outerShdw>
                </a:effectLst>
              </a:rPr>
              <a:t>传 统 电 阻 的 测 量</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任意多边形 40"/>
          <p:cNvSpPr/>
          <p:nvPr/>
        </p:nvSpPr>
        <p:spPr>
          <a:xfrm>
            <a:off x="-38100" y="-47625"/>
            <a:ext cx="2720975" cy="1624013"/>
          </a:xfrm>
          <a:custGeom>
            <a:avLst/>
            <a:gdLst/>
            <a:ahLst/>
            <a:cxnLst>
              <a:cxn ang="0">
                <a:pos x="0" y="0"/>
              </a:cxn>
              <a:cxn ang="0">
                <a:pos x="2720975" y="0"/>
              </a:cxn>
              <a:cxn ang="0">
                <a:pos x="2700439" y="134582"/>
              </a:cxn>
              <a:cxn ang="0">
                <a:pos x="873324" y="1624013"/>
              </a:cxn>
              <a:cxn ang="0">
                <a:pos x="85219" y="1449771"/>
              </a:cxn>
              <a:cxn ang="0">
                <a:pos x="0" y="1405466"/>
              </a:cxn>
              <a:cxn ang="0">
                <a:pos x="0" y="0"/>
              </a:cxn>
            </a:cxnLst>
            <a:rect l="0" t="0" r="0" b="0"/>
            <a:pathLst>
              <a:path w="2721143" h="1623798">
                <a:moveTo>
                  <a:pt x="0" y="0"/>
                </a:moveTo>
                <a:lnTo>
                  <a:pt x="2721143" y="0"/>
                </a:lnTo>
                <a:lnTo>
                  <a:pt x="2700606" y="134564"/>
                </a:lnTo>
                <a:cubicBezTo>
                  <a:pt x="2526691" y="984468"/>
                  <a:pt x="1774696" y="1623798"/>
                  <a:pt x="873378" y="1623798"/>
                </a:cubicBezTo>
                <a:cubicBezTo>
                  <a:pt x="591716" y="1623798"/>
                  <a:pt x="324637" y="1561364"/>
                  <a:pt x="85224" y="1449579"/>
                </a:cubicBezTo>
                <a:lnTo>
                  <a:pt x="0" y="1405280"/>
                </a:lnTo>
                <a:lnTo>
                  <a:pt x="0" y="0"/>
                </a:lnTo>
                <a:close/>
              </a:path>
            </a:pathLst>
          </a:custGeom>
          <a:solidFill>
            <a:srgbClr val="17624C"/>
          </a:solidFill>
          <a:ln w="9525">
            <a:noFill/>
          </a:ln>
        </p:spPr>
        <p:txBody>
          <a:bodyPr/>
          <a:lstStyle/>
          <a:p>
            <a:endParaRPr lang="zh-CN" altLang="en-US"/>
          </a:p>
        </p:txBody>
      </p:sp>
      <p:grpSp>
        <p:nvGrpSpPr>
          <p:cNvPr id="12311" name="Group 1"/>
          <p:cNvGrpSpPr/>
          <p:nvPr/>
        </p:nvGrpSpPr>
        <p:grpSpPr>
          <a:xfrm>
            <a:off x="2139950" y="2174875"/>
            <a:ext cx="1752600" cy="1752600"/>
            <a:chOff x="0" y="0"/>
            <a:chExt cx="1313649" cy="1313649"/>
          </a:xfrm>
        </p:grpSpPr>
        <p:sp>
          <p:nvSpPr>
            <p:cNvPr id="12313" name="Teardrop 104"/>
            <p:cNvSpPr/>
            <p:nvPr/>
          </p:nvSpPr>
          <p:spPr>
            <a:xfrm rot="8100000">
              <a:off x="0" y="0"/>
              <a:ext cx="1313649" cy="1313649"/>
            </a:xfrm>
            <a:custGeom>
              <a:avLst/>
              <a:gdLst/>
              <a:ahLst/>
              <a:cxnLst>
                <a:cxn ang="0">
                  <a:pos x="0" y="656825"/>
                </a:cxn>
                <a:cxn ang="0">
                  <a:pos x="656825" y="0"/>
                </a:cxn>
                <a:cxn ang="0">
                  <a:pos x="1313649" y="0"/>
                </a:cxn>
                <a:cxn ang="0">
                  <a:pos x="1313649" y="656825"/>
                </a:cxn>
                <a:cxn ang="0">
                  <a:pos x="656824" y="1313650"/>
                </a:cxn>
                <a:cxn ang="0">
                  <a:pos x="-1" y="656825"/>
                </a:cxn>
                <a:cxn ang="0">
                  <a:pos x="0" y="656825"/>
                </a:cxn>
              </a:cxnLst>
              <a:rect l="0" t="0" r="0" b="0"/>
              <a:pathLst>
                <a:path w="1313649" h="1313649">
                  <a:moveTo>
                    <a:pt x="0" y="656825"/>
                  </a:moveTo>
                  <a:cubicBezTo>
                    <a:pt x="0" y="294071"/>
                    <a:pt x="294071" y="0"/>
                    <a:pt x="656825" y="0"/>
                  </a:cubicBezTo>
                  <a:lnTo>
                    <a:pt x="1313649" y="0"/>
                  </a:lnTo>
                  <a:lnTo>
                    <a:pt x="1313649" y="656825"/>
                  </a:lnTo>
                  <a:cubicBezTo>
                    <a:pt x="1313649" y="1019579"/>
                    <a:pt x="1019578" y="1313650"/>
                    <a:pt x="656824" y="1313650"/>
                  </a:cubicBezTo>
                  <a:cubicBezTo>
                    <a:pt x="294070" y="1313650"/>
                    <a:pt x="-1" y="1019579"/>
                    <a:pt x="-1" y="656825"/>
                  </a:cubicBezTo>
                  <a:lnTo>
                    <a:pt x="0" y="656825"/>
                  </a:lnTo>
                  <a:close/>
                </a:path>
              </a:pathLst>
            </a:custGeom>
            <a:solidFill>
              <a:srgbClr val="17624C"/>
            </a:solidFill>
            <a:ln w="9525">
              <a:noFill/>
            </a:ln>
          </p:spPr>
          <p:txBody>
            <a:bodyPr/>
            <a:lstStyle/>
            <a:p>
              <a:endParaRPr lang="zh-CN" altLang="en-US"/>
            </a:p>
          </p:txBody>
        </p:sp>
        <p:grpSp>
          <p:nvGrpSpPr>
            <p:cNvPr id="12314" name="Group 40"/>
            <p:cNvGrpSpPr/>
            <p:nvPr/>
          </p:nvGrpSpPr>
          <p:grpSpPr>
            <a:xfrm>
              <a:off x="113754" y="114230"/>
              <a:ext cx="1085189" cy="1085189"/>
              <a:chOff x="-422" y="414"/>
              <a:chExt cx="1901230" cy="1901230"/>
            </a:xfrm>
          </p:grpSpPr>
          <p:sp>
            <p:nvSpPr>
              <p:cNvPr id="12315" name="Teardrop 41"/>
              <p:cNvSpPr/>
              <p:nvPr/>
            </p:nvSpPr>
            <p:spPr>
              <a:xfrm rot="8100000">
                <a:off x="79630" y="79632"/>
                <a:ext cx="1742794" cy="1742794"/>
              </a:xfrm>
              <a:custGeom>
                <a:avLst/>
                <a:gdLst/>
                <a:ahLst/>
                <a:cxnLst>
                  <a:cxn ang="0">
                    <a:pos x="0" y="871397"/>
                  </a:cxn>
                  <a:cxn ang="0">
                    <a:pos x="871397" y="0"/>
                  </a:cxn>
                  <a:cxn ang="0">
                    <a:pos x="1742794" y="0"/>
                  </a:cxn>
                  <a:cxn ang="0">
                    <a:pos x="1742794" y="871397"/>
                  </a:cxn>
                  <a:cxn ang="0">
                    <a:pos x="871397" y="1742794"/>
                  </a:cxn>
                  <a:cxn ang="0">
                    <a:pos x="0" y="871397"/>
                  </a:cxn>
                </a:cxnLst>
                <a:rect l="0" t="0" r="0" b="0"/>
                <a:pathLst>
                  <a:path w="1742794" h="1742794">
                    <a:moveTo>
                      <a:pt x="0" y="871397"/>
                    </a:moveTo>
                    <a:cubicBezTo>
                      <a:pt x="0" y="390138"/>
                      <a:pt x="390138" y="0"/>
                      <a:pt x="871397" y="0"/>
                    </a:cubicBezTo>
                    <a:lnTo>
                      <a:pt x="1742794" y="0"/>
                    </a:lnTo>
                    <a:lnTo>
                      <a:pt x="1742794" y="871397"/>
                    </a:lnTo>
                    <a:cubicBezTo>
                      <a:pt x="1742794" y="1352656"/>
                      <a:pt x="1352656" y="1742794"/>
                      <a:pt x="871397" y="1742794"/>
                    </a:cubicBezTo>
                    <a:cubicBezTo>
                      <a:pt x="390138" y="1742794"/>
                      <a:pt x="0" y="1352656"/>
                      <a:pt x="0" y="871397"/>
                    </a:cubicBezTo>
                    <a:close/>
                  </a:path>
                </a:pathLst>
              </a:custGeom>
              <a:solidFill>
                <a:schemeClr val="bg1">
                  <a:alpha val="100000"/>
                </a:schemeClr>
              </a:solidFill>
              <a:ln w="9525">
                <a:noFill/>
              </a:ln>
            </p:spPr>
            <p:txBody>
              <a:bodyPr/>
              <a:lstStyle/>
              <a:p>
                <a:endParaRPr lang="zh-CN" altLang="en-US"/>
              </a:p>
            </p:txBody>
          </p:sp>
          <p:sp>
            <p:nvSpPr>
              <p:cNvPr id="12316" name="Teardrop 42"/>
              <p:cNvSpPr/>
              <p:nvPr/>
            </p:nvSpPr>
            <p:spPr>
              <a:xfrm rot="8100000">
                <a:off x="-422" y="414"/>
                <a:ext cx="1901230" cy="1901230"/>
              </a:xfrm>
              <a:custGeom>
                <a:avLst/>
                <a:gdLst/>
                <a:ahLst/>
                <a:cxnLst>
                  <a:cxn ang="0">
                    <a:pos x="0" y="950615"/>
                  </a:cxn>
                  <a:cxn ang="0">
                    <a:pos x="950615" y="0"/>
                  </a:cxn>
                  <a:cxn ang="0">
                    <a:pos x="1901230" y="0"/>
                  </a:cxn>
                  <a:cxn ang="0">
                    <a:pos x="1901230" y="950615"/>
                  </a:cxn>
                  <a:cxn ang="0">
                    <a:pos x="950615" y="1901230"/>
                  </a:cxn>
                  <a:cxn ang="0">
                    <a:pos x="0" y="950615"/>
                  </a:cxn>
                </a:cxnLst>
                <a:rect l="0" t="0" r="0" b="0"/>
                <a:pathLst>
                  <a:path w="1901230" h="1901230">
                    <a:moveTo>
                      <a:pt x="0" y="950615"/>
                    </a:moveTo>
                    <a:cubicBezTo>
                      <a:pt x="0" y="425605"/>
                      <a:pt x="425605" y="0"/>
                      <a:pt x="950615" y="0"/>
                    </a:cubicBezTo>
                    <a:lnTo>
                      <a:pt x="1901230" y="0"/>
                    </a:lnTo>
                    <a:lnTo>
                      <a:pt x="1901230" y="950615"/>
                    </a:lnTo>
                    <a:cubicBezTo>
                      <a:pt x="1901230" y="1475625"/>
                      <a:pt x="1475625" y="1901230"/>
                      <a:pt x="950615" y="1901230"/>
                    </a:cubicBezTo>
                    <a:cubicBezTo>
                      <a:pt x="425605" y="1901230"/>
                      <a:pt x="0" y="1475625"/>
                      <a:pt x="0" y="950615"/>
                    </a:cubicBezTo>
                    <a:close/>
                  </a:path>
                </a:pathLst>
              </a:custGeom>
              <a:noFill/>
              <a:ln w="28575" cap="rnd" cmpd="sng">
                <a:solidFill>
                  <a:schemeClr val="bg1">
                    <a:alpha val="100000"/>
                  </a:schemeClr>
                </a:solidFill>
                <a:prstDash val="sysDot"/>
                <a:miter lim="800000"/>
                <a:headEnd type="none" w="med" len="med"/>
                <a:tailEnd type="none" w="med" len="med"/>
              </a:ln>
            </p:spPr>
            <p:txBody>
              <a:bodyPr/>
              <a:lstStyle/>
              <a:p>
                <a:endParaRPr lang="zh-CN" altLang="en-US"/>
              </a:p>
            </p:txBody>
          </p:sp>
        </p:grpSp>
      </p:grpSp>
      <p:grpSp>
        <p:nvGrpSpPr>
          <p:cNvPr id="12293" name="Group 10"/>
          <p:cNvGrpSpPr/>
          <p:nvPr/>
        </p:nvGrpSpPr>
        <p:grpSpPr>
          <a:xfrm>
            <a:off x="5680392" y="2174875"/>
            <a:ext cx="4119246" cy="1752600"/>
            <a:chOff x="-1773903" y="0"/>
            <a:chExt cx="3087552" cy="1313649"/>
          </a:xfrm>
        </p:grpSpPr>
        <p:grpSp>
          <p:nvGrpSpPr>
            <p:cNvPr id="12305" name="Group 3"/>
            <p:cNvGrpSpPr/>
            <p:nvPr/>
          </p:nvGrpSpPr>
          <p:grpSpPr>
            <a:xfrm>
              <a:off x="0" y="0"/>
              <a:ext cx="1313649" cy="1313649"/>
              <a:chOff x="0" y="0"/>
              <a:chExt cx="1313649" cy="1313649"/>
            </a:xfrm>
          </p:grpSpPr>
          <p:sp>
            <p:nvSpPr>
              <p:cNvPr id="12307" name="Teardrop 105"/>
              <p:cNvSpPr/>
              <p:nvPr/>
            </p:nvSpPr>
            <p:spPr>
              <a:xfrm rot="8100000">
                <a:off x="0" y="0"/>
                <a:ext cx="1313649" cy="1313649"/>
              </a:xfrm>
              <a:custGeom>
                <a:avLst/>
                <a:gdLst/>
                <a:ahLst/>
                <a:cxnLst>
                  <a:cxn ang="0">
                    <a:pos x="0" y="656825"/>
                  </a:cxn>
                  <a:cxn ang="0">
                    <a:pos x="656825" y="0"/>
                  </a:cxn>
                  <a:cxn ang="0">
                    <a:pos x="1313649" y="0"/>
                  </a:cxn>
                  <a:cxn ang="0">
                    <a:pos x="1313649" y="656825"/>
                  </a:cxn>
                  <a:cxn ang="0">
                    <a:pos x="656824" y="1313650"/>
                  </a:cxn>
                  <a:cxn ang="0">
                    <a:pos x="-1" y="656825"/>
                  </a:cxn>
                  <a:cxn ang="0">
                    <a:pos x="0" y="656825"/>
                  </a:cxn>
                </a:cxnLst>
                <a:rect l="0" t="0" r="0" b="0"/>
                <a:pathLst>
                  <a:path w="1313649" h="1313649">
                    <a:moveTo>
                      <a:pt x="0" y="656825"/>
                    </a:moveTo>
                    <a:cubicBezTo>
                      <a:pt x="0" y="294071"/>
                      <a:pt x="294071" y="0"/>
                      <a:pt x="656825" y="0"/>
                    </a:cubicBezTo>
                    <a:lnTo>
                      <a:pt x="1313649" y="0"/>
                    </a:lnTo>
                    <a:lnTo>
                      <a:pt x="1313649" y="656825"/>
                    </a:lnTo>
                    <a:cubicBezTo>
                      <a:pt x="1313649" y="1019579"/>
                      <a:pt x="1019578" y="1313650"/>
                      <a:pt x="656824" y="1313650"/>
                    </a:cubicBezTo>
                    <a:cubicBezTo>
                      <a:pt x="294070" y="1313650"/>
                      <a:pt x="-1" y="1019579"/>
                      <a:pt x="-1" y="656825"/>
                    </a:cubicBezTo>
                    <a:lnTo>
                      <a:pt x="0" y="656825"/>
                    </a:lnTo>
                    <a:close/>
                  </a:path>
                </a:pathLst>
              </a:custGeom>
              <a:solidFill>
                <a:srgbClr val="17624C"/>
              </a:solidFill>
              <a:ln w="9525">
                <a:noFill/>
              </a:ln>
            </p:spPr>
            <p:txBody>
              <a:bodyPr/>
              <a:lstStyle/>
              <a:p>
                <a:endParaRPr lang="zh-CN" altLang="en-US"/>
              </a:p>
            </p:txBody>
          </p:sp>
          <p:grpSp>
            <p:nvGrpSpPr>
              <p:cNvPr id="12308" name="Group 46"/>
              <p:cNvGrpSpPr/>
              <p:nvPr/>
            </p:nvGrpSpPr>
            <p:grpSpPr>
              <a:xfrm>
                <a:off x="120345" y="113994"/>
                <a:ext cx="1085660" cy="1085660"/>
                <a:chOff x="0" y="0"/>
                <a:chExt cx="1902056" cy="1902056"/>
              </a:xfrm>
            </p:grpSpPr>
            <p:sp>
              <p:nvSpPr>
                <p:cNvPr id="12309" name="Teardrop 47"/>
                <p:cNvSpPr/>
                <p:nvPr/>
              </p:nvSpPr>
              <p:spPr>
                <a:xfrm rot="8100000">
                  <a:off x="78928" y="79632"/>
                  <a:ext cx="1744880" cy="1742794"/>
                </a:xfrm>
                <a:custGeom>
                  <a:avLst/>
                  <a:gdLst/>
                  <a:ahLst/>
                  <a:cxnLst>
                    <a:cxn ang="0">
                      <a:pos x="0" y="871397"/>
                    </a:cxn>
                    <a:cxn ang="0">
                      <a:pos x="872440" y="0"/>
                    </a:cxn>
                    <a:cxn ang="0">
                      <a:pos x="1744880" y="0"/>
                    </a:cxn>
                    <a:cxn ang="0">
                      <a:pos x="1744880" y="871397"/>
                    </a:cxn>
                    <a:cxn ang="0">
                      <a:pos x="872440" y="1742794"/>
                    </a:cxn>
                    <a:cxn ang="0">
                      <a:pos x="0" y="871397"/>
                    </a:cxn>
                  </a:cxnLst>
                  <a:rect l="0" t="0" r="0" b="0"/>
                  <a:pathLst>
                    <a:path w="1744880" h="1742794">
                      <a:moveTo>
                        <a:pt x="0" y="871397"/>
                      </a:moveTo>
                      <a:cubicBezTo>
                        <a:pt x="0" y="390138"/>
                        <a:pt x="390605" y="0"/>
                        <a:pt x="872440" y="0"/>
                      </a:cubicBezTo>
                      <a:lnTo>
                        <a:pt x="1744880" y="0"/>
                      </a:lnTo>
                      <a:lnTo>
                        <a:pt x="1744880" y="871397"/>
                      </a:lnTo>
                      <a:cubicBezTo>
                        <a:pt x="1744880" y="1352656"/>
                        <a:pt x="1354275" y="1742794"/>
                        <a:pt x="872440" y="1742794"/>
                      </a:cubicBezTo>
                      <a:cubicBezTo>
                        <a:pt x="390605" y="1742794"/>
                        <a:pt x="0" y="1352656"/>
                        <a:pt x="0" y="871397"/>
                      </a:cubicBezTo>
                      <a:close/>
                    </a:path>
                  </a:pathLst>
                </a:custGeom>
                <a:solidFill>
                  <a:schemeClr val="bg1">
                    <a:alpha val="100000"/>
                  </a:schemeClr>
                </a:solidFill>
                <a:ln w="9525">
                  <a:noFill/>
                </a:ln>
              </p:spPr>
              <p:txBody>
                <a:bodyPr/>
                <a:lstStyle/>
                <a:p>
                  <a:endParaRPr lang="zh-CN" altLang="en-US"/>
                </a:p>
              </p:txBody>
            </p:sp>
            <p:sp>
              <p:nvSpPr>
                <p:cNvPr id="12310" name="Teardrop 48"/>
                <p:cNvSpPr/>
                <p:nvPr/>
              </p:nvSpPr>
              <p:spPr>
                <a:xfrm rot="8100000">
                  <a:off x="-290" y="414"/>
                  <a:ext cx="1903315" cy="1901230"/>
                </a:xfrm>
                <a:custGeom>
                  <a:avLst/>
                  <a:gdLst/>
                  <a:ahLst/>
                  <a:cxnLst>
                    <a:cxn ang="0">
                      <a:pos x="0" y="950615"/>
                    </a:cxn>
                    <a:cxn ang="0">
                      <a:pos x="951658" y="0"/>
                    </a:cxn>
                    <a:cxn ang="0">
                      <a:pos x="1903315" y="0"/>
                    </a:cxn>
                    <a:cxn ang="0">
                      <a:pos x="1903315" y="950615"/>
                    </a:cxn>
                    <a:cxn ang="0">
                      <a:pos x="951657" y="1901230"/>
                    </a:cxn>
                    <a:cxn ang="0">
                      <a:pos x="-1" y="950615"/>
                    </a:cxn>
                    <a:cxn ang="0">
                      <a:pos x="0" y="950615"/>
                    </a:cxn>
                  </a:cxnLst>
                  <a:rect l="0" t="0" r="0" b="0"/>
                  <a:pathLst>
                    <a:path w="1903315" h="1901230">
                      <a:moveTo>
                        <a:pt x="0" y="950615"/>
                      </a:moveTo>
                      <a:cubicBezTo>
                        <a:pt x="0" y="425605"/>
                        <a:pt x="426072" y="0"/>
                        <a:pt x="951658" y="0"/>
                      </a:cubicBezTo>
                      <a:lnTo>
                        <a:pt x="1903315" y="0"/>
                      </a:lnTo>
                      <a:lnTo>
                        <a:pt x="1903315" y="950615"/>
                      </a:lnTo>
                      <a:cubicBezTo>
                        <a:pt x="1903315" y="1475625"/>
                        <a:pt x="1477243" y="1901230"/>
                        <a:pt x="951657" y="1901230"/>
                      </a:cubicBezTo>
                      <a:cubicBezTo>
                        <a:pt x="426071" y="1901230"/>
                        <a:pt x="-1" y="1475625"/>
                        <a:pt x="-1" y="950615"/>
                      </a:cubicBezTo>
                      <a:lnTo>
                        <a:pt x="0" y="950615"/>
                      </a:lnTo>
                      <a:close/>
                    </a:path>
                  </a:pathLst>
                </a:custGeom>
                <a:noFill/>
                <a:ln w="28575" cap="rnd" cmpd="sng">
                  <a:solidFill>
                    <a:schemeClr val="bg1">
                      <a:alpha val="100000"/>
                    </a:schemeClr>
                  </a:solidFill>
                  <a:prstDash val="sysDot"/>
                  <a:miter lim="800000"/>
                  <a:headEnd type="none" w="med" len="med"/>
                  <a:tailEnd type="none" w="med" len="med"/>
                </a:ln>
              </p:spPr>
              <p:txBody>
                <a:bodyPr/>
                <a:lstStyle/>
                <a:p>
                  <a:endParaRPr lang="zh-CN" altLang="en-US"/>
                </a:p>
              </p:txBody>
            </p:sp>
          </p:grpSp>
        </p:grpSp>
        <p:sp>
          <p:nvSpPr>
            <p:cNvPr id="12306" name="Freeform 7"/>
            <p:cNvSpPr>
              <a:spLocks noEditPoints="1"/>
            </p:cNvSpPr>
            <p:nvPr/>
          </p:nvSpPr>
          <p:spPr>
            <a:xfrm>
              <a:off x="-1773903" y="458825"/>
              <a:ext cx="450972" cy="554493"/>
            </a:xfrm>
            <a:custGeom>
              <a:avLst/>
              <a:gdLst/>
              <a:ahLst/>
              <a:cxnLst>
                <a:cxn ang="0">
                  <a:pos x="450972" y="491001"/>
                </a:cxn>
                <a:cxn ang="0">
                  <a:pos x="389572" y="554493"/>
                </a:cxn>
                <a:cxn ang="0">
                  <a:pos x="61400" y="554493"/>
                </a:cxn>
                <a:cxn ang="0">
                  <a:pos x="0" y="491001"/>
                </a:cxn>
                <a:cxn ang="0">
                  <a:pos x="0" y="63492"/>
                </a:cxn>
                <a:cxn ang="0">
                  <a:pos x="61400" y="0"/>
                </a:cxn>
                <a:cxn ang="0">
                  <a:pos x="389572" y="0"/>
                </a:cxn>
                <a:cxn ang="0">
                  <a:pos x="450972" y="63492"/>
                </a:cxn>
                <a:cxn ang="0">
                  <a:pos x="450972" y="491001"/>
                </a:cxn>
                <a:cxn ang="0">
                  <a:pos x="402275" y="63492"/>
                </a:cxn>
                <a:cxn ang="0">
                  <a:pos x="389572" y="50793"/>
                </a:cxn>
                <a:cxn ang="0">
                  <a:pos x="61400" y="50793"/>
                </a:cxn>
                <a:cxn ang="0">
                  <a:pos x="48697" y="63492"/>
                </a:cxn>
                <a:cxn ang="0">
                  <a:pos x="48697" y="440208"/>
                </a:cxn>
                <a:cxn ang="0">
                  <a:pos x="61400" y="452906"/>
                </a:cxn>
                <a:cxn ang="0">
                  <a:pos x="389572" y="452906"/>
                </a:cxn>
                <a:cxn ang="0">
                  <a:pos x="402275" y="440208"/>
                </a:cxn>
                <a:cxn ang="0">
                  <a:pos x="402275" y="63492"/>
                </a:cxn>
                <a:cxn ang="0">
                  <a:pos x="226545" y="478303"/>
                </a:cxn>
                <a:cxn ang="0">
                  <a:pos x="201138" y="503700"/>
                </a:cxn>
                <a:cxn ang="0">
                  <a:pos x="226545" y="529096"/>
                </a:cxn>
                <a:cxn ang="0">
                  <a:pos x="249834" y="503700"/>
                </a:cxn>
                <a:cxn ang="0">
                  <a:pos x="226545" y="478303"/>
                </a:cxn>
              </a:cxnLst>
              <a:rect l="0" t="0" r="0" b="0"/>
              <a:pathLst>
                <a:path w="213" h="262">
                  <a:moveTo>
                    <a:pt x="213" y="232"/>
                  </a:moveTo>
                  <a:cubicBezTo>
                    <a:pt x="213" y="248"/>
                    <a:pt x="200" y="262"/>
                    <a:pt x="184" y="262"/>
                  </a:cubicBezTo>
                  <a:cubicBezTo>
                    <a:pt x="29" y="262"/>
                    <a:pt x="29" y="262"/>
                    <a:pt x="29" y="262"/>
                  </a:cubicBezTo>
                  <a:cubicBezTo>
                    <a:pt x="13" y="262"/>
                    <a:pt x="0" y="248"/>
                    <a:pt x="0" y="232"/>
                  </a:cubicBezTo>
                  <a:cubicBezTo>
                    <a:pt x="0" y="30"/>
                    <a:pt x="0" y="30"/>
                    <a:pt x="0" y="30"/>
                  </a:cubicBezTo>
                  <a:cubicBezTo>
                    <a:pt x="0" y="14"/>
                    <a:pt x="13" y="0"/>
                    <a:pt x="29" y="0"/>
                  </a:cubicBezTo>
                  <a:cubicBezTo>
                    <a:pt x="184" y="0"/>
                    <a:pt x="184" y="0"/>
                    <a:pt x="184" y="0"/>
                  </a:cubicBezTo>
                  <a:cubicBezTo>
                    <a:pt x="200" y="0"/>
                    <a:pt x="213" y="14"/>
                    <a:pt x="213" y="30"/>
                  </a:cubicBezTo>
                  <a:lnTo>
                    <a:pt x="213" y="232"/>
                  </a:lnTo>
                  <a:close/>
                  <a:moveTo>
                    <a:pt x="190" y="30"/>
                  </a:moveTo>
                  <a:cubicBezTo>
                    <a:pt x="190" y="27"/>
                    <a:pt x="187" y="24"/>
                    <a:pt x="184" y="24"/>
                  </a:cubicBezTo>
                  <a:cubicBezTo>
                    <a:pt x="29" y="24"/>
                    <a:pt x="29" y="24"/>
                    <a:pt x="29" y="24"/>
                  </a:cubicBezTo>
                  <a:cubicBezTo>
                    <a:pt x="26" y="24"/>
                    <a:pt x="23" y="27"/>
                    <a:pt x="23" y="30"/>
                  </a:cubicBezTo>
                  <a:cubicBezTo>
                    <a:pt x="23" y="208"/>
                    <a:pt x="23" y="208"/>
                    <a:pt x="23" y="208"/>
                  </a:cubicBezTo>
                  <a:cubicBezTo>
                    <a:pt x="23" y="211"/>
                    <a:pt x="26" y="214"/>
                    <a:pt x="29" y="214"/>
                  </a:cubicBezTo>
                  <a:cubicBezTo>
                    <a:pt x="184" y="214"/>
                    <a:pt x="184" y="214"/>
                    <a:pt x="184" y="214"/>
                  </a:cubicBezTo>
                  <a:cubicBezTo>
                    <a:pt x="187" y="214"/>
                    <a:pt x="190" y="211"/>
                    <a:pt x="190" y="208"/>
                  </a:cubicBezTo>
                  <a:lnTo>
                    <a:pt x="190" y="30"/>
                  </a:lnTo>
                  <a:close/>
                  <a:moveTo>
                    <a:pt x="107" y="226"/>
                  </a:moveTo>
                  <a:cubicBezTo>
                    <a:pt x="100" y="226"/>
                    <a:pt x="95" y="231"/>
                    <a:pt x="95" y="238"/>
                  </a:cubicBezTo>
                  <a:cubicBezTo>
                    <a:pt x="95" y="244"/>
                    <a:pt x="100" y="250"/>
                    <a:pt x="107" y="250"/>
                  </a:cubicBezTo>
                  <a:cubicBezTo>
                    <a:pt x="113" y="250"/>
                    <a:pt x="118" y="244"/>
                    <a:pt x="118" y="238"/>
                  </a:cubicBezTo>
                  <a:cubicBezTo>
                    <a:pt x="118" y="231"/>
                    <a:pt x="113" y="226"/>
                    <a:pt x="107" y="226"/>
                  </a:cubicBezTo>
                  <a:close/>
                </a:path>
              </a:pathLst>
            </a:custGeom>
            <a:solidFill>
              <a:schemeClr val="tx1">
                <a:alpha val="100000"/>
              </a:schemeClr>
            </a:solidFill>
            <a:ln w="9525">
              <a:noFill/>
            </a:ln>
          </p:spPr>
          <p:txBody>
            <a:bodyPr/>
            <a:lstStyle/>
            <a:p>
              <a:endParaRPr lang="zh-CN" altLang="en-US"/>
            </a:p>
          </p:txBody>
        </p:sp>
      </p:grpSp>
      <p:grpSp>
        <p:nvGrpSpPr>
          <p:cNvPr id="12299" name="Group 2"/>
          <p:cNvGrpSpPr/>
          <p:nvPr/>
        </p:nvGrpSpPr>
        <p:grpSpPr>
          <a:xfrm>
            <a:off x="4921250" y="1627505"/>
            <a:ext cx="2119630" cy="2118995"/>
            <a:chOff x="0" y="0"/>
            <a:chExt cx="1589515" cy="1589515"/>
          </a:xfrm>
        </p:grpSpPr>
        <p:sp>
          <p:nvSpPr>
            <p:cNvPr id="12301" name="Teardrop 106"/>
            <p:cNvSpPr/>
            <p:nvPr/>
          </p:nvSpPr>
          <p:spPr>
            <a:xfrm rot="8100000">
              <a:off x="0" y="0"/>
              <a:ext cx="1589515" cy="1589515"/>
            </a:xfrm>
            <a:custGeom>
              <a:avLst/>
              <a:gdLst/>
              <a:ahLst/>
              <a:cxnLst>
                <a:cxn ang="0">
                  <a:pos x="0" y="794758"/>
                </a:cxn>
                <a:cxn ang="0">
                  <a:pos x="794758" y="0"/>
                </a:cxn>
                <a:cxn ang="0">
                  <a:pos x="1589515" y="0"/>
                </a:cxn>
                <a:cxn ang="0">
                  <a:pos x="1589515" y="794758"/>
                </a:cxn>
                <a:cxn ang="0">
                  <a:pos x="794757" y="1589516"/>
                </a:cxn>
                <a:cxn ang="0">
                  <a:pos x="-1" y="794758"/>
                </a:cxn>
                <a:cxn ang="0">
                  <a:pos x="0" y="794758"/>
                </a:cxn>
              </a:cxnLst>
              <a:rect l="0" t="0" r="0" b="0"/>
              <a:pathLst>
                <a:path w="1589515" h="1589515">
                  <a:moveTo>
                    <a:pt x="0" y="794758"/>
                  </a:moveTo>
                  <a:cubicBezTo>
                    <a:pt x="0" y="355825"/>
                    <a:pt x="355825" y="0"/>
                    <a:pt x="794758" y="0"/>
                  </a:cubicBezTo>
                  <a:lnTo>
                    <a:pt x="1589515" y="0"/>
                  </a:lnTo>
                  <a:lnTo>
                    <a:pt x="1589515" y="794758"/>
                  </a:lnTo>
                  <a:cubicBezTo>
                    <a:pt x="1589515" y="1233691"/>
                    <a:pt x="1233690" y="1589516"/>
                    <a:pt x="794757" y="1589516"/>
                  </a:cubicBezTo>
                  <a:cubicBezTo>
                    <a:pt x="355824" y="1589516"/>
                    <a:pt x="-1" y="1233691"/>
                    <a:pt x="-1" y="794758"/>
                  </a:cubicBezTo>
                  <a:lnTo>
                    <a:pt x="0" y="794758"/>
                  </a:lnTo>
                  <a:close/>
                </a:path>
              </a:pathLst>
            </a:custGeom>
            <a:solidFill>
              <a:srgbClr val="275D41"/>
            </a:solidFill>
            <a:ln w="9525">
              <a:noFill/>
            </a:ln>
          </p:spPr>
          <p:txBody>
            <a:bodyPr/>
            <a:lstStyle/>
            <a:p>
              <a:endParaRPr lang="zh-CN" altLang="en-US"/>
            </a:p>
          </p:txBody>
        </p:sp>
        <p:grpSp>
          <p:nvGrpSpPr>
            <p:cNvPr id="12302" name="Group 34"/>
            <p:cNvGrpSpPr/>
            <p:nvPr/>
          </p:nvGrpSpPr>
          <p:grpSpPr>
            <a:xfrm>
              <a:off x="82374" y="79503"/>
              <a:ext cx="1429043" cy="1429043"/>
              <a:chOff x="0" y="0"/>
              <a:chExt cx="1902056" cy="1902056"/>
            </a:xfrm>
          </p:grpSpPr>
          <p:sp>
            <p:nvSpPr>
              <p:cNvPr id="12303" name="Teardrop 35"/>
              <p:cNvSpPr/>
              <p:nvPr/>
            </p:nvSpPr>
            <p:spPr>
              <a:xfrm rot="8100000">
                <a:off x="78946" y="79597"/>
                <a:ext cx="1743227" cy="1743227"/>
              </a:xfrm>
              <a:custGeom>
                <a:avLst/>
                <a:gdLst/>
                <a:ahLst/>
                <a:cxnLst>
                  <a:cxn ang="0">
                    <a:pos x="0" y="871614"/>
                  </a:cxn>
                  <a:cxn ang="0">
                    <a:pos x="871614" y="0"/>
                  </a:cxn>
                  <a:cxn ang="0">
                    <a:pos x="1743227" y="0"/>
                  </a:cxn>
                  <a:cxn ang="0">
                    <a:pos x="1743227" y="871614"/>
                  </a:cxn>
                  <a:cxn ang="0">
                    <a:pos x="871613" y="1743228"/>
                  </a:cxn>
                  <a:cxn ang="0">
                    <a:pos x="-1" y="871614"/>
                  </a:cxn>
                  <a:cxn ang="0">
                    <a:pos x="0" y="871614"/>
                  </a:cxn>
                </a:cxnLst>
                <a:rect l="0" t="0" r="0" b="0"/>
                <a:pathLst>
                  <a:path w="1743227" h="1743227">
                    <a:moveTo>
                      <a:pt x="0" y="871614"/>
                    </a:moveTo>
                    <a:cubicBezTo>
                      <a:pt x="0" y="390235"/>
                      <a:pt x="390235" y="0"/>
                      <a:pt x="871614" y="0"/>
                    </a:cubicBezTo>
                    <a:lnTo>
                      <a:pt x="1743227" y="0"/>
                    </a:lnTo>
                    <a:lnTo>
                      <a:pt x="1743227" y="871614"/>
                    </a:lnTo>
                    <a:cubicBezTo>
                      <a:pt x="1743227" y="1352993"/>
                      <a:pt x="1352992" y="1743228"/>
                      <a:pt x="871613" y="1743228"/>
                    </a:cubicBezTo>
                    <a:cubicBezTo>
                      <a:pt x="390234" y="1743228"/>
                      <a:pt x="-1" y="1352993"/>
                      <a:pt x="-1" y="871614"/>
                    </a:cubicBezTo>
                    <a:lnTo>
                      <a:pt x="0" y="871614"/>
                    </a:lnTo>
                    <a:close/>
                  </a:path>
                </a:pathLst>
              </a:custGeom>
              <a:solidFill>
                <a:srgbClr val="197555"/>
              </a:solidFill>
              <a:ln w="9525">
                <a:noFill/>
              </a:ln>
            </p:spPr>
            <p:txBody>
              <a:bodyPr/>
              <a:lstStyle/>
              <a:p>
                <a:endParaRPr lang="zh-CN" altLang="en-US"/>
              </a:p>
            </p:txBody>
          </p:sp>
          <p:sp>
            <p:nvSpPr>
              <p:cNvPr id="12304" name="Teardrop 36"/>
              <p:cNvSpPr/>
              <p:nvPr/>
            </p:nvSpPr>
            <p:spPr>
              <a:xfrm rot="8100000">
                <a:off x="-291" y="359"/>
                <a:ext cx="1901703" cy="1901703"/>
              </a:xfrm>
              <a:custGeom>
                <a:avLst/>
                <a:gdLst/>
                <a:ahLst/>
                <a:cxnLst>
                  <a:cxn ang="0">
                    <a:pos x="0" y="950852"/>
                  </a:cxn>
                  <a:cxn ang="0">
                    <a:pos x="950852" y="0"/>
                  </a:cxn>
                  <a:cxn ang="0">
                    <a:pos x="1901703" y="0"/>
                  </a:cxn>
                  <a:cxn ang="0">
                    <a:pos x="1901703" y="950852"/>
                  </a:cxn>
                  <a:cxn ang="0">
                    <a:pos x="950851" y="1901704"/>
                  </a:cxn>
                  <a:cxn ang="0">
                    <a:pos x="-1" y="950852"/>
                  </a:cxn>
                  <a:cxn ang="0">
                    <a:pos x="0" y="950852"/>
                  </a:cxn>
                </a:cxnLst>
                <a:rect l="0" t="0" r="0" b="0"/>
                <a:pathLst>
                  <a:path w="1901703" h="1901703">
                    <a:moveTo>
                      <a:pt x="0" y="950852"/>
                    </a:moveTo>
                    <a:cubicBezTo>
                      <a:pt x="0" y="425711"/>
                      <a:pt x="425711" y="0"/>
                      <a:pt x="950852" y="0"/>
                    </a:cubicBezTo>
                    <a:lnTo>
                      <a:pt x="1901703" y="0"/>
                    </a:lnTo>
                    <a:lnTo>
                      <a:pt x="1901703" y="950852"/>
                    </a:lnTo>
                    <a:cubicBezTo>
                      <a:pt x="1901703" y="1475993"/>
                      <a:pt x="1475992" y="1901704"/>
                      <a:pt x="950851" y="1901704"/>
                    </a:cubicBezTo>
                    <a:cubicBezTo>
                      <a:pt x="425710" y="1901704"/>
                      <a:pt x="-1" y="1475993"/>
                      <a:pt x="-1" y="950852"/>
                    </a:cubicBezTo>
                    <a:lnTo>
                      <a:pt x="0" y="950852"/>
                    </a:lnTo>
                    <a:close/>
                  </a:path>
                </a:pathLst>
              </a:custGeom>
              <a:noFill/>
              <a:ln w="28575" cap="rnd" cmpd="sng">
                <a:solidFill>
                  <a:schemeClr val="accent6">
                    <a:lumMod val="20000"/>
                    <a:lumOff val="80000"/>
                    <a:alpha val="100000"/>
                  </a:schemeClr>
                </a:solidFill>
                <a:prstDash val="sysDot"/>
                <a:miter lim="800000"/>
                <a:headEnd type="none" w="med" len="med"/>
                <a:tailEnd type="none" w="med" len="med"/>
              </a:ln>
            </p:spPr>
            <p:txBody>
              <a:bodyPr/>
              <a:lstStyle/>
              <a:p>
                <a:endParaRPr lang="zh-CN" altLang="en-US"/>
              </a:p>
            </p:txBody>
          </p:sp>
        </p:grpSp>
      </p:grpSp>
      <p:sp>
        <p:nvSpPr>
          <p:cNvPr id="12300" name="Freeform 8"/>
          <p:cNvSpPr>
            <a:spLocks noEditPoints="1"/>
          </p:cNvSpPr>
          <p:nvPr/>
        </p:nvSpPr>
        <p:spPr>
          <a:xfrm>
            <a:off x="8490585" y="2686050"/>
            <a:ext cx="883920" cy="730885"/>
          </a:xfrm>
          <a:custGeom>
            <a:avLst/>
            <a:gdLst/>
            <a:ahLst/>
            <a:cxnLst>
              <a:cxn ang="0">
                <a:pos x="753680" y="489356"/>
              </a:cxn>
              <a:cxn ang="0">
                <a:pos x="690168" y="552909"/>
              </a:cxn>
              <a:cxn ang="0">
                <a:pos x="478460" y="552909"/>
              </a:cxn>
              <a:cxn ang="0">
                <a:pos x="501748" y="627054"/>
              </a:cxn>
              <a:cxn ang="0">
                <a:pos x="478460" y="652475"/>
              </a:cxn>
              <a:cxn ang="0">
                <a:pos x="277337" y="652475"/>
              </a:cxn>
              <a:cxn ang="0">
                <a:pos x="251932" y="627054"/>
              </a:cxn>
              <a:cxn ang="0">
                <a:pos x="277337" y="552909"/>
              </a:cxn>
              <a:cxn ang="0">
                <a:pos x="63512" y="552909"/>
              </a:cxn>
              <a:cxn ang="0">
                <a:pos x="0" y="489356"/>
              </a:cxn>
              <a:cxn ang="0">
                <a:pos x="0" y="61434"/>
              </a:cxn>
              <a:cxn ang="0">
                <a:pos x="63512" y="0"/>
              </a:cxn>
              <a:cxn ang="0">
                <a:pos x="690168" y="0"/>
              </a:cxn>
              <a:cxn ang="0">
                <a:pos x="753680" y="61434"/>
              </a:cxn>
              <a:cxn ang="0">
                <a:pos x="753680" y="489356"/>
              </a:cxn>
              <a:cxn ang="0">
                <a:pos x="702870" y="61434"/>
              </a:cxn>
              <a:cxn ang="0">
                <a:pos x="690168" y="48724"/>
              </a:cxn>
              <a:cxn ang="0">
                <a:pos x="63512" y="48724"/>
              </a:cxn>
              <a:cxn ang="0">
                <a:pos x="50810" y="61434"/>
              </a:cxn>
              <a:cxn ang="0">
                <a:pos x="50810" y="389790"/>
              </a:cxn>
              <a:cxn ang="0">
                <a:pos x="63512" y="402501"/>
              </a:cxn>
              <a:cxn ang="0">
                <a:pos x="690168" y="402501"/>
              </a:cxn>
              <a:cxn ang="0">
                <a:pos x="702870" y="389790"/>
              </a:cxn>
              <a:cxn ang="0">
                <a:pos x="702870" y="61434"/>
              </a:cxn>
            </a:cxnLst>
            <a:rect l="0" t="0" r="0" b="0"/>
            <a:pathLst>
              <a:path w="356" h="308">
                <a:moveTo>
                  <a:pt x="356" y="231"/>
                </a:moveTo>
                <a:cubicBezTo>
                  <a:pt x="356" y="247"/>
                  <a:pt x="343" y="261"/>
                  <a:pt x="326" y="261"/>
                </a:cubicBezTo>
                <a:cubicBezTo>
                  <a:pt x="226" y="261"/>
                  <a:pt x="226" y="261"/>
                  <a:pt x="226" y="261"/>
                </a:cubicBezTo>
                <a:cubicBezTo>
                  <a:pt x="226" y="277"/>
                  <a:pt x="237" y="290"/>
                  <a:pt x="237" y="296"/>
                </a:cubicBezTo>
                <a:cubicBezTo>
                  <a:pt x="237" y="303"/>
                  <a:pt x="232" y="308"/>
                  <a:pt x="226" y="308"/>
                </a:cubicBezTo>
                <a:cubicBezTo>
                  <a:pt x="131" y="308"/>
                  <a:pt x="131" y="308"/>
                  <a:pt x="131" y="308"/>
                </a:cubicBezTo>
                <a:cubicBezTo>
                  <a:pt x="124" y="308"/>
                  <a:pt x="119" y="303"/>
                  <a:pt x="119" y="296"/>
                </a:cubicBezTo>
                <a:cubicBezTo>
                  <a:pt x="119" y="290"/>
                  <a:pt x="131" y="277"/>
                  <a:pt x="131" y="261"/>
                </a:cubicBezTo>
                <a:cubicBezTo>
                  <a:pt x="30" y="261"/>
                  <a:pt x="30" y="261"/>
                  <a:pt x="30" y="261"/>
                </a:cubicBezTo>
                <a:cubicBezTo>
                  <a:pt x="13" y="261"/>
                  <a:pt x="0" y="247"/>
                  <a:pt x="0" y="231"/>
                </a:cubicBezTo>
                <a:cubicBezTo>
                  <a:pt x="0" y="29"/>
                  <a:pt x="0" y="29"/>
                  <a:pt x="0" y="29"/>
                </a:cubicBezTo>
                <a:cubicBezTo>
                  <a:pt x="0" y="13"/>
                  <a:pt x="13" y="0"/>
                  <a:pt x="30" y="0"/>
                </a:cubicBezTo>
                <a:cubicBezTo>
                  <a:pt x="326" y="0"/>
                  <a:pt x="326" y="0"/>
                  <a:pt x="326" y="0"/>
                </a:cubicBezTo>
                <a:cubicBezTo>
                  <a:pt x="343" y="0"/>
                  <a:pt x="356" y="13"/>
                  <a:pt x="356" y="29"/>
                </a:cubicBezTo>
                <a:lnTo>
                  <a:pt x="356" y="231"/>
                </a:lnTo>
                <a:close/>
                <a:moveTo>
                  <a:pt x="332" y="29"/>
                </a:moveTo>
                <a:cubicBezTo>
                  <a:pt x="332" y="26"/>
                  <a:pt x="330" y="23"/>
                  <a:pt x="326" y="23"/>
                </a:cubicBezTo>
                <a:cubicBezTo>
                  <a:pt x="30" y="23"/>
                  <a:pt x="30" y="23"/>
                  <a:pt x="30" y="23"/>
                </a:cubicBezTo>
                <a:cubicBezTo>
                  <a:pt x="26" y="23"/>
                  <a:pt x="24" y="26"/>
                  <a:pt x="24" y="29"/>
                </a:cubicBezTo>
                <a:cubicBezTo>
                  <a:pt x="24" y="184"/>
                  <a:pt x="24" y="184"/>
                  <a:pt x="24" y="184"/>
                </a:cubicBezTo>
                <a:cubicBezTo>
                  <a:pt x="24" y="187"/>
                  <a:pt x="26" y="190"/>
                  <a:pt x="30" y="190"/>
                </a:cubicBezTo>
                <a:cubicBezTo>
                  <a:pt x="326" y="190"/>
                  <a:pt x="326" y="190"/>
                  <a:pt x="326" y="190"/>
                </a:cubicBezTo>
                <a:cubicBezTo>
                  <a:pt x="330" y="190"/>
                  <a:pt x="332" y="187"/>
                  <a:pt x="332" y="184"/>
                </a:cubicBezTo>
                <a:lnTo>
                  <a:pt x="332" y="29"/>
                </a:lnTo>
                <a:close/>
              </a:path>
            </a:pathLst>
          </a:custGeom>
          <a:solidFill>
            <a:schemeClr val="tx1"/>
          </a:solidFill>
          <a:ln w="9525">
            <a:noFill/>
          </a:ln>
        </p:spPr>
        <p:txBody>
          <a:bodyPr/>
          <a:lstStyle/>
          <a:p>
            <a:endParaRPr lang="zh-CN" altLang="en-US"/>
          </a:p>
        </p:txBody>
      </p:sp>
      <p:sp>
        <p:nvSpPr>
          <p:cNvPr id="12295" name="Rectangle 17"/>
          <p:cNvSpPr/>
          <p:nvPr/>
        </p:nvSpPr>
        <p:spPr>
          <a:xfrm>
            <a:off x="1911350" y="4494213"/>
            <a:ext cx="2292350" cy="835025"/>
          </a:xfrm>
          <a:prstGeom prst="rect">
            <a:avLst/>
          </a:prstGeom>
          <a:noFill/>
          <a:ln w="9525">
            <a:noFill/>
          </a:ln>
        </p:spPr>
        <p:txBody>
          <a:bodyPr lIns="0" tIns="0" rIns="0" bIns="0"/>
          <a:lstStyle/>
          <a:p>
            <a:pPr algn="ctr" eaLnBrk="1" hangingPunct="1">
              <a:lnSpc>
                <a:spcPct val="125000"/>
              </a:lnSpc>
            </a:pPr>
            <a:r>
              <a:rPr sz="2400" dirty="0" err="1" smtClean="0">
                <a:latin typeface="微软雅黑" panose="020B0503020204020204" pitchFamily="34" charset="-122"/>
                <a:ea typeface="微软雅黑" panose="020B0503020204020204" pitchFamily="34" charset="-122"/>
                <a:sym typeface="Gill Sans"/>
              </a:rPr>
              <a:t>电桥</a:t>
            </a:r>
            <a:r>
              <a:rPr lang="zh-CN" altLang="en-US" sz="2400" dirty="0" smtClean="0">
                <a:latin typeface="微软雅黑" panose="020B0503020204020204" pitchFamily="34" charset="-122"/>
                <a:ea typeface="微软雅黑" panose="020B0503020204020204" pitchFamily="34" charset="-122"/>
                <a:sym typeface="Gill Sans"/>
              </a:rPr>
              <a:t>原理</a:t>
            </a:r>
            <a:endParaRPr sz="2400" dirty="0">
              <a:latin typeface="微软雅黑" panose="020B0503020204020204" pitchFamily="34" charset="-122"/>
              <a:ea typeface="微软雅黑" panose="020B0503020204020204" pitchFamily="34" charset="-122"/>
              <a:sym typeface="Gill Sans"/>
            </a:endParaRPr>
          </a:p>
        </p:txBody>
      </p:sp>
      <p:sp>
        <p:nvSpPr>
          <p:cNvPr id="12296" name="Rectangle 17"/>
          <p:cNvSpPr/>
          <p:nvPr/>
        </p:nvSpPr>
        <p:spPr>
          <a:xfrm>
            <a:off x="4748530" y="4494530"/>
            <a:ext cx="2731135" cy="835025"/>
          </a:xfrm>
          <a:prstGeom prst="rect">
            <a:avLst/>
          </a:prstGeom>
          <a:noFill/>
          <a:ln w="9525">
            <a:noFill/>
          </a:ln>
        </p:spPr>
        <p:txBody>
          <a:bodyPr lIns="0" tIns="0" rIns="0" bIns="0"/>
          <a:lstStyle/>
          <a:p>
            <a:pPr algn="ctr" eaLnBrk="1" hangingPunct="1">
              <a:lnSpc>
                <a:spcPct val="125000"/>
              </a:lnSpc>
            </a:pPr>
            <a:r>
              <a:rPr sz="2400" dirty="0">
                <a:latin typeface="微软雅黑" panose="020B0503020204020204" pitchFamily="34" charset="-122"/>
                <a:ea typeface="微软雅黑" panose="020B0503020204020204" pitchFamily="34" charset="-122"/>
                <a:sym typeface="Gill Sans"/>
              </a:rPr>
              <a:t>基于LabVIEW2017的示波器控制系统</a:t>
            </a:r>
            <a:endParaRPr sz="1400" dirty="0">
              <a:latin typeface="微软雅黑" panose="020B0503020204020204" pitchFamily="34" charset="-122"/>
              <a:ea typeface="微软雅黑" panose="020B0503020204020204" pitchFamily="34" charset="-122"/>
              <a:sym typeface="Gill Sans"/>
            </a:endParaRPr>
          </a:p>
          <a:p>
            <a:pPr eaLnBrk="1" hangingPunct="1">
              <a:lnSpc>
                <a:spcPct val="125000"/>
              </a:lnSpc>
            </a:pPr>
            <a:endParaRPr lang="en-US" altLang="zh-CN" sz="1400" dirty="0">
              <a:latin typeface="微软雅黑" panose="020B0503020204020204" pitchFamily="34" charset="-122"/>
              <a:ea typeface="微软雅黑" panose="020B0503020204020204" pitchFamily="34" charset="-122"/>
              <a:sym typeface="Lato Light"/>
            </a:endParaRPr>
          </a:p>
        </p:txBody>
      </p:sp>
      <p:sp>
        <p:nvSpPr>
          <p:cNvPr id="12297" name="Rectangle 17"/>
          <p:cNvSpPr/>
          <p:nvPr/>
        </p:nvSpPr>
        <p:spPr>
          <a:xfrm>
            <a:off x="8069580" y="4505325"/>
            <a:ext cx="2480310" cy="835025"/>
          </a:xfrm>
          <a:prstGeom prst="rect">
            <a:avLst/>
          </a:prstGeom>
          <a:noFill/>
          <a:ln w="9525">
            <a:noFill/>
          </a:ln>
        </p:spPr>
        <p:txBody>
          <a:bodyPr lIns="0" tIns="0" rIns="0" bIns="0"/>
          <a:lstStyle/>
          <a:p>
            <a:pPr eaLnBrk="1" hangingPunct="1">
              <a:lnSpc>
                <a:spcPct val="125000"/>
              </a:lnSpc>
            </a:pPr>
            <a:r>
              <a:rPr sz="2400" dirty="0">
                <a:latin typeface="微软雅黑" panose="020B0503020204020204" pitchFamily="34" charset="-122"/>
                <a:ea typeface="微软雅黑" panose="020B0503020204020204" pitchFamily="34" charset="-122"/>
                <a:sym typeface="Gill Sans"/>
              </a:rPr>
              <a:t>计算机</a:t>
            </a:r>
            <a:r>
              <a:rPr lang="zh-CN" sz="2400" dirty="0">
                <a:latin typeface="微软雅黑" panose="020B0503020204020204" pitchFamily="34" charset="-122"/>
                <a:ea typeface="微软雅黑" panose="020B0503020204020204" pitchFamily="34" charset="-122"/>
                <a:sym typeface="Gill Sans"/>
              </a:rPr>
              <a:t>记录处数据</a:t>
            </a:r>
            <a:endParaRPr sz="2400" dirty="0">
              <a:latin typeface="微软雅黑" panose="020B0503020204020204" pitchFamily="34" charset="-122"/>
              <a:ea typeface="微软雅黑" panose="020B0503020204020204" pitchFamily="34" charset="-122"/>
              <a:sym typeface="Gill Sans"/>
            </a:endParaRPr>
          </a:p>
        </p:txBody>
      </p:sp>
      <p:sp>
        <p:nvSpPr>
          <p:cNvPr id="12298" name="矩形 1"/>
          <p:cNvSpPr/>
          <p:nvPr/>
        </p:nvSpPr>
        <p:spPr>
          <a:xfrm>
            <a:off x="0" y="6169025"/>
            <a:ext cx="12192000" cy="688975"/>
          </a:xfrm>
          <a:prstGeom prst="rect">
            <a:avLst/>
          </a:prstGeom>
          <a:solidFill>
            <a:srgbClr val="17624C"/>
          </a:solidFill>
          <a:ln w="12700" cap="flat" cmpd="sng">
            <a:solidFill>
              <a:srgbClr val="FBF9E1"/>
            </a:solidFill>
            <a:prstDash val="solid"/>
            <a:miter/>
            <a:headEnd type="none" w="med" len="med"/>
            <a:tailEnd type="none" w="med" len="med"/>
          </a:ln>
        </p:spPr>
        <p:txBody>
          <a:bodyPr anchor="ctr"/>
          <a:lstStyle/>
          <a:p>
            <a:pPr algn="ctr" eaLnBrk="1" hangingPunct="1"/>
            <a:endParaRPr lang="zh-CN" altLang="en-US" dirty="0">
              <a:solidFill>
                <a:srgbClr val="FFFFFF"/>
              </a:solidFill>
              <a:latin typeface="Calibri" panose="020F0502020204030204" pitchFamily="34" charset="0"/>
            </a:endParaRPr>
          </a:p>
        </p:txBody>
      </p:sp>
      <p:pic>
        <p:nvPicPr>
          <p:cNvPr id="2" name="图片 1" descr="Bridge_512px_1177249_easyicon.net"/>
          <p:cNvPicPr>
            <a:picLocks noChangeAspect="1"/>
          </p:cNvPicPr>
          <p:nvPr/>
        </p:nvPicPr>
        <p:blipFill>
          <a:blip r:embed="rId3"/>
          <a:stretch>
            <a:fillRect/>
          </a:stretch>
        </p:blipFill>
        <p:spPr>
          <a:xfrm>
            <a:off x="2538095" y="2571750"/>
            <a:ext cx="955040" cy="955040"/>
          </a:xfrm>
          <a:prstGeom prst="rect">
            <a:avLst/>
          </a:prstGeom>
        </p:spPr>
      </p:pic>
      <p:pic>
        <p:nvPicPr>
          <p:cNvPr id="3" name="图片 2" descr="National_Instruments_Labview_256px_1121511_easyicon.net"/>
          <p:cNvPicPr>
            <a:picLocks noChangeAspect="1"/>
          </p:cNvPicPr>
          <p:nvPr/>
        </p:nvPicPr>
        <p:blipFill>
          <a:blip r:embed="rId4"/>
          <a:stretch>
            <a:fillRect/>
          </a:stretch>
        </p:blipFill>
        <p:spPr>
          <a:xfrm>
            <a:off x="5063490" y="1770380"/>
            <a:ext cx="1834515" cy="1834515"/>
          </a:xfrm>
          <a:prstGeom prst="rect">
            <a:avLst/>
          </a:prstGeom>
        </p:spPr>
      </p:pic>
      <p:sp>
        <p:nvSpPr>
          <p:cNvPr id="6" name="文本框 5"/>
          <p:cNvSpPr txBox="1"/>
          <p:nvPr/>
        </p:nvSpPr>
        <p:spPr>
          <a:xfrm>
            <a:off x="257810" y="140335"/>
            <a:ext cx="1518920" cy="1198880"/>
          </a:xfrm>
          <a:prstGeom prst="rect">
            <a:avLst/>
          </a:prstGeom>
          <a:noFill/>
        </p:spPr>
        <p:txBody>
          <a:bodyPr wrap="square" rtlCol="0">
            <a:spAutoFit/>
          </a:bodyPr>
          <a:lstStyle/>
          <a:p>
            <a:pPr algn="ctr">
              <a:lnSpc>
                <a:spcPct val="120000"/>
              </a:lnSpc>
            </a:pPr>
            <a:r>
              <a:rPr lang="zh-CN" altLang="en-US" sz="2000">
                <a:solidFill>
                  <a:schemeClr val="bg1"/>
                </a:solidFill>
                <a:latin typeface="微软雅黑" panose="020B0503020204020204" pitchFamily="34" charset="-122"/>
                <a:ea typeface="微软雅黑" panose="020B0503020204020204" pitchFamily="34" charset="-122"/>
                <a:sym typeface="+mn-ea"/>
              </a:rPr>
              <a:t>远程控制    </a:t>
            </a:r>
          </a:p>
          <a:p>
            <a:pPr algn="ctr">
              <a:lnSpc>
                <a:spcPct val="120000"/>
              </a:lnSpc>
            </a:pPr>
            <a:r>
              <a:rPr lang="zh-CN" altLang="en-US" sz="2000">
                <a:solidFill>
                  <a:schemeClr val="bg1"/>
                </a:solidFill>
                <a:latin typeface="微软雅黑" panose="020B0503020204020204" pitchFamily="34" charset="-122"/>
                <a:ea typeface="微软雅黑" panose="020B0503020204020204" pitchFamily="34" charset="-122"/>
                <a:sym typeface="+mn-ea"/>
              </a:rPr>
              <a:t>  快速测量</a:t>
            </a:r>
          </a:p>
          <a:p>
            <a:pPr algn="ctr">
              <a:lnSpc>
                <a:spcPct val="120000"/>
              </a:lnSpc>
            </a:pPr>
            <a:r>
              <a:rPr lang="zh-CN" altLang="en-US" sz="2000">
                <a:solidFill>
                  <a:schemeClr val="bg1"/>
                </a:solidFill>
                <a:latin typeface="微软雅黑" panose="020B0503020204020204" pitchFamily="34" charset="-122"/>
                <a:ea typeface="微软雅黑" panose="020B0503020204020204" pitchFamily="34" charset="-122"/>
                <a:sym typeface="+mn-ea"/>
              </a:rPr>
              <a:t>    精确度高</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whu.edu.cn/images/2017112901.jpg"/>
          <p:cNvPicPr>
            <a:picLocks noChangeAspect="1" noChangeArrowheads="1"/>
          </p:cNvPicPr>
          <p:nvPr/>
        </p:nvPicPr>
        <p:blipFill rotWithShape="1">
          <a:blip r:embed="rId3">
            <a:extLst>
              <a:ext uri="{28A0092B-C50C-407E-A947-70E740481C1C}">
                <a14:useLocalDpi xmlns:a14="http://schemas.microsoft.com/office/drawing/2010/main" val="0"/>
              </a:ext>
            </a:extLst>
          </a:blip>
          <a:srcRect t="8347" r="19046" b="10785"/>
          <a:stretch>
            <a:fillRect/>
          </a:stretch>
        </p:blipFill>
        <p:spPr bwMode="auto">
          <a:xfrm>
            <a:off x="1435667" y="1669144"/>
            <a:ext cx="9320665" cy="3135085"/>
          </a:xfrm>
          <a:prstGeom prst="roundRect">
            <a:avLst>
              <a:gd name="adj" fmla="val 3562"/>
            </a:avLst>
          </a:prstGeom>
          <a:noFill/>
          <a:extLst>
            <a:ext uri="{909E8E84-426E-40DD-AFC4-6F175D3DCCD1}">
              <a14:hiddenFill xmlns:a14="http://schemas.microsoft.com/office/drawing/2010/main">
                <a:solidFill>
                  <a:srgbClr val="FFFFFF"/>
                </a:solidFill>
              </a14:hiddenFill>
            </a:ext>
          </a:extLst>
        </p:spPr>
      </p:pic>
      <p:sp>
        <p:nvSpPr>
          <p:cNvPr id="205" name="矩形: 圆角 204"/>
          <p:cNvSpPr/>
          <p:nvPr/>
        </p:nvSpPr>
        <p:spPr>
          <a:xfrm>
            <a:off x="1433762" y="1669144"/>
            <a:ext cx="9320667" cy="3135087"/>
          </a:xfrm>
          <a:prstGeom prst="roundRect">
            <a:avLst>
              <a:gd name="adj" fmla="val 3676"/>
            </a:avLst>
          </a:prstGeom>
          <a:solidFill>
            <a:srgbClr val="00523A">
              <a:alpha val="90000"/>
            </a:srgbClr>
          </a:solidFill>
          <a:ln w="3175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grpSp>
        <p:nvGrpSpPr>
          <p:cNvPr id="206" name="组合 205"/>
          <p:cNvGrpSpPr/>
          <p:nvPr/>
        </p:nvGrpSpPr>
        <p:grpSpPr>
          <a:xfrm>
            <a:off x="5257895" y="832881"/>
            <a:ext cx="1676211" cy="1672409"/>
            <a:chOff x="3391090" y="1905190"/>
            <a:chExt cx="3054547" cy="3047620"/>
          </a:xfrm>
        </p:grpSpPr>
        <p:sp>
          <p:nvSpPr>
            <p:cNvPr id="207" name="椭圆 206"/>
            <p:cNvSpPr/>
            <p:nvPr/>
          </p:nvSpPr>
          <p:spPr>
            <a:xfrm>
              <a:off x="3406832" y="1914005"/>
              <a:ext cx="3038805" cy="3038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pic>
          <p:nvPicPr>
            <p:cNvPr id="208" name="图形 207"/>
            <p:cNvPicPr>
              <a:picLocks noChangeAspect="1"/>
            </p:cNvPicPr>
            <p:nvPr/>
          </p:nvPicPr>
          <p:blipFill>
            <a:blip r:embed="rId4"/>
            <a:stretch>
              <a:fillRect/>
            </a:stretch>
          </p:blipFill>
          <p:spPr>
            <a:xfrm>
              <a:off x="3391090" y="1905190"/>
              <a:ext cx="3047620" cy="3047620"/>
            </a:xfrm>
            <a:prstGeom prst="rect">
              <a:avLst/>
            </a:prstGeom>
          </p:spPr>
        </p:pic>
      </p:grpSp>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sp>
        <p:nvSpPr>
          <p:cNvPr id="2" name="文本框 1"/>
          <p:cNvSpPr txBox="1"/>
          <p:nvPr/>
        </p:nvSpPr>
        <p:spPr>
          <a:xfrm>
            <a:off x="2378710" y="2729230"/>
            <a:ext cx="7430770" cy="1014730"/>
          </a:xfrm>
          <a:prstGeom prst="rect">
            <a:avLst/>
          </a:prstGeom>
          <a:noFill/>
        </p:spPr>
        <p:txBody>
          <a:bodyPr wrap="square" rtlCol="0">
            <a:spAutoFit/>
          </a:bodyPr>
          <a:lstStyle/>
          <a:p>
            <a:pPr algn="ctr"/>
            <a:r>
              <a:rPr lang="zh-CN" altLang="en-US" sz="6000" b="1">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平台的搭建与原理</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cxnSp>
        <p:nvCxnSpPr>
          <p:cNvPr id="17" name="直接连接符 16"/>
          <p:cNvCxnSpPr/>
          <p:nvPr/>
        </p:nvCxnSpPr>
        <p:spPr>
          <a:xfrm flipV="1">
            <a:off x="5992495" y="726440"/>
            <a:ext cx="5688330" cy="635"/>
          </a:xfrm>
          <a:prstGeom prst="line">
            <a:avLst/>
          </a:prstGeom>
          <a:ln w="63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182225" y="727105"/>
            <a:ext cx="1566863" cy="0"/>
          </a:xfrm>
          <a:prstGeom prst="line">
            <a:avLst/>
          </a:prstGeom>
          <a:ln w="25400">
            <a:solidFill>
              <a:srgbClr val="0E523E"/>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05680" y="441669"/>
            <a:ext cx="4805680" cy="521970"/>
          </a:xfrm>
          <a:prstGeom prst="rect">
            <a:avLst/>
          </a:prstGeom>
        </p:spPr>
        <p:txBody>
          <a:bodyPr wrap="none">
            <a:spAutoFit/>
          </a:bodyPr>
          <a:lstStyle/>
          <a:p>
            <a:pPr algn="l" defTabSz="685800">
              <a:defRPr/>
            </a:pPr>
            <a:r>
              <a:rPr lang="zh-CN" altLang="en-US" sz="2800">
                <a:solidFill>
                  <a:srgbClr val="125340"/>
                </a:solidFill>
                <a:effectLst>
                  <a:outerShdw blurRad="38100" dist="38100" dir="2700000" algn="tl">
                    <a:srgbClr val="000000">
                      <a:alpha val="43137"/>
                    </a:srgbClr>
                  </a:outerShdw>
                </a:effectLst>
                <a:sym typeface="+mn-ea"/>
              </a:rPr>
              <a:t>系统实验平台的搭建及其原理</a:t>
            </a:r>
          </a:p>
        </p:txBody>
      </p:sp>
      <p:sp>
        <p:nvSpPr>
          <p:cNvPr id="20" name="矩形: 圆角 19"/>
          <p:cNvSpPr/>
          <p:nvPr/>
        </p:nvSpPr>
        <p:spPr>
          <a:xfrm>
            <a:off x="457621" y="506335"/>
            <a:ext cx="348059" cy="388855"/>
          </a:xfrm>
          <a:prstGeom prst="roundRect">
            <a:avLst>
              <a:gd name="adj" fmla="val 11815"/>
            </a:avLst>
          </a:prstGeom>
          <a:solidFill>
            <a:srgbClr val="125340"/>
          </a:solidFill>
          <a:ln w="1270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42913" y="530619"/>
            <a:ext cx="348059" cy="368300"/>
          </a:xfrm>
          <a:prstGeom prst="rect">
            <a:avLst/>
          </a:prstGeom>
          <a:noFill/>
        </p:spPr>
        <p:txBody>
          <a:bodyPr wrap="square" rtlCol="0">
            <a:spAutoFit/>
          </a:bodyPr>
          <a:lstStyle/>
          <a:p>
            <a:pPr defTabSz="685800">
              <a:defRPr/>
            </a:pPr>
            <a:r>
              <a:rPr lang="en-US" altLang="zh-CN" b="1" dirty="0">
                <a:solidFill>
                  <a:prstClr val="white"/>
                </a:solidFill>
                <a:latin typeface="微软雅黑" panose="020B0503020204020204" pitchFamily="34" charset="-122"/>
                <a:ea typeface="微软雅黑" panose="020B0503020204020204" pitchFamily="34" charset="-122"/>
              </a:rPr>
              <a:t>2.</a:t>
            </a: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24" name="图形 23"/>
          <p:cNvPicPr>
            <a:picLocks noChangeAspect="1"/>
          </p:cNvPicPr>
          <p:nvPr/>
        </p:nvPicPr>
        <p:blipFill>
          <a:blip r:embed="rId3"/>
          <a:stretch>
            <a:fillRect/>
          </a:stretch>
        </p:blipFill>
        <p:spPr>
          <a:xfrm>
            <a:off x="10150903" y="235945"/>
            <a:ext cx="1583476" cy="364399"/>
          </a:xfrm>
          <a:prstGeom prst="rect">
            <a:avLst/>
          </a:prstGeom>
        </p:spPr>
      </p:pic>
      <p:sp>
        <p:nvSpPr>
          <p:cNvPr id="3" name="文本框 2"/>
          <p:cNvSpPr txBox="1"/>
          <p:nvPr/>
        </p:nvSpPr>
        <p:spPr>
          <a:xfrm>
            <a:off x="3002280" y="1986280"/>
            <a:ext cx="6248400" cy="645160"/>
          </a:xfrm>
          <a:prstGeom prst="rect">
            <a:avLst/>
          </a:prstGeom>
          <a:noFill/>
        </p:spPr>
        <p:txBody>
          <a:bodyPr wrap="square" rtlCol="0">
            <a:spAutoFit/>
          </a:bodyPr>
          <a:lstStyle/>
          <a:p>
            <a:endParaRPr lang="zh-CN" altLang="en-US"/>
          </a:p>
          <a:p>
            <a:endParaRPr lang="zh-CN" altLang="en-US"/>
          </a:p>
        </p:txBody>
      </p:sp>
      <p:pic>
        <p:nvPicPr>
          <p:cNvPr id="8" name="图片 7" descr="IMG_20180719_204054"/>
          <p:cNvPicPr>
            <a:picLocks noChangeAspect="1"/>
          </p:cNvPicPr>
          <p:nvPr/>
        </p:nvPicPr>
        <p:blipFill>
          <a:blip r:embed="rId4"/>
          <a:stretch>
            <a:fillRect/>
          </a:stretch>
        </p:blipFill>
        <p:spPr>
          <a:xfrm rot="420000">
            <a:off x="6647815" y="1703705"/>
            <a:ext cx="4600575" cy="345059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schemeClr val="tx1">
                <a:alpha val="40000"/>
              </a:schemeClr>
            </a:outerShdw>
            <a:softEdge rad="12700"/>
          </a:effectLst>
        </p:spPr>
      </p:pic>
      <p:pic>
        <p:nvPicPr>
          <p:cNvPr id="5" name="图片 4" descr="IMG_20180719_204035"/>
          <p:cNvPicPr>
            <a:picLocks noChangeAspect="1"/>
          </p:cNvPicPr>
          <p:nvPr/>
        </p:nvPicPr>
        <p:blipFill>
          <a:blip r:embed="rId5"/>
          <a:stretch>
            <a:fillRect/>
          </a:stretch>
        </p:blipFill>
        <p:spPr>
          <a:xfrm rot="21300000">
            <a:off x="874395" y="1503045"/>
            <a:ext cx="5952490" cy="4464685"/>
          </a:xfrm>
          <a:prstGeom prst="rect">
            <a:avLst/>
          </a:prstGeom>
          <a:effectLst>
            <a:outerShdw blurRad="50800" dist="38100" dir="2700000" algn="tl" rotWithShape="0">
              <a:prstClr val="black">
                <a:alpha val="40000"/>
              </a:prstClr>
            </a:outerShdw>
            <a:softEdge rad="127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cxnSp>
        <p:nvCxnSpPr>
          <p:cNvPr id="17" name="直接连接符 16"/>
          <p:cNvCxnSpPr/>
          <p:nvPr/>
        </p:nvCxnSpPr>
        <p:spPr>
          <a:xfrm flipV="1">
            <a:off x="5992495" y="726440"/>
            <a:ext cx="5688330" cy="635"/>
          </a:xfrm>
          <a:prstGeom prst="line">
            <a:avLst/>
          </a:prstGeom>
          <a:ln w="63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182225" y="727105"/>
            <a:ext cx="1566863" cy="0"/>
          </a:xfrm>
          <a:prstGeom prst="line">
            <a:avLst/>
          </a:prstGeom>
          <a:ln w="25400">
            <a:solidFill>
              <a:srgbClr val="0E523E"/>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05680" y="441669"/>
            <a:ext cx="4805680" cy="521970"/>
          </a:xfrm>
          <a:prstGeom prst="rect">
            <a:avLst/>
          </a:prstGeom>
        </p:spPr>
        <p:txBody>
          <a:bodyPr wrap="none">
            <a:spAutoFit/>
          </a:bodyPr>
          <a:lstStyle/>
          <a:p>
            <a:pPr algn="l" defTabSz="685800">
              <a:defRPr/>
            </a:pPr>
            <a:r>
              <a:rPr lang="zh-CN" altLang="en-US" sz="2800">
                <a:solidFill>
                  <a:srgbClr val="125340"/>
                </a:solidFill>
                <a:effectLst>
                  <a:outerShdw blurRad="38100" dist="38100" dir="2700000" algn="tl">
                    <a:srgbClr val="000000">
                      <a:alpha val="43137"/>
                    </a:srgbClr>
                  </a:outerShdw>
                </a:effectLst>
                <a:sym typeface="+mn-ea"/>
              </a:rPr>
              <a:t>系统实验平台的搭建及其原理</a:t>
            </a:r>
          </a:p>
        </p:txBody>
      </p:sp>
      <p:sp>
        <p:nvSpPr>
          <p:cNvPr id="20" name="矩形: 圆角 19"/>
          <p:cNvSpPr/>
          <p:nvPr/>
        </p:nvSpPr>
        <p:spPr>
          <a:xfrm>
            <a:off x="457621" y="506335"/>
            <a:ext cx="348059" cy="388855"/>
          </a:xfrm>
          <a:prstGeom prst="roundRect">
            <a:avLst>
              <a:gd name="adj" fmla="val 11815"/>
            </a:avLst>
          </a:prstGeom>
          <a:solidFill>
            <a:srgbClr val="125340"/>
          </a:solidFill>
          <a:ln w="1270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42913" y="530619"/>
            <a:ext cx="348059" cy="368300"/>
          </a:xfrm>
          <a:prstGeom prst="rect">
            <a:avLst/>
          </a:prstGeom>
          <a:noFill/>
        </p:spPr>
        <p:txBody>
          <a:bodyPr wrap="square" rtlCol="0">
            <a:spAutoFit/>
          </a:bodyPr>
          <a:lstStyle/>
          <a:p>
            <a:pPr defTabSz="685800">
              <a:defRPr/>
            </a:pPr>
            <a:r>
              <a:rPr lang="en-US" altLang="zh-CN" b="1" dirty="0">
                <a:solidFill>
                  <a:prstClr val="white"/>
                </a:solidFill>
                <a:latin typeface="微软雅黑" panose="020B0503020204020204" pitchFamily="34" charset="-122"/>
                <a:ea typeface="微软雅黑" panose="020B0503020204020204" pitchFamily="34" charset="-122"/>
              </a:rPr>
              <a:t>2.</a:t>
            </a: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24" name="图形 23"/>
          <p:cNvPicPr>
            <a:picLocks noChangeAspect="1"/>
          </p:cNvPicPr>
          <p:nvPr/>
        </p:nvPicPr>
        <p:blipFill>
          <a:blip r:embed="rId3"/>
          <a:stretch>
            <a:fillRect/>
          </a:stretch>
        </p:blipFill>
        <p:spPr>
          <a:xfrm>
            <a:off x="10150903" y="235945"/>
            <a:ext cx="1583476" cy="364399"/>
          </a:xfrm>
          <a:prstGeom prst="rect">
            <a:avLst/>
          </a:prstGeom>
        </p:spPr>
      </p:pic>
      <p:sp>
        <p:nvSpPr>
          <p:cNvPr id="3" name="文本框 2"/>
          <p:cNvSpPr txBox="1"/>
          <p:nvPr/>
        </p:nvSpPr>
        <p:spPr>
          <a:xfrm>
            <a:off x="3002280" y="1986280"/>
            <a:ext cx="6248400" cy="645160"/>
          </a:xfrm>
          <a:prstGeom prst="rect">
            <a:avLst/>
          </a:prstGeom>
          <a:noFill/>
        </p:spPr>
        <p:txBody>
          <a:bodyPr wrap="square" rtlCol="0">
            <a:spAutoFit/>
          </a:bodyPr>
          <a:lstStyle/>
          <a:p>
            <a:endParaRPr lang="zh-CN" altLang="en-US"/>
          </a:p>
          <a:p>
            <a:endParaRPr lang="zh-CN" altLang="en-US"/>
          </a:p>
        </p:txBody>
      </p:sp>
      <p:pic>
        <p:nvPicPr>
          <p:cNvPr id="26" name="图片 25" descr="360截图20180720165840031"/>
          <p:cNvPicPr>
            <a:picLocks noChangeAspect="1"/>
          </p:cNvPicPr>
          <p:nvPr/>
        </p:nvPicPr>
        <p:blipFill>
          <a:blip r:embed="rId4"/>
          <a:stretch>
            <a:fillRect/>
          </a:stretch>
        </p:blipFill>
        <p:spPr>
          <a:xfrm>
            <a:off x="3463290" y="1363980"/>
            <a:ext cx="5264785" cy="2214245"/>
          </a:xfrm>
          <a:prstGeom prst="rect">
            <a:avLst/>
          </a:prstGeom>
        </p:spPr>
      </p:pic>
      <p:grpSp>
        <p:nvGrpSpPr>
          <p:cNvPr id="42" name="组合 41"/>
          <p:cNvGrpSpPr/>
          <p:nvPr/>
        </p:nvGrpSpPr>
        <p:grpSpPr>
          <a:xfrm>
            <a:off x="918210" y="2308860"/>
            <a:ext cx="1794510" cy="1475740"/>
            <a:chOff x="1446" y="3636"/>
            <a:chExt cx="2826" cy="2324"/>
          </a:xfrm>
        </p:grpSpPr>
        <p:sp>
          <p:nvSpPr>
            <p:cNvPr id="41" name="六边形 40"/>
            <p:cNvSpPr/>
            <p:nvPr/>
          </p:nvSpPr>
          <p:spPr>
            <a:xfrm>
              <a:off x="1446" y="3636"/>
              <a:ext cx="2826" cy="2324"/>
            </a:xfrm>
            <a:prstGeom prst="hexagon">
              <a:avLst/>
            </a:prstGeom>
            <a:solidFill>
              <a:srgbClr val="125340"/>
            </a:solidFill>
            <a:effectLst>
              <a:outerShdw blurRad="50800" dist="38100" dir="2700000" algn="tl" rotWithShape="0">
                <a:prstClr val="black">
                  <a:alpha val="40000"/>
                </a:prstClr>
              </a:outerShdw>
              <a:softEdge rad="3175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925" y="4144"/>
              <a:ext cx="1868" cy="727"/>
            </a:xfrm>
            <a:prstGeom prst="rect">
              <a:avLst/>
            </a:prstGeom>
            <a:noFill/>
          </p:spPr>
          <p:txBody>
            <a:bodyPr wrap="square" rtlCol="0">
              <a:spAutoFit/>
            </a:bodyPr>
            <a:lstStyle/>
            <a:p>
              <a:pPr algn="ctr"/>
              <a:r>
                <a:rPr lang="zh-CN" altLang="en-US" sz="2400" dirty="0" smtClean="0">
                  <a:solidFill>
                    <a:schemeClr val="bg1"/>
                  </a:solidFill>
                  <a:effectLst>
                    <a:outerShdw blurRad="38100" dist="38100" dir="2700000" algn="tl">
                      <a:srgbClr val="000000">
                        <a:alpha val="43137"/>
                      </a:srgbClr>
                    </a:outerShdw>
                  </a:effectLst>
                </a:rPr>
                <a:t>电桥</a:t>
              </a:r>
              <a:endParaRPr lang="zh-CN" altLang="en-US" sz="2400" dirty="0">
                <a:solidFill>
                  <a:schemeClr val="bg1"/>
                </a:solidFill>
                <a:effectLst>
                  <a:outerShdw blurRad="38100" dist="38100" dir="2700000" algn="tl">
                    <a:srgbClr val="000000">
                      <a:alpha val="43137"/>
                    </a:srgbClr>
                  </a:outerShdw>
                </a:effectLst>
              </a:endParaRPr>
            </a:p>
          </p:txBody>
        </p:sp>
      </p:grpSp>
      <p:sp>
        <p:nvSpPr>
          <p:cNvPr id="39" name="文本框 38"/>
          <p:cNvSpPr txBox="1"/>
          <p:nvPr/>
        </p:nvSpPr>
        <p:spPr>
          <a:xfrm>
            <a:off x="8874125" y="1663065"/>
            <a:ext cx="1778635" cy="368300"/>
          </a:xfrm>
          <a:prstGeom prst="rect">
            <a:avLst/>
          </a:prstGeom>
          <a:noFill/>
        </p:spPr>
        <p:txBody>
          <a:bodyPr wrap="square" rtlCol="0">
            <a:spAutoFit/>
          </a:bodyPr>
          <a:lstStyle/>
          <a:p>
            <a:r>
              <a:rPr lang="zh-CN" altLang="en-US"/>
              <a:t>   </a:t>
            </a:r>
          </a:p>
        </p:txBody>
      </p:sp>
      <p:pic>
        <p:nvPicPr>
          <p:cNvPr id="40" name="图片 39" descr="C:\Users\Administrator\Documents\360截图\360截图20180720171549248.jpg360截图20180720171549248"/>
          <p:cNvPicPr>
            <a:picLocks noChangeAspect="1"/>
          </p:cNvPicPr>
          <p:nvPr/>
        </p:nvPicPr>
        <p:blipFill>
          <a:blip r:embed="rId5"/>
          <a:srcRect/>
          <a:stretch>
            <a:fillRect/>
          </a:stretch>
        </p:blipFill>
        <p:spPr>
          <a:xfrm>
            <a:off x="3552825" y="4071938"/>
            <a:ext cx="5147310" cy="19615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等腰三角形 7"/>
          <p:cNvSpPr/>
          <p:nvPr/>
        </p:nvSpPr>
        <p:spPr>
          <a:xfrm>
            <a:off x="1721247" y="6666309"/>
            <a:ext cx="8749507" cy="191691"/>
          </a:xfrm>
          <a:custGeom>
            <a:avLst/>
            <a:gdLst>
              <a:gd name="connsiteX0" fmla="*/ 0 w 4271963"/>
              <a:gd name="connsiteY0" fmla="*/ 279398 h 279398"/>
              <a:gd name="connsiteX1" fmla="*/ 2097876 w 4271963"/>
              <a:gd name="connsiteY1" fmla="*/ 0 h 279398"/>
              <a:gd name="connsiteX2" fmla="*/ 4271963 w 4271963"/>
              <a:gd name="connsiteY2" fmla="*/ 279398 h 279398"/>
              <a:gd name="connsiteX3" fmla="*/ 0 w 4271963"/>
              <a:gd name="connsiteY3" fmla="*/ 279398 h 279398"/>
              <a:gd name="connsiteX0-1" fmla="*/ 0 w 4271963"/>
              <a:gd name="connsiteY0-2" fmla="*/ 279398 h 279398"/>
              <a:gd name="connsiteX1-3" fmla="*/ 2097876 w 4271963"/>
              <a:gd name="connsiteY1-4" fmla="*/ 0 h 279398"/>
              <a:gd name="connsiteX2-5" fmla="*/ 4271963 w 4271963"/>
              <a:gd name="connsiteY2-6" fmla="*/ 279398 h 279398"/>
              <a:gd name="connsiteX3-7" fmla="*/ 0 w 4271963"/>
              <a:gd name="connsiteY3-8" fmla="*/ 279398 h 279398"/>
              <a:gd name="connsiteX0-9" fmla="*/ 0 w 4271963"/>
              <a:gd name="connsiteY0-10" fmla="*/ 279398 h 279398"/>
              <a:gd name="connsiteX1-11" fmla="*/ 2097876 w 4271963"/>
              <a:gd name="connsiteY1-12" fmla="*/ 0 h 279398"/>
              <a:gd name="connsiteX2-13" fmla="*/ 4271963 w 4271963"/>
              <a:gd name="connsiteY2-14" fmla="*/ 279398 h 279398"/>
              <a:gd name="connsiteX3-15" fmla="*/ 0 w 4271963"/>
              <a:gd name="connsiteY3-16" fmla="*/ 279398 h 279398"/>
              <a:gd name="connsiteX0-17" fmla="*/ 0 w 4271963"/>
              <a:gd name="connsiteY0-18" fmla="*/ 279398 h 279398"/>
              <a:gd name="connsiteX1-19" fmla="*/ 2097876 w 4271963"/>
              <a:gd name="connsiteY1-20" fmla="*/ 0 h 279398"/>
              <a:gd name="connsiteX2-21" fmla="*/ 4271963 w 4271963"/>
              <a:gd name="connsiteY2-22" fmla="*/ 279398 h 279398"/>
              <a:gd name="connsiteX3-23" fmla="*/ 0 w 4271963"/>
              <a:gd name="connsiteY3-24" fmla="*/ 279398 h 279398"/>
              <a:gd name="connsiteX0-25" fmla="*/ 0 w 4271963"/>
              <a:gd name="connsiteY0-26" fmla="*/ 279398 h 279398"/>
              <a:gd name="connsiteX1-27" fmla="*/ 2135976 w 4271963"/>
              <a:gd name="connsiteY1-28" fmla="*/ 0 h 279398"/>
              <a:gd name="connsiteX2-29" fmla="*/ 4271963 w 4271963"/>
              <a:gd name="connsiteY2-30" fmla="*/ 279398 h 279398"/>
              <a:gd name="connsiteX3-31" fmla="*/ 0 w 4271963"/>
              <a:gd name="connsiteY3-32" fmla="*/ 279398 h 279398"/>
              <a:gd name="connsiteX0-33" fmla="*/ 0 w 4271963"/>
              <a:gd name="connsiteY0-34" fmla="*/ 279398 h 279398"/>
              <a:gd name="connsiteX1-35" fmla="*/ 2135976 w 4271963"/>
              <a:gd name="connsiteY1-36" fmla="*/ 0 h 279398"/>
              <a:gd name="connsiteX2-37" fmla="*/ 4271963 w 4271963"/>
              <a:gd name="connsiteY2-38" fmla="*/ 279398 h 279398"/>
              <a:gd name="connsiteX3-39" fmla="*/ 0 w 4271963"/>
              <a:gd name="connsiteY3-40" fmla="*/ 279398 h 279398"/>
            </a:gdLst>
            <a:ahLst/>
            <a:cxnLst>
              <a:cxn ang="0">
                <a:pos x="connsiteX0-1" y="connsiteY0-2"/>
              </a:cxn>
              <a:cxn ang="0">
                <a:pos x="connsiteX1-3" y="connsiteY1-4"/>
              </a:cxn>
              <a:cxn ang="0">
                <a:pos x="connsiteX2-5" y="connsiteY2-6"/>
              </a:cxn>
              <a:cxn ang="0">
                <a:pos x="connsiteX3-7" y="connsiteY3-8"/>
              </a:cxn>
            </a:cxnLst>
            <a:rect l="l" t="t" r="r" b="b"/>
            <a:pathLst>
              <a:path w="4271963" h="279398">
                <a:moveTo>
                  <a:pt x="0" y="279398"/>
                </a:moveTo>
                <a:cubicBezTo>
                  <a:pt x="699292" y="186265"/>
                  <a:pt x="1389059" y="2646"/>
                  <a:pt x="2135976" y="0"/>
                </a:cubicBezTo>
                <a:cubicBezTo>
                  <a:pt x="2874960" y="264"/>
                  <a:pt x="3547267" y="186265"/>
                  <a:pt x="4271963" y="279398"/>
                </a:cubicBezTo>
                <a:lnTo>
                  <a:pt x="0" y="279398"/>
                </a:lnTo>
                <a:close/>
              </a:path>
            </a:pathLst>
          </a:custGeom>
          <a:solidFill>
            <a:srgbClr val="00523A"/>
          </a:solidFill>
          <a:ln>
            <a:noFill/>
          </a:ln>
          <a:effectLst>
            <a:innerShdw blurRad="76200" dist="63500" dir="16200000">
              <a:schemeClr val="tx1">
                <a:lumMod val="65000"/>
                <a:lumOff val="35000"/>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prstClr val="white"/>
              </a:solidFill>
              <a:latin typeface="等线" panose="020F0502020204030204"/>
              <a:ea typeface="等线" panose="02010600030101010101" pitchFamily="2" charset="-122"/>
            </a:endParaRPr>
          </a:p>
        </p:txBody>
      </p:sp>
      <p:cxnSp>
        <p:nvCxnSpPr>
          <p:cNvPr id="17" name="直接连接符 16"/>
          <p:cNvCxnSpPr/>
          <p:nvPr/>
        </p:nvCxnSpPr>
        <p:spPr>
          <a:xfrm flipV="1">
            <a:off x="5992495" y="726440"/>
            <a:ext cx="5688330" cy="635"/>
          </a:xfrm>
          <a:prstGeom prst="line">
            <a:avLst/>
          </a:prstGeom>
          <a:ln w="63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182225" y="727105"/>
            <a:ext cx="1566863" cy="0"/>
          </a:xfrm>
          <a:prstGeom prst="line">
            <a:avLst/>
          </a:prstGeom>
          <a:ln w="25400">
            <a:solidFill>
              <a:srgbClr val="0E523E"/>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05680" y="441669"/>
            <a:ext cx="4805680" cy="521970"/>
          </a:xfrm>
          <a:prstGeom prst="rect">
            <a:avLst/>
          </a:prstGeom>
        </p:spPr>
        <p:txBody>
          <a:bodyPr wrap="none">
            <a:spAutoFit/>
          </a:bodyPr>
          <a:lstStyle/>
          <a:p>
            <a:pPr algn="l" defTabSz="685800">
              <a:defRPr/>
            </a:pPr>
            <a:r>
              <a:rPr lang="zh-CN" altLang="en-US" sz="2800">
                <a:solidFill>
                  <a:srgbClr val="125340"/>
                </a:solidFill>
                <a:effectLst>
                  <a:outerShdw blurRad="38100" dist="38100" dir="2700000" algn="tl">
                    <a:srgbClr val="000000">
                      <a:alpha val="43137"/>
                    </a:srgbClr>
                  </a:outerShdw>
                </a:effectLst>
                <a:sym typeface="+mn-ea"/>
              </a:rPr>
              <a:t>系统实验平台的搭建及其原理</a:t>
            </a:r>
          </a:p>
        </p:txBody>
      </p:sp>
      <p:sp>
        <p:nvSpPr>
          <p:cNvPr id="20" name="矩形: 圆角 19"/>
          <p:cNvSpPr/>
          <p:nvPr/>
        </p:nvSpPr>
        <p:spPr>
          <a:xfrm>
            <a:off x="457621" y="506335"/>
            <a:ext cx="348059" cy="388855"/>
          </a:xfrm>
          <a:prstGeom prst="roundRect">
            <a:avLst>
              <a:gd name="adj" fmla="val 11815"/>
            </a:avLst>
          </a:prstGeom>
          <a:solidFill>
            <a:srgbClr val="125340"/>
          </a:solidFill>
          <a:ln w="12700">
            <a:solidFill>
              <a:srgbClr val="1E2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42913" y="530619"/>
            <a:ext cx="348059" cy="368300"/>
          </a:xfrm>
          <a:prstGeom prst="rect">
            <a:avLst/>
          </a:prstGeom>
          <a:noFill/>
        </p:spPr>
        <p:txBody>
          <a:bodyPr wrap="square" rtlCol="0">
            <a:spAutoFit/>
          </a:bodyPr>
          <a:lstStyle/>
          <a:p>
            <a:pPr defTabSz="685800">
              <a:defRPr/>
            </a:pPr>
            <a:r>
              <a:rPr lang="en-US" altLang="zh-CN" b="1" dirty="0">
                <a:solidFill>
                  <a:prstClr val="white"/>
                </a:solidFill>
                <a:latin typeface="微软雅黑" panose="020B0503020204020204" pitchFamily="34" charset="-122"/>
                <a:ea typeface="微软雅黑" panose="020B0503020204020204" pitchFamily="34" charset="-122"/>
              </a:rPr>
              <a:t>2.</a:t>
            </a: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24" name="图形 23"/>
          <p:cNvPicPr>
            <a:picLocks noChangeAspect="1"/>
          </p:cNvPicPr>
          <p:nvPr/>
        </p:nvPicPr>
        <p:blipFill>
          <a:blip r:embed="rId3"/>
          <a:stretch>
            <a:fillRect/>
          </a:stretch>
        </p:blipFill>
        <p:spPr>
          <a:xfrm>
            <a:off x="10150903" y="235945"/>
            <a:ext cx="1583476" cy="364399"/>
          </a:xfrm>
          <a:prstGeom prst="rect">
            <a:avLst/>
          </a:prstGeom>
        </p:spPr>
      </p:pic>
      <p:sp>
        <p:nvSpPr>
          <p:cNvPr id="3" name="文本框 2"/>
          <p:cNvSpPr txBox="1"/>
          <p:nvPr/>
        </p:nvSpPr>
        <p:spPr>
          <a:xfrm>
            <a:off x="3002280" y="1986280"/>
            <a:ext cx="6248400" cy="645160"/>
          </a:xfrm>
          <a:prstGeom prst="rect">
            <a:avLst/>
          </a:prstGeom>
          <a:noFill/>
        </p:spPr>
        <p:txBody>
          <a:bodyPr wrap="square" rtlCol="0">
            <a:spAutoFit/>
          </a:bodyPr>
          <a:lstStyle/>
          <a:p>
            <a:endParaRPr lang="zh-CN" altLang="en-US"/>
          </a:p>
          <a:p>
            <a:endParaRPr lang="zh-CN" altLang="en-US"/>
          </a:p>
        </p:txBody>
      </p:sp>
      <p:grpSp>
        <p:nvGrpSpPr>
          <p:cNvPr id="42" name="组合 41"/>
          <p:cNvGrpSpPr/>
          <p:nvPr/>
        </p:nvGrpSpPr>
        <p:grpSpPr>
          <a:xfrm>
            <a:off x="918210" y="2308860"/>
            <a:ext cx="1794510" cy="1475740"/>
            <a:chOff x="1446" y="3636"/>
            <a:chExt cx="2826" cy="2324"/>
          </a:xfrm>
        </p:grpSpPr>
        <p:sp>
          <p:nvSpPr>
            <p:cNvPr id="41" name="六边形 40"/>
            <p:cNvSpPr/>
            <p:nvPr/>
          </p:nvSpPr>
          <p:spPr>
            <a:xfrm>
              <a:off x="1446" y="3636"/>
              <a:ext cx="2826" cy="2324"/>
            </a:xfrm>
            <a:prstGeom prst="hexagon">
              <a:avLst/>
            </a:prstGeom>
            <a:solidFill>
              <a:srgbClr val="125340"/>
            </a:solidFill>
            <a:effectLst>
              <a:outerShdw blurRad="50800" dist="38100" dir="2700000" algn="tl" rotWithShape="0">
                <a:prstClr val="black">
                  <a:alpha val="40000"/>
                </a:prstClr>
              </a:outerShdw>
              <a:softEdge rad="3175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925" y="4435"/>
              <a:ext cx="1868" cy="725"/>
            </a:xfrm>
            <a:prstGeom prst="rect">
              <a:avLst/>
            </a:prstGeom>
            <a:noFill/>
          </p:spPr>
          <p:txBody>
            <a:bodyPr wrap="square" rtlCol="0">
              <a:spAutoFit/>
            </a:bodyPr>
            <a:lstStyle/>
            <a:p>
              <a:pPr algn="ctr"/>
              <a:r>
                <a:rPr lang="zh-CN" altLang="en-US" sz="2400">
                  <a:solidFill>
                    <a:schemeClr val="bg1"/>
                  </a:solidFill>
                  <a:effectLst>
                    <a:outerShdw blurRad="38100" dist="38100" dir="2700000" algn="tl">
                      <a:srgbClr val="000000">
                        <a:alpha val="43137"/>
                      </a:srgbClr>
                    </a:outerShdw>
                  </a:effectLst>
                </a:rPr>
                <a:t>示波器</a:t>
              </a:r>
            </a:p>
          </p:txBody>
        </p:sp>
      </p:grpSp>
      <p:sp>
        <p:nvSpPr>
          <p:cNvPr id="2" name="文本框 1"/>
          <p:cNvSpPr txBox="1"/>
          <p:nvPr/>
        </p:nvSpPr>
        <p:spPr>
          <a:xfrm>
            <a:off x="6325235" y="2909570"/>
            <a:ext cx="4450080" cy="460375"/>
          </a:xfrm>
          <a:prstGeom prst="rect">
            <a:avLst/>
          </a:prstGeom>
          <a:noFill/>
        </p:spPr>
        <p:txBody>
          <a:bodyPr wrap="square" rtlCol="0">
            <a:spAutoFit/>
          </a:bodyPr>
          <a:lstStyle/>
          <a:p>
            <a:r>
              <a:rPr lang="zh-CN" altLang="en-US" sz="2400"/>
              <a:t>电桥电压的数据采集和数据传输</a:t>
            </a:r>
            <a:r>
              <a:rPr lang="zh-CN" altLang="en-US"/>
              <a:t>。</a:t>
            </a:r>
          </a:p>
        </p:txBody>
      </p:sp>
      <p:sp>
        <p:nvSpPr>
          <p:cNvPr id="4" name="右箭头 3"/>
          <p:cNvSpPr/>
          <p:nvPr/>
        </p:nvSpPr>
        <p:spPr>
          <a:xfrm>
            <a:off x="3980180" y="2784475"/>
            <a:ext cx="1396365" cy="523875"/>
          </a:xfrm>
          <a:prstGeom prst="rightArrow">
            <a:avLst/>
          </a:prstGeom>
          <a:solidFill>
            <a:srgbClr val="1762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21510" y="4625975"/>
            <a:ext cx="8348345" cy="1291590"/>
          </a:xfrm>
          <a:prstGeom prst="rect">
            <a:avLst/>
          </a:prstGeom>
          <a:noFill/>
        </p:spPr>
        <p:txBody>
          <a:bodyPr wrap="square" rtlCol="0">
            <a:spAutoFit/>
          </a:bodyPr>
          <a:lstStyle/>
          <a:p>
            <a:r>
              <a:rPr lang="zh-CN" altLang="en-US" sz="2000">
                <a:sym typeface="+mn-ea"/>
              </a:rPr>
              <a:t>将示波器的探针连接在电桥两端，探针连接通道2（CH2），并将数字探头上的开关设定为10X。按住示波器的AUTO按钮，几秒内，可获得直流电压信号及其波形</a:t>
            </a:r>
            <a:r>
              <a:rPr lang="zh-CN" altLang="en-US">
                <a:sym typeface="+mn-ea"/>
              </a:rPr>
              <a:t>。</a:t>
            </a:r>
            <a:endParaRPr lang="zh-CN" altLang="en-US"/>
          </a:p>
          <a:p>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4"/>
  <p:tag name="KSO_WM_UNIT_TYPE" val="m_i"/>
  <p:tag name="KSO_WM_UNIT_INDEX" val="1_4"/>
  <p:tag name="KSO_WM_UNIT_ID" val="diagram674_4*m_i*1_4"/>
  <p:tag name="KSO_WM_UNIT_CLEAR" val="1"/>
  <p:tag name="KSO_WM_UNIT_LAYERLEVEL" val="1_1"/>
  <p:tag name="KSO_WM_DIAGRAM_GROUP_CODE" val="m1-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4"/>
  <p:tag name="KSO_WM_UNIT_TYPE" val="m_h_f"/>
  <p:tag name="KSO_WM_UNIT_INDEX" val="1_2_1"/>
  <p:tag name="KSO_WM_UNIT_ID" val="diagram674_4*m_h_f*1_2_1"/>
  <p:tag name="KSO_WM_UNIT_CLEAR" val="1"/>
  <p:tag name="KSO_WM_UNIT_LAYERLEVEL" val="1_1_1"/>
  <p:tag name="KSO_WM_UNIT_VALUE" val="48"/>
  <p:tag name="KSO_WM_UNIT_HIGHLIGHT" val="0"/>
  <p:tag name="KSO_WM_UNIT_COMPATIBLE" val="0"/>
  <p:tag name="KSO_WM_UNIT_PRESET_TEXT_INDEX" val="4"/>
  <p:tag name="KSO_WM_UNIT_PRESET_TEXT_LEN" val="75"/>
  <p:tag name="KSO_WM_DIAGRAM_GROUP_CODE" val="m1-1"/>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4"/>
  <p:tag name="KSO_WM_UNIT_TYPE" val="m_i"/>
  <p:tag name="KSO_WM_UNIT_INDEX" val="1_5"/>
  <p:tag name="KSO_WM_UNIT_ID" val="diagram674_4*m_i*1_5"/>
  <p:tag name="KSO_WM_UNIT_CLEAR" val="1"/>
  <p:tag name="KSO_WM_UNIT_LAYERLEVEL" val="1_1"/>
  <p:tag name="KSO_WM_DIAGRAM_GROUP_CODE" val="m1-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4"/>
  <p:tag name="KSO_WM_UNIT_TYPE" val="m_h_a"/>
  <p:tag name="KSO_WM_UNIT_INDEX" val="1_3_1"/>
  <p:tag name="KSO_WM_UNIT_ID" val="diagram674_4*m_h_a*1_3_1"/>
  <p:tag name="KSO_WM_UNIT_CLEAR" val="1"/>
  <p:tag name="KSO_WM_UNIT_LAYERLEVEL" val="1_1_1"/>
  <p:tag name="KSO_WM_UNIT_VALUE" val="9"/>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4"/>
  <p:tag name="KSO_WM_UNIT_TYPE" val="m_i"/>
  <p:tag name="KSO_WM_UNIT_INDEX" val="1_6"/>
  <p:tag name="KSO_WM_UNIT_ID" val="diagram674_4*m_i*1_6"/>
  <p:tag name="KSO_WM_UNIT_CLEAR" val="1"/>
  <p:tag name="KSO_WM_UNIT_LAYERLEVEL" val="1_1"/>
  <p:tag name="KSO_WM_DIAGRAM_GROUP_CODE" val="m1-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4"/>
  <p:tag name="KSO_WM_UNIT_TYPE" val="m_h_f"/>
  <p:tag name="KSO_WM_UNIT_INDEX" val="1_3_1"/>
  <p:tag name="KSO_WM_UNIT_ID" val="diagram674_4*m_h_f*1_3_1"/>
  <p:tag name="KSO_WM_UNIT_CLEAR" val="1"/>
  <p:tag name="KSO_WM_UNIT_LAYERLEVEL" val="1_1_1"/>
  <p:tag name="KSO_WM_UNIT_VALUE" val="48"/>
  <p:tag name="KSO_WM_UNIT_HIGHLIGHT" val="0"/>
  <p:tag name="KSO_WM_UNIT_COMPATIBLE" val="0"/>
  <p:tag name="KSO_WM_UNIT_PRESET_TEXT_INDEX" val="4"/>
  <p:tag name="KSO_WM_UNIT_PRESET_TEXT_LEN" val="75"/>
  <p:tag name="KSO_WM_DIAGRAM_GROUP_CODE" val="m1-1"/>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0"/>
  <p:tag name="KSO_WM_TAG_VERSION" val="1.0"/>
  <p:tag name="KSO_WM_BEAUTIFY_FLAG" val="#wm#"/>
  <p:tag name="KSO_WM_UNIT_ID" val="diagram160810_4*r_t*1_2"/>
  <p:tag name="KSO_WM_UNIT_TYPE" val="r_t"/>
  <p:tag name="KSO_WM_UNIT_INDEX" val="1_2"/>
  <p:tag name="KSO_WM_UNIT_CLEAR" val="1"/>
  <p:tag name="KSO_WM_UNIT_LAYERLEVEL" val="1_1"/>
  <p:tag name="KSO_WM_UNIT_DIAGRAM_CONTRAST_TITLE_CNT" val="3"/>
  <p:tag name="KSO_WM_UNIT_DIAGRAM_DIMENSION_TITLE_CNT" val="1"/>
  <p:tag name="KSO_WM_UNIT_VALUE" val="15"/>
  <p:tag name="KSO_WM_UNIT_HIGHLIGHT" val="0"/>
  <p:tag name="KSO_WM_UNIT_COMPATIBLE" val="0"/>
  <p:tag name="KSO_WM_UNIT_PRESET_TEXT_INDEX" val="3"/>
  <p:tag name="KSO_WM_UNIT_PRESET_TEXT_LEN" val="5"/>
  <p:tag name="KSO_WM_DIAGRAM_GROUP_CODE" val="r1-1"/>
  <p:tag name="KSO_WM_UNIT_FILL_FORE_SCHEMECOLOR_INDEX" val="5"/>
  <p:tag name="KSO_WM_UNI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0"/>
  <p:tag name="KSO_WM_TAG_VERSION" val="1.0"/>
  <p:tag name="KSO_WM_BEAUTIFY_FLAG" val="#wm#"/>
  <p:tag name="KSO_WM_UNIT_ID" val="diagram160810_4*r_v*1_2"/>
  <p:tag name="KSO_WM_UNIT_TYPE" val="r_v"/>
  <p:tag name="KSO_WM_UNIT_INDEX" val="1_2"/>
  <p:tag name="KSO_WM_UNIT_CLEAR" val="1"/>
  <p:tag name="KSO_WM_UNIT_LAYERLEVEL" val="1_1"/>
  <p:tag name="KSO_WM_UNIT_DIAGRAM_CONTRAST_TITLE_CNT" val="3"/>
  <p:tag name="KSO_WM_UNIT_DIAGRAM_DIMENSION_TITLE_CNT" val="1"/>
  <p:tag name="KSO_WM_UNIT_VALUE" val="48"/>
  <p:tag name="KSO_WM_UNIT_HIGHLIGHT" val="0"/>
  <p:tag name="KSO_WM_UNIT_COMPATIBLE" val="0"/>
  <p:tag name="KSO_WM_UNIT_PRESET_TEXT_INDEX" val="3"/>
  <p:tag name="KSO_WM_UNIT_PRESET_TEXT_LEN" val="35"/>
  <p:tag name="KSO_WM_DIAGRAM_GROUP_CODE" val="r1-1"/>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0"/>
  <p:tag name="KSO_WM_TAG_VERSION" val="1.0"/>
  <p:tag name="KSO_WM_BEAUTIFY_FLAG" val="#wm#"/>
  <p:tag name="KSO_WM_UNIT_ID" val="diagram160810_4*r_t*1_1"/>
  <p:tag name="KSO_WM_UNIT_TYPE" val="r_t"/>
  <p:tag name="KSO_WM_UNIT_INDEX" val="1_1"/>
  <p:tag name="KSO_WM_UNIT_CLEAR" val="1"/>
  <p:tag name="KSO_WM_UNIT_LAYERLEVEL" val="1_1"/>
  <p:tag name="KSO_WM_UNIT_DIAGRAM_CONTRAST_TITLE_CNT" val="3"/>
  <p:tag name="KSO_WM_UNIT_DIAGRAM_DIMENSION_TITLE_CNT" val="1"/>
  <p:tag name="KSO_WM_UNIT_VALUE" val="15"/>
  <p:tag name="KSO_WM_UNIT_HIGHLIGHT" val="0"/>
  <p:tag name="KSO_WM_UNIT_COMPATIBLE" val="0"/>
  <p:tag name="KSO_WM_UNIT_PRESET_TEXT_INDEX" val="3"/>
  <p:tag name="KSO_WM_UNIT_PRESET_TEXT_LEN" val="5"/>
  <p:tag name="KSO_WM_DIAGRAM_GROUP_CODE" val="r1-1"/>
  <p:tag name="KSO_WM_UNIT_FILL_FORE_SCHEMECOLOR_INDEX" val="6"/>
  <p:tag name="KSO_WM_UNI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0"/>
  <p:tag name="KSO_WM_TAG_VERSION" val="1.0"/>
  <p:tag name="KSO_WM_BEAUTIFY_FLAG" val="#wm#"/>
  <p:tag name="KSO_WM_UNIT_ID" val="diagram160810_4*r_v*1_1"/>
  <p:tag name="KSO_WM_UNIT_TYPE" val="r_v"/>
  <p:tag name="KSO_WM_UNIT_INDEX" val="1_1"/>
  <p:tag name="KSO_WM_UNIT_CLEAR" val="1"/>
  <p:tag name="KSO_WM_UNIT_LAYERLEVEL" val="1_1"/>
  <p:tag name="KSO_WM_UNIT_DIAGRAM_CONTRAST_TITLE_CNT" val="3"/>
  <p:tag name="KSO_WM_UNIT_DIAGRAM_DIMENSION_TITLE_CNT" val="1"/>
  <p:tag name="KSO_WM_UNIT_VALUE" val="48"/>
  <p:tag name="KSO_WM_UNIT_HIGHLIGHT" val="0"/>
  <p:tag name="KSO_WM_UNIT_COMPATIBLE" val="0"/>
  <p:tag name="KSO_WM_UNIT_PRESET_TEXT_INDEX" val="3"/>
  <p:tag name="KSO_WM_UNIT_PRESET_TEXT_LEN" val="35"/>
  <p:tag name="KSO_WM_DIAGRAM_GROUP_CODE" val="r1-1"/>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0"/>
  <p:tag name="KSO_WM_TAG_VERSION" val="1.0"/>
  <p:tag name="KSO_WM_BEAUTIFY_FLAG" val="#wm#"/>
  <p:tag name="KSO_WM_UNIT_ID" val="diagram160810_4*r_t*1_3"/>
  <p:tag name="KSO_WM_UNIT_TYPE" val="r_t"/>
  <p:tag name="KSO_WM_UNIT_INDEX" val="1_3"/>
  <p:tag name="KSO_WM_UNIT_CLEAR" val="1"/>
  <p:tag name="KSO_WM_UNIT_LAYERLEVEL" val="1_1"/>
  <p:tag name="KSO_WM_UNIT_DIAGRAM_CONTRAST_TITLE_CNT" val="3"/>
  <p:tag name="KSO_WM_UNIT_DIAGRAM_DIMENSION_TITLE_CNT" val="1"/>
  <p:tag name="KSO_WM_UNIT_VALUE" val="15"/>
  <p:tag name="KSO_WM_UNIT_HIGHLIGHT" val="0"/>
  <p:tag name="KSO_WM_UNIT_COMPATIBLE" val="0"/>
  <p:tag name="KSO_WM_UNIT_PRESET_TEXT_INDEX" val="3"/>
  <p:tag name="KSO_WM_UNIT_PRESET_TEXT_LEN" val="5"/>
  <p:tag name="KSO_WM_DIAGRAM_GROUP_CODE" val="r1-1"/>
  <p:tag name="KSO_WM_UNIT_FILL_FORE_SCHEMECOLOR_INDEX" val="8"/>
  <p:tag name="KSO_WM_UNI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0"/>
  <p:tag name="KSO_WM_TAG_VERSION" val="1.0"/>
  <p:tag name="KSO_WM_BEAUTIFY_FLAG" val="#wm#"/>
  <p:tag name="KSO_WM_UNIT_ID" val="diagram160810_4*r_v*1_3"/>
  <p:tag name="KSO_WM_UNIT_TYPE" val="r_v"/>
  <p:tag name="KSO_WM_UNIT_INDEX" val="1_3"/>
  <p:tag name="KSO_WM_UNIT_CLEAR" val="1"/>
  <p:tag name="KSO_WM_UNIT_LAYERLEVEL" val="1_1"/>
  <p:tag name="KSO_WM_UNIT_DIAGRAM_CONTRAST_TITLE_CNT" val="3"/>
  <p:tag name="KSO_WM_UNIT_DIAGRAM_DIMENSION_TITLE_CNT" val="1"/>
  <p:tag name="KSO_WM_UNIT_VALUE" val="48"/>
  <p:tag name="KSO_WM_UNIT_HIGHLIGHT" val="0"/>
  <p:tag name="KSO_WM_UNIT_COMPATIBLE" val="0"/>
  <p:tag name="KSO_WM_UNIT_PRESET_TEXT_INDEX" val="3"/>
  <p:tag name="KSO_WM_UNIT_PRESET_TEXT_LEN" val="35"/>
  <p:tag name="KSO_WM_DIAGRAM_GROUP_CODE" val="r1-1"/>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4"/>
  <p:tag name="KSO_WM_UNIT_TYPE" val="m_i"/>
  <p:tag name="KSO_WM_UNIT_INDEX" val="1_1"/>
  <p:tag name="KSO_WM_UNIT_ID" val="diagram674_4*m_i*1_1"/>
  <p:tag name="KSO_WM_UNIT_CLEAR" val="1"/>
  <p:tag name="KSO_WM_UNIT_LAYERLEVEL" val="1_1"/>
  <p:tag name="KSO_WM_DIAGRAM_GROUP_CODE" val="m1-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4"/>
  <p:tag name="KSO_WM_UNIT_TYPE" val="m_h_a"/>
  <p:tag name="KSO_WM_UNIT_INDEX" val="1_1_1"/>
  <p:tag name="KSO_WM_UNIT_ID" val="diagram674_4*m_h_a*1_1_1"/>
  <p:tag name="KSO_WM_UNIT_CLEAR" val="1"/>
  <p:tag name="KSO_WM_UNIT_LAYERLEVEL" val="1_1_1"/>
  <p:tag name="KSO_WM_UNIT_VALUE" val="9"/>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4"/>
  <p:tag name="KSO_WM_UNIT_TYPE" val="m_i"/>
  <p:tag name="KSO_WM_UNIT_INDEX" val="1_2"/>
  <p:tag name="KSO_WM_UNIT_ID" val="diagram674_4*m_i*1_2"/>
  <p:tag name="KSO_WM_UNIT_CLEAR" val="1"/>
  <p:tag name="KSO_WM_UNIT_LAYERLEVEL" val="1_1"/>
  <p:tag name="KSO_WM_DIAGRAM_GROUP_CODE" val="m1-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4"/>
  <p:tag name="KSO_WM_UNIT_TYPE" val="m_h_f"/>
  <p:tag name="KSO_WM_UNIT_INDEX" val="1_1_1"/>
  <p:tag name="KSO_WM_UNIT_ID" val="diagram674_4*m_h_f*1_1_1"/>
  <p:tag name="KSO_WM_UNIT_CLEAR" val="1"/>
  <p:tag name="KSO_WM_UNIT_LAYERLEVEL" val="1_1_1"/>
  <p:tag name="KSO_WM_UNIT_VALUE" val="48"/>
  <p:tag name="KSO_WM_UNIT_HIGHLIGHT" val="0"/>
  <p:tag name="KSO_WM_UNIT_COMPATIBLE" val="0"/>
  <p:tag name="KSO_WM_UNIT_PRESET_TEXT_INDEX" val="4"/>
  <p:tag name="KSO_WM_UNIT_PRESET_TEXT_LEN" val="75"/>
  <p:tag name="KSO_WM_DIAGRAM_GROUP_CODE" val="m1-1"/>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4"/>
  <p:tag name="KSO_WM_UNIT_TYPE" val="m_i"/>
  <p:tag name="KSO_WM_UNIT_INDEX" val="1_3"/>
  <p:tag name="KSO_WM_UNIT_ID" val="diagram674_4*m_i*1_3"/>
  <p:tag name="KSO_WM_UNIT_CLEAR" val="1"/>
  <p:tag name="KSO_WM_UNIT_LAYERLEVEL" val="1_1"/>
  <p:tag name="KSO_WM_DIAGRAM_GROUP_CODE" val="m1-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4"/>
  <p:tag name="KSO_WM_UNIT_TYPE" val="m_h_a"/>
  <p:tag name="KSO_WM_UNIT_INDEX" val="1_2_1"/>
  <p:tag name="KSO_WM_UNIT_ID" val="diagram674_4*m_h_a*1_2_1"/>
  <p:tag name="KSO_WM_UNIT_CLEAR" val="1"/>
  <p:tag name="KSO_WM_UNIT_LAYERLEVEL" val="1_1_1"/>
  <p:tag name="KSO_WM_UNIT_VALUE" val="9"/>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1650</Words>
  <Application>Microsoft Office PowerPoint</Application>
  <PresentationFormat>宽屏</PresentationFormat>
  <Paragraphs>170</Paragraphs>
  <Slides>23</Slides>
  <Notes>23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Gill Sans</vt:lpstr>
      <vt:lpstr>Lato Light</vt:lpstr>
      <vt:lpstr>等线</vt:lpstr>
      <vt:lpstr>方正粗雅宋简体</vt:lpstr>
      <vt:lpstr>黑体</vt:lpstr>
      <vt:lpstr>宋体</vt:lpstr>
      <vt:lpstr>微软雅黑</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7</cp:revision>
  <dcterms:created xsi:type="dcterms:W3CDTF">2018-03-01T02:03:00Z</dcterms:created>
  <dcterms:modified xsi:type="dcterms:W3CDTF">2018-07-27T03:04:09Z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