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9" r:id="rId2"/>
    <p:sldMasterId id="2147483771" r:id="rId3"/>
    <p:sldMasterId id="2147483783" r:id="rId4"/>
  </p:sldMasterIdLst>
  <p:notesMasterIdLst>
    <p:notesMasterId r:id="rId20"/>
  </p:notesMasterIdLst>
  <p:handoutMasterIdLst>
    <p:handoutMasterId r:id="rId21"/>
  </p:handoutMasterIdLst>
  <p:sldIdLst>
    <p:sldId id="426" r:id="rId5"/>
    <p:sldId id="588" r:id="rId6"/>
    <p:sldId id="562" r:id="rId7"/>
    <p:sldId id="565" r:id="rId8"/>
    <p:sldId id="591" r:id="rId9"/>
    <p:sldId id="592" r:id="rId10"/>
    <p:sldId id="594" r:id="rId11"/>
    <p:sldId id="595" r:id="rId12"/>
    <p:sldId id="596" r:id="rId13"/>
    <p:sldId id="597" r:id="rId14"/>
    <p:sldId id="599" r:id="rId15"/>
    <p:sldId id="598" r:id="rId16"/>
    <p:sldId id="600" r:id="rId17"/>
    <p:sldId id="586" r:id="rId18"/>
    <p:sldId id="555" r:id="rId19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6600CC"/>
    <a:srgbClr val="008000"/>
    <a:srgbClr val="003399"/>
    <a:srgbClr val="339966"/>
    <a:srgbClr val="CC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2827;&#20848;&#20811;%20&#36203;&#20857;\&#23454;&#39564;&#25968;&#25454;\&#31532;&#19968;&#28608;&#21457;&#245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峰位电流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44593419358480424"/>
                  <c:y val="0.1791493453495039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zh-CN"/>
                </a:p>
              </c:txPr>
            </c:trendlineLbl>
          </c:trendline>
          <c:xVal>
            <c:numRef>
              <c:f>Sheet3!$O$7:$O$14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Sheet3!$P$7:$P$14</c:f>
              <c:numCache>
                <c:formatCode>General</c:formatCode>
                <c:ptCount val="8"/>
                <c:pt idx="0">
                  <c:v>6.3</c:v>
                </c:pt>
                <c:pt idx="1">
                  <c:v>11</c:v>
                </c:pt>
                <c:pt idx="2">
                  <c:v>15.9</c:v>
                </c:pt>
                <c:pt idx="3">
                  <c:v>20.5</c:v>
                </c:pt>
                <c:pt idx="4">
                  <c:v>25.5</c:v>
                </c:pt>
                <c:pt idx="5">
                  <c:v>30.4</c:v>
                </c:pt>
                <c:pt idx="6">
                  <c:v>35.5</c:v>
                </c:pt>
                <c:pt idx="7">
                  <c:v>40.6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99808"/>
        <c:axId val="94201344"/>
      </c:scatterChart>
      <c:valAx>
        <c:axId val="9419980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94201344"/>
        <c:crosses val="autoZero"/>
        <c:crossBetween val="midCat"/>
      </c:valAx>
      <c:valAx>
        <c:axId val="9420134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94199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181592683443394"/>
          <c:y val="0.48960485194670156"/>
          <c:w val="0.29613622042258075"/>
          <c:h val="0.18048855054222598"/>
        </c:manualLayout>
      </c:layout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BC5FB-255E-4407-B065-705B77E436E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E5B3E3-9F98-4906-B357-0FBEAB9BB296}">
      <dgm:prSet phldrT="[文本]"/>
      <dgm:spPr>
        <a:solidFill>
          <a:schemeClr val="accent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发射区</a:t>
          </a:r>
          <a:endParaRPr lang="zh-CN" altLang="en-US" b="1" dirty="0">
            <a:solidFill>
              <a:srgbClr val="FF0000"/>
            </a:solidFill>
          </a:endParaRPr>
        </a:p>
      </dgm:t>
    </dgm:pt>
    <dgm:pt modelId="{49385AE5-79B1-4D0D-B164-0E3F5A361B5C}" type="parTrans" cxnId="{1CA2EF4E-8C03-40AD-8FB4-941789A77505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5B874FED-60F7-44A0-947A-256AC0BB3386}" type="sibTrans" cxnId="{1CA2EF4E-8C03-40AD-8FB4-941789A77505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B2F92204-E84E-483C-9500-BA22202D26EE}">
      <dgm:prSet phldrT="[文本]"/>
      <dgm:spPr>
        <a:solidFill>
          <a:schemeClr val="accent5">
            <a:lumMod val="75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加速</a:t>
          </a:r>
          <a:r>
            <a:rPr lang="en-US" altLang="zh-CN" b="1" dirty="0" smtClean="0">
              <a:solidFill>
                <a:srgbClr val="FF0000"/>
              </a:solidFill>
            </a:rPr>
            <a:t>-</a:t>
          </a:r>
          <a:r>
            <a:rPr lang="zh-CN" altLang="en-US" b="1" dirty="0" smtClean="0">
              <a:solidFill>
                <a:srgbClr val="FF0000"/>
              </a:solidFill>
            </a:rPr>
            <a:t>碰撞区</a:t>
          </a:r>
          <a:endParaRPr lang="zh-CN" altLang="en-US" b="1" dirty="0">
            <a:solidFill>
              <a:srgbClr val="FF0000"/>
            </a:solidFill>
          </a:endParaRPr>
        </a:p>
      </dgm:t>
    </dgm:pt>
    <dgm:pt modelId="{F967D963-5121-4B1D-8919-9C6F581C9FB9}" type="parTrans" cxnId="{AB517A9C-EC80-4056-98F2-88C8CBB56B0A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D0BD68F6-F128-4C24-A54D-DB0FD44971FB}" type="sibTrans" cxnId="{AB517A9C-EC80-4056-98F2-88C8CBB56B0A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EDB3FE63-C795-4BB6-B5F5-61B76B54B633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减速区</a:t>
          </a:r>
          <a:endParaRPr lang="zh-CN" altLang="en-US" b="1" dirty="0">
            <a:solidFill>
              <a:srgbClr val="FF0000"/>
            </a:solidFill>
          </a:endParaRPr>
        </a:p>
      </dgm:t>
    </dgm:pt>
    <dgm:pt modelId="{3541FD83-716A-46CC-B5E5-A3A8F9EFB3F1}" type="parTrans" cxnId="{997084A7-6EA2-41DD-BFD8-CB1CAC29378A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2D6C7954-14B1-416A-B0EC-E1D158BBED2D}" type="sibTrans" cxnId="{997084A7-6EA2-41DD-BFD8-CB1CAC29378A}">
      <dgm:prSet/>
      <dgm:spPr/>
      <dgm:t>
        <a:bodyPr/>
        <a:lstStyle/>
        <a:p>
          <a:endParaRPr lang="zh-CN" altLang="en-US" b="1">
            <a:solidFill>
              <a:srgbClr val="FF0000"/>
            </a:solidFill>
          </a:endParaRPr>
        </a:p>
      </dgm:t>
    </dgm:pt>
    <dgm:pt modelId="{99CF6EF6-7A32-4BB2-AECB-CF0853CB9B47}" type="pres">
      <dgm:prSet presAssocID="{30ABC5FB-255E-4407-B065-705B77E436E0}" presName="Name0" presStyleCnt="0">
        <dgm:presLayoutVars>
          <dgm:dir/>
          <dgm:resizeHandles val="exact"/>
        </dgm:presLayoutVars>
      </dgm:prSet>
      <dgm:spPr/>
    </dgm:pt>
    <dgm:pt modelId="{13CE3DD2-12A4-4E11-98D3-533411170253}" type="pres">
      <dgm:prSet presAssocID="{15E5B3E3-9F98-4906-B357-0FBEAB9BB296}" presName="parTxOnly" presStyleLbl="node1" presStyleIdx="0" presStyleCnt="3" custLinFactY="7553" custLinFactNeighborX="-21745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6B14DB-A794-4980-BC12-E26AC39C6401}" type="pres">
      <dgm:prSet presAssocID="{5B874FED-60F7-44A0-947A-256AC0BB3386}" presName="parSpace" presStyleCnt="0"/>
      <dgm:spPr/>
    </dgm:pt>
    <dgm:pt modelId="{0A003FA3-6C52-4E22-A49F-9CACD85065C9}" type="pres">
      <dgm:prSet presAssocID="{B2F92204-E84E-483C-9500-BA22202D26E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4D696C-2D0B-466E-A677-FCD24D083EE9}" type="pres">
      <dgm:prSet presAssocID="{D0BD68F6-F128-4C24-A54D-DB0FD44971FB}" presName="parSpace" presStyleCnt="0"/>
      <dgm:spPr/>
    </dgm:pt>
    <dgm:pt modelId="{8BB72913-5437-431A-8F19-A03A7223DCD6}" type="pres">
      <dgm:prSet presAssocID="{EDB3FE63-C795-4BB6-B5F5-61B76B54B63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CA2EF4E-8C03-40AD-8FB4-941789A77505}" srcId="{30ABC5FB-255E-4407-B065-705B77E436E0}" destId="{15E5B3E3-9F98-4906-B357-0FBEAB9BB296}" srcOrd="0" destOrd="0" parTransId="{49385AE5-79B1-4D0D-B164-0E3F5A361B5C}" sibTransId="{5B874FED-60F7-44A0-947A-256AC0BB3386}"/>
    <dgm:cxn modelId="{736C437A-5F8D-441C-9FE2-0E3BEAF7E9E5}" type="presOf" srcId="{30ABC5FB-255E-4407-B065-705B77E436E0}" destId="{99CF6EF6-7A32-4BB2-AECB-CF0853CB9B47}" srcOrd="0" destOrd="0" presId="urn:microsoft.com/office/officeart/2005/8/layout/hChevron3"/>
    <dgm:cxn modelId="{997084A7-6EA2-41DD-BFD8-CB1CAC29378A}" srcId="{30ABC5FB-255E-4407-B065-705B77E436E0}" destId="{EDB3FE63-C795-4BB6-B5F5-61B76B54B633}" srcOrd="2" destOrd="0" parTransId="{3541FD83-716A-46CC-B5E5-A3A8F9EFB3F1}" sibTransId="{2D6C7954-14B1-416A-B0EC-E1D158BBED2D}"/>
    <dgm:cxn modelId="{CF1A4155-2035-4B7E-B9AA-7E11BBCAEF6D}" type="presOf" srcId="{15E5B3E3-9F98-4906-B357-0FBEAB9BB296}" destId="{13CE3DD2-12A4-4E11-98D3-533411170253}" srcOrd="0" destOrd="0" presId="urn:microsoft.com/office/officeart/2005/8/layout/hChevron3"/>
    <dgm:cxn modelId="{3669368B-A98D-4D4D-89CF-D6EC0A4AC637}" type="presOf" srcId="{B2F92204-E84E-483C-9500-BA22202D26EE}" destId="{0A003FA3-6C52-4E22-A49F-9CACD85065C9}" srcOrd="0" destOrd="0" presId="urn:microsoft.com/office/officeart/2005/8/layout/hChevron3"/>
    <dgm:cxn modelId="{AB517A9C-EC80-4056-98F2-88C8CBB56B0A}" srcId="{30ABC5FB-255E-4407-B065-705B77E436E0}" destId="{B2F92204-E84E-483C-9500-BA22202D26EE}" srcOrd="1" destOrd="0" parTransId="{F967D963-5121-4B1D-8919-9C6F581C9FB9}" sibTransId="{D0BD68F6-F128-4C24-A54D-DB0FD44971FB}"/>
    <dgm:cxn modelId="{98C73792-146F-485D-81C1-638263194E04}" type="presOf" srcId="{EDB3FE63-C795-4BB6-B5F5-61B76B54B633}" destId="{8BB72913-5437-431A-8F19-A03A7223DCD6}" srcOrd="0" destOrd="0" presId="urn:microsoft.com/office/officeart/2005/8/layout/hChevron3"/>
    <dgm:cxn modelId="{9E5B8D74-3433-424C-AC8F-A3F52AE338D2}" type="presParOf" srcId="{99CF6EF6-7A32-4BB2-AECB-CF0853CB9B47}" destId="{13CE3DD2-12A4-4E11-98D3-533411170253}" srcOrd="0" destOrd="0" presId="urn:microsoft.com/office/officeart/2005/8/layout/hChevron3"/>
    <dgm:cxn modelId="{E9E48776-1BA6-41A9-B4C6-D48DB5870434}" type="presParOf" srcId="{99CF6EF6-7A32-4BB2-AECB-CF0853CB9B47}" destId="{5E6B14DB-A794-4980-BC12-E26AC39C6401}" srcOrd="1" destOrd="0" presId="urn:microsoft.com/office/officeart/2005/8/layout/hChevron3"/>
    <dgm:cxn modelId="{E46D6407-AF38-4EBE-B3BB-35216099B957}" type="presParOf" srcId="{99CF6EF6-7A32-4BB2-AECB-CF0853CB9B47}" destId="{0A003FA3-6C52-4E22-A49F-9CACD85065C9}" srcOrd="2" destOrd="0" presId="urn:microsoft.com/office/officeart/2005/8/layout/hChevron3"/>
    <dgm:cxn modelId="{468D96F7-4A35-4742-BA6B-23F62E09EAF8}" type="presParOf" srcId="{99CF6EF6-7A32-4BB2-AECB-CF0853CB9B47}" destId="{1F4D696C-2D0B-466E-A677-FCD24D083EE9}" srcOrd="3" destOrd="0" presId="urn:microsoft.com/office/officeart/2005/8/layout/hChevron3"/>
    <dgm:cxn modelId="{09EA7B8D-0D2F-4099-B675-75B332484A2C}" type="presParOf" srcId="{99CF6EF6-7A32-4BB2-AECB-CF0853CB9B47}" destId="{8BB72913-5437-431A-8F19-A03A7223DCD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BC5FB-255E-4407-B065-705B77E436E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E5B3E3-9F98-4906-B357-0FBEAB9BB296}">
      <dgm:prSet phldrT="[文本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400" b="1" dirty="0" smtClean="0">
              <a:solidFill>
                <a:srgbClr val="FF0000"/>
              </a:solidFill>
            </a:rPr>
            <a:t>加速区</a:t>
          </a:r>
          <a:endParaRPr lang="zh-CN" altLang="en-US" sz="1400" b="1" dirty="0">
            <a:solidFill>
              <a:srgbClr val="FF0000"/>
            </a:solidFill>
          </a:endParaRPr>
        </a:p>
      </dgm:t>
    </dgm:pt>
    <dgm:pt modelId="{49385AE5-79B1-4D0D-B164-0E3F5A361B5C}" type="parTrans" cxnId="{1CA2EF4E-8C03-40AD-8FB4-941789A77505}">
      <dgm:prSet/>
      <dgm:spPr/>
      <dgm:t>
        <a:bodyPr/>
        <a:lstStyle/>
        <a:p>
          <a:endParaRPr lang="zh-CN" altLang="en-US" sz="1400" b="1">
            <a:solidFill>
              <a:srgbClr val="FF0000"/>
            </a:solidFill>
          </a:endParaRPr>
        </a:p>
      </dgm:t>
    </dgm:pt>
    <dgm:pt modelId="{5B874FED-60F7-44A0-947A-256AC0BB3386}" type="sibTrans" cxnId="{1CA2EF4E-8C03-40AD-8FB4-941789A77505}">
      <dgm:prSet/>
      <dgm:spPr/>
      <dgm:t>
        <a:bodyPr/>
        <a:lstStyle/>
        <a:p>
          <a:endParaRPr lang="zh-CN" altLang="en-US" sz="1400" b="1">
            <a:solidFill>
              <a:srgbClr val="FF0000"/>
            </a:solidFill>
          </a:endParaRPr>
        </a:p>
      </dgm:t>
    </dgm:pt>
    <dgm:pt modelId="{B2F92204-E84E-483C-9500-BA22202D26EE}">
      <dgm:prSet phldrT="[文本]" custT="1"/>
      <dgm:spPr>
        <a:solidFill>
          <a:schemeClr val="accent5">
            <a:lumMod val="75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sz="1400" b="1" dirty="0" smtClean="0">
              <a:solidFill>
                <a:srgbClr val="FF0000"/>
              </a:solidFill>
            </a:rPr>
            <a:t>碰撞区</a:t>
          </a:r>
          <a:endParaRPr lang="zh-CN" altLang="en-US" sz="1400" b="1" dirty="0">
            <a:solidFill>
              <a:srgbClr val="FF0000"/>
            </a:solidFill>
          </a:endParaRPr>
        </a:p>
      </dgm:t>
    </dgm:pt>
    <dgm:pt modelId="{F967D963-5121-4B1D-8919-9C6F581C9FB9}" type="parTrans" cxnId="{AB517A9C-EC80-4056-98F2-88C8CBB56B0A}">
      <dgm:prSet/>
      <dgm:spPr/>
      <dgm:t>
        <a:bodyPr/>
        <a:lstStyle/>
        <a:p>
          <a:endParaRPr lang="zh-CN" altLang="en-US" sz="1400" b="1">
            <a:solidFill>
              <a:srgbClr val="FF0000"/>
            </a:solidFill>
          </a:endParaRPr>
        </a:p>
      </dgm:t>
    </dgm:pt>
    <dgm:pt modelId="{D0BD68F6-F128-4C24-A54D-DB0FD44971FB}" type="sibTrans" cxnId="{AB517A9C-EC80-4056-98F2-88C8CBB56B0A}">
      <dgm:prSet/>
      <dgm:spPr/>
      <dgm:t>
        <a:bodyPr/>
        <a:lstStyle/>
        <a:p>
          <a:endParaRPr lang="zh-CN" altLang="en-US" sz="1400" b="1">
            <a:solidFill>
              <a:srgbClr val="FF0000"/>
            </a:solidFill>
          </a:endParaRPr>
        </a:p>
      </dgm:t>
    </dgm:pt>
    <dgm:pt modelId="{EDB3FE63-C795-4BB6-B5F5-61B76B54B633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b="1" dirty="0" smtClean="0">
              <a:solidFill>
                <a:srgbClr val="FF0000"/>
              </a:solidFill>
            </a:rPr>
            <a:t>收集区</a:t>
          </a:r>
          <a:endParaRPr lang="zh-CN" altLang="en-US" sz="1400" b="1" dirty="0">
            <a:solidFill>
              <a:srgbClr val="FF0000"/>
            </a:solidFill>
          </a:endParaRPr>
        </a:p>
      </dgm:t>
    </dgm:pt>
    <dgm:pt modelId="{3541FD83-716A-46CC-B5E5-A3A8F9EFB3F1}" type="parTrans" cxnId="{997084A7-6EA2-41DD-BFD8-CB1CAC29378A}">
      <dgm:prSet/>
      <dgm:spPr/>
      <dgm:t>
        <a:bodyPr/>
        <a:lstStyle/>
        <a:p>
          <a:endParaRPr lang="zh-CN" altLang="en-US" sz="1400" b="1">
            <a:solidFill>
              <a:srgbClr val="FF0000"/>
            </a:solidFill>
          </a:endParaRPr>
        </a:p>
      </dgm:t>
    </dgm:pt>
    <dgm:pt modelId="{2D6C7954-14B1-416A-B0EC-E1D158BBED2D}" type="sibTrans" cxnId="{997084A7-6EA2-41DD-BFD8-CB1CAC29378A}">
      <dgm:prSet/>
      <dgm:spPr/>
      <dgm:t>
        <a:bodyPr/>
        <a:lstStyle/>
        <a:p>
          <a:endParaRPr lang="zh-CN" altLang="en-US" sz="1400" b="1">
            <a:solidFill>
              <a:srgbClr val="FF0000"/>
            </a:solidFill>
          </a:endParaRPr>
        </a:p>
      </dgm:t>
    </dgm:pt>
    <dgm:pt modelId="{99CF6EF6-7A32-4BB2-AECB-CF0853CB9B47}" type="pres">
      <dgm:prSet presAssocID="{30ABC5FB-255E-4407-B065-705B77E436E0}" presName="Name0" presStyleCnt="0">
        <dgm:presLayoutVars>
          <dgm:dir/>
          <dgm:resizeHandles val="exact"/>
        </dgm:presLayoutVars>
      </dgm:prSet>
      <dgm:spPr/>
    </dgm:pt>
    <dgm:pt modelId="{13CE3DD2-12A4-4E11-98D3-533411170253}" type="pres">
      <dgm:prSet presAssocID="{15E5B3E3-9F98-4906-B357-0FBEAB9BB296}" presName="parTxOnly" presStyleLbl="node1" presStyleIdx="0" presStyleCnt="3" custScaleX="71860" custLinFactY="7553" custLinFactNeighborX="-21745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6B14DB-A794-4980-BC12-E26AC39C6401}" type="pres">
      <dgm:prSet presAssocID="{5B874FED-60F7-44A0-947A-256AC0BB3386}" presName="parSpace" presStyleCnt="0"/>
      <dgm:spPr/>
    </dgm:pt>
    <dgm:pt modelId="{0A003FA3-6C52-4E22-A49F-9CACD85065C9}" type="pres">
      <dgm:prSet presAssocID="{B2F92204-E84E-483C-9500-BA22202D26EE}" presName="parTxOnly" presStyleLbl="node1" presStyleIdx="1" presStyleCnt="3" custLinFactNeighborX="-195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4D696C-2D0B-466E-A677-FCD24D083EE9}" type="pres">
      <dgm:prSet presAssocID="{D0BD68F6-F128-4C24-A54D-DB0FD44971FB}" presName="parSpace" presStyleCnt="0"/>
      <dgm:spPr/>
    </dgm:pt>
    <dgm:pt modelId="{8BB72913-5437-431A-8F19-A03A7223DCD6}" type="pres">
      <dgm:prSet presAssocID="{EDB3FE63-C795-4BB6-B5F5-61B76B54B63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97084A7-6EA2-41DD-BFD8-CB1CAC29378A}" srcId="{30ABC5FB-255E-4407-B065-705B77E436E0}" destId="{EDB3FE63-C795-4BB6-B5F5-61B76B54B633}" srcOrd="2" destOrd="0" parTransId="{3541FD83-716A-46CC-B5E5-A3A8F9EFB3F1}" sibTransId="{2D6C7954-14B1-416A-B0EC-E1D158BBED2D}"/>
    <dgm:cxn modelId="{94DF06C5-6450-4B53-8988-E92495AA4878}" type="presOf" srcId="{B2F92204-E84E-483C-9500-BA22202D26EE}" destId="{0A003FA3-6C52-4E22-A49F-9CACD85065C9}" srcOrd="0" destOrd="0" presId="urn:microsoft.com/office/officeart/2005/8/layout/hChevron3"/>
    <dgm:cxn modelId="{AB517A9C-EC80-4056-98F2-88C8CBB56B0A}" srcId="{30ABC5FB-255E-4407-B065-705B77E436E0}" destId="{B2F92204-E84E-483C-9500-BA22202D26EE}" srcOrd="1" destOrd="0" parTransId="{F967D963-5121-4B1D-8919-9C6F581C9FB9}" sibTransId="{D0BD68F6-F128-4C24-A54D-DB0FD44971FB}"/>
    <dgm:cxn modelId="{61779D00-400E-41BD-94E1-A777AE9CFD23}" type="presOf" srcId="{15E5B3E3-9F98-4906-B357-0FBEAB9BB296}" destId="{13CE3DD2-12A4-4E11-98D3-533411170253}" srcOrd="0" destOrd="0" presId="urn:microsoft.com/office/officeart/2005/8/layout/hChevron3"/>
    <dgm:cxn modelId="{1CA2EF4E-8C03-40AD-8FB4-941789A77505}" srcId="{30ABC5FB-255E-4407-B065-705B77E436E0}" destId="{15E5B3E3-9F98-4906-B357-0FBEAB9BB296}" srcOrd="0" destOrd="0" parTransId="{49385AE5-79B1-4D0D-B164-0E3F5A361B5C}" sibTransId="{5B874FED-60F7-44A0-947A-256AC0BB3386}"/>
    <dgm:cxn modelId="{A27F5F75-2829-476B-BAD6-5DC39538E84D}" type="presOf" srcId="{EDB3FE63-C795-4BB6-B5F5-61B76B54B633}" destId="{8BB72913-5437-431A-8F19-A03A7223DCD6}" srcOrd="0" destOrd="0" presId="urn:microsoft.com/office/officeart/2005/8/layout/hChevron3"/>
    <dgm:cxn modelId="{6D3FA15E-873D-44E7-8D5C-1060B1071A61}" type="presOf" srcId="{30ABC5FB-255E-4407-B065-705B77E436E0}" destId="{99CF6EF6-7A32-4BB2-AECB-CF0853CB9B47}" srcOrd="0" destOrd="0" presId="urn:microsoft.com/office/officeart/2005/8/layout/hChevron3"/>
    <dgm:cxn modelId="{17DB59BF-BDC1-4076-827C-4929F164F677}" type="presParOf" srcId="{99CF6EF6-7A32-4BB2-AECB-CF0853CB9B47}" destId="{13CE3DD2-12A4-4E11-98D3-533411170253}" srcOrd="0" destOrd="0" presId="urn:microsoft.com/office/officeart/2005/8/layout/hChevron3"/>
    <dgm:cxn modelId="{6CFAAE38-CB59-4146-890E-ABEBCA20FE1E}" type="presParOf" srcId="{99CF6EF6-7A32-4BB2-AECB-CF0853CB9B47}" destId="{5E6B14DB-A794-4980-BC12-E26AC39C6401}" srcOrd="1" destOrd="0" presId="urn:microsoft.com/office/officeart/2005/8/layout/hChevron3"/>
    <dgm:cxn modelId="{9AC59DBF-C98F-46D2-873A-1256AF853F57}" type="presParOf" srcId="{99CF6EF6-7A32-4BB2-AECB-CF0853CB9B47}" destId="{0A003FA3-6C52-4E22-A49F-9CACD85065C9}" srcOrd="2" destOrd="0" presId="urn:microsoft.com/office/officeart/2005/8/layout/hChevron3"/>
    <dgm:cxn modelId="{6457BEFE-44BA-4F34-9055-7D7AA3C96B9E}" type="presParOf" srcId="{99CF6EF6-7A32-4BB2-AECB-CF0853CB9B47}" destId="{1F4D696C-2D0B-466E-A677-FCD24D083EE9}" srcOrd="3" destOrd="0" presId="urn:microsoft.com/office/officeart/2005/8/layout/hChevron3"/>
    <dgm:cxn modelId="{D54DF138-9B9A-4A91-B946-F1DDE5C541CC}" type="presParOf" srcId="{99CF6EF6-7A32-4BB2-AECB-CF0853CB9B47}" destId="{8BB72913-5437-431A-8F19-A03A7223DCD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E3DD2-12A4-4E11-98D3-533411170253}">
      <dsp:nvSpPr>
        <dsp:cNvPr id="0" name=""/>
        <dsp:cNvSpPr/>
      </dsp:nvSpPr>
      <dsp:spPr>
        <a:xfrm>
          <a:off x="0" y="0"/>
          <a:ext cx="1700486" cy="535608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solidFill>
                <a:srgbClr val="FF0000"/>
              </a:solidFill>
            </a:rPr>
            <a:t>发射区</a:t>
          </a:r>
          <a:endParaRPr lang="zh-CN" altLang="en-US" sz="1500" b="1" kern="1200" dirty="0">
            <a:solidFill>
              <a:srgbClr val="FF0000"/>
            </a:solidFill>
          </a:endParaRPr>
        </a:p>
      </dsp:txBody>
      <dsp:txXfrm>
        <a:off x="0" y="0"/>
        <a:ext cx="1566584" cy="535608"/>
      </dsp:txXfrm>
    </dsp:sp>
    <dsp:sp modelId="{0A003FA3-6C52-4E22-A49F-9CACD85065C9}">
      <dsp:nvSpPr>
        <dsp:cNvPr id="0" name=""/>
        <dsp:cNvSpPr/>
      </dsp:nvSpPr>
      <dsp:spPr>
        <a:xfrm>
          <a:off x="1362333" y="0"/>
          <a:ext cx="1700486" cy="535608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solidFill>
                <a:srgbClr val="FF0000"/>
              </a:solidFill>
            </a:rPr>
            <a:t>加速</a:t>
          </a:r>
          <a:r>
            <a:rPr lang="en-US" altLang="zh-CN" sz="1500" b="1" kern="1200" dirty="0" smtClean="0">
              <a:solidFill>
                <a:srgbClr val="FF0000"/>
              </a:solidFill>
            </a:rPr>
            <a:t>-</a:t>
          </a:r>
          <a:r>
            <a:rPr lang="zh-CN" altLang="en-US" sz="1500" b="1" kern="1200" dirty="0" smtClean="0">
              <a:solidFill>
                <a:srgbClr val="FF0000"/>
              </a:solidFill>
            </a:rPr>
            <a:t>碰撞区</a:t>
          </a:r>
          <a:endParaRPr lang="zh-CN" altLang="en-US" sz="1500" b="1" kern="1200" dirty="0">
            <a:solidFill>
              <a:srgbClr val="FF0000"/>
            </a:solidFill>
          </a:endParaRPr>
        </a:p>
      </dsp:txBody>
      <dsp:txXfrm>
        <a:off x="1630137" y="0"/>
        <a:ext cx="1164878" cy="535608"/>
      </dsp:txXfrm>
    </dsp:sp>
    <dsp:sp modelId="{8BB72913-5437-431A-8F19-A03A7223DCD6}">
      <dsp:nvSpPr>
        <dsp:cNvPr id="0" name=""/>
        <dsp:cNvSpPr/>
      </dsp:nvSpPr>
      <dsp:spPr>
        <a:xfrm>
          <a:off x="2722722" y="0"/>
          <a:ext cx="1700486" cy="53560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solidFill>
                <a:srgbClr val="FF0000"/>
              </a:solidFill>
            </a:rPr>
            <a:t>减速区</a:t>
          </a:r>
          <a:endParaRPr lang="zh-CN" altLang="en-US" sz="1500" b="1" kern="1200" dirty="0">
            <a:solidFill>
              <a:srgbClr val="FF0000"/>
            </a:solidFill>
          </a:endParaRPr>
        </a:p>
      </dsp:txBody>
      <dsp:txXfrm>
        <a:off x="2990526" y="0"/>
        <a:ext cx="1164878" cy="535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E3DD2-12A4-4E11-98D3-533411170253}">
      <dsp:nvSpPr>
        <dsp:cNvPr id="0" name=""/>
        <dsp:cNvSpPr/>
      </dsp:nvSpPr>
      <dsp:spPr>
        <a:xfrm>
          <a:off x="0" y="0"/>
          <a:ext cx="1198643" cy="535608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rgbClr val="FF0000"/>
              </a:solidFill>
            </a:rPr>
            <a:t>加速区</a:t>
          </a:r>
          <a:endParaRPr lang="zh-CN" altLang="en-US" sz="1400" b="1" kern="1200" dirty="0">
            <a:solidFill>
              <a:srgbClr val="FF0000"/>
            </a:solidFill>
          </a:endParaRPr>
        </a:p>
      </dsp:txBody>
      <dsp:txXfrm>
        <a:off x="0" y="0"/>
        <a:ext cx="1064741" cy="535608"/>
      </dsp:txXfrm>
    </dsp:sp>
    <dsp:sp modelId="{0A003FA3-6C52-4E22-A49F-9CACD85065C9}">
      <dsp:nvSpPr>
        <dsp:cNvPr id="0" name=""/>
        <dsp:cNvSpPr/>
      </dsp:nvSpPr>
      <dsp:spPr>
        <a:xfrm>
          <a:off x="800316" y="0"/>
          <a:ext cx="1668025" cy="535608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rgbClr val="FF0000"/>
              </a:solidFill>
            </a:rPr>
            <a:t>碰撞区</a:t>
          </a:r>
          <a:endParaRPr lang="zh-CN" altLang="en-US" sz="1400" b="1" kern="1200" dirty="0">
            <a:solidFill>
              <a:srgbClr val="FF0000"/>
            </a:solidFill>
          </a:endParaRPr>
        </a:p>
      </dsp:txBody>
      <dsp:txXfrm>
        <a:off x="1068120" y="0"/>
        <a:ext cx="1132417" cy="535608"/>
      </dsp:txXfrm>
    </dsp:sp>
    <dsp:sp modelId="{8BB72913-5437-431A-8F19-A03A7223DCD6}">
      <dsp:nvSpPr>
        <dsp:cNvPr id="0" name=""/>
        <dsp:cNvSpPr/>
      </dsp:nvSpPr>
      <dsp:spPr>
        <a:xfrm>
          <a:off x="2200096" y="0"/>
          <a:ext cx="1668025" cy="53560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rgbClr val="FF0000"/>
              </a:solidFill>
            </a:rPr>
            <a:t>收集区</a:t>
          </a:r>
          <a:endParaRPr lang="zh-CN" altLang="en-US" sz="1400" b="1" kern="1200" dirty="0">
            <a:solidFill>
              <a:srgbClr val="FF0000"/>
            </a:solidFill>
          </a:endParaRPr>
        </a:p>
      </dsp:txBody>
      <dsp:txXfrm>
        <a:off x="2467900" y="0"/>
        <a:ext cx="1132417" cy="53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4E4D6D9-9D51-4061-903F-DF259ECA0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87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C10014E3-6F34-4DED-B671-D215CB7987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9575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FDEC8-B4F4-4F95-884E-084AA4C570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81000" y="6477000"/>
            <a:ext cx="82931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5002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96000"/>
              </a:lnSpc>
              <a:defRPr/>
            </a:pPr>
            <a:endParaRPr lang="zh-CN" altLang="en-US" b="0"/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03848" y="6459504"/>
            <a:ext cx="3502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同济大学物理科学与工程学院</a:t>
            </a:r>
            <a:endParaRPr lang="zh-CN" altLang="en-US" sz="12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622A-6386-4BC6-9D23-32CF360E10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CFAF-AC91-4E14-A58C-5F8136C19C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277813"/>
            <a:ext cx="207645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77813"/>
            <a:ext cx="607695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2BD2-9DB3-44E9-9AFE-2AA868F784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3058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0642-ECD5-4E63-88B3-AED6AE330F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8F3B-81D8-4E90-97BB-834B075BA4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53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7FF1-6F96-4521-916B-CCDE2A132C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65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4056-29D9-4732-AB96-F4DE96EEA2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936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2C22D-477A-4A34-A127-E1B90F8B89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262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F2046-BE72-49E6-9E60-FABC751740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297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0E9AE-3DD1-4791-9BB5-8F1E709703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817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CD1D5-F7EE-49BA-96AF-303D2FE9BE4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67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A889-59C2-42DD-A0EF-FF333D7548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E262D-0538-43F9-9158-E1D8916FC20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41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424A-0FF7-40D0-97BD-D4F3B35C5E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24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1C4E-7968-47F0-AFCB-E61322CCFDD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77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2166-CB0F-4ED6-A903-6C496C98C4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5341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8F3B-81D8-4E90-97BB-834B075BA4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730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7FF1-6F96-4521-916B-CCDE2A132C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8270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4056-29D9-4732-AB96-F4DE96EEA2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07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2C22D-477A-4A34-A127-E1B90F8B89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7083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F2046-BE72-49E6-9E60-FABC751740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013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0E9AE-3DD1-4791-9BB5-8F1E709703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599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70ED-D532-43B0-B087-30BB651E69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CD1D5-F7EE-49BA-96AF-303D2FE9BE4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66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E262D-0538-43F9-9158-E1D8916FC20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621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424A-0FF7-40D0-97BD-D4F3B35C5E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075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1C4E-7968-47F0-AFCB-E61322CCFDD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6562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2166-CB0F-4ED6-A903-6C496C98C4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920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8F3B-81D8-4E90-97BB-834B075BA4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510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7FF1-6F96-4521-916B-CCDE2A132C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091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4056-29D9-4732-AB96-F4DE96EEA2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901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2C22D-477A-4A34-A127-E1B90F8B89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50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F2046-BE72-49E6-9E60-FABC751740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243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BE81-5C6B-4D79-9311-A01F12DB22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0E9AE-3DD1-4791-9BB5-8F1E709703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825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CD1D5-F7EE-49BA-96AF-303D2FE9BE4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75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E262D-0538-43F9-9158-E1D8916FC20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671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424A-0FF7-40D0-97BD-D4F3B35C5E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78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1C4E-7968-47F0-AFCB-E61322CCFDD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85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2166-CB0F-4ED6-A903-6C496C98C40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19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2C3D-2B0F-4FB1-8CE0-5FA5F28EA7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DC4F-A415-44F4-B5D8-14F2D66F44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B635-547B-47FF-BF8A-1D98369AD9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5CA5-0625-4D61-99C1-74F75357D0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FFB4-2BD1-4A06-8270-FFE888906E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7813"/>
            <a:ext cx="8305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200" b="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E068C54-050F-4F51-9313-E7042842AC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81000" y="6477000"/>
            <a:ext cx="82931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5002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96000"/>
              </a:lnSpc>
              <a:defRPr/>
            </a:pPr>
            <a:endParaRPr lang="zh-CN" altLang="en-US" b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03848" y="6453356"/>
            <a:ext cx="3502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同济大学物理科学与工程学院</a:t>
            </a:r>
            <a:endParaRPr lang="zh-CN" altLang="en-US" sz="1200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181600" y="6461125"/>
            <a:ext cx="3502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de-DE" altLang="zh-CN" sz="1200">
                <a:latin typeface="Arial" charset="0"/>
                <a:ea typeface="宋体" pitchFamily="2" charset="-122"/>
              </a:rPr>
              <a:t>  </a:t>
            </a:r>
            <a:fld id="{77E063C3-2E4A-434C-A55D-AC21F8D520A5}" type="slidenum">
              <a:rPr lang="de-DE" altLang="zh-CN" sz="1200">
                <a:latin typeface="Arial" charset="0"/>
                <a:ea typeface="宋体" pitchFamily="2" charset="-122"/>
              </a:rPr>
              <a:pPr algn="r">
                <a:defRPr/>
              </a:pPr>
              <a:t>‹#›</a:t>
            </a:fld>
            <a:endParaRPr lang="en-US" altLang="zh-CN" sz="1200"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6E5BB6-50D2-4B54-851E-789DE9489151}" type="slidenum">
              <a:rPr lang="en-US" altLang="zh-CN" b="0">
                <a:solidFill>
                  <a:srgbClr val="000000"/>
                </a:solidFill>
                <a:latin typeface="Arial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7587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6E5BB6-50D2-4B54-851E-789DE9489151}" type="slidenum">
              <a:rPr lang="en-US" altLang="zh-CN" b="0">
                <a:solidFill>
                  <a:srgbClr val="000000"/>
                </a:solidFill>
                <a:latin typeface="Arial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518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6E5BB6-50D2-4B54-851E-789DE9489151}" type="slidenum">
              <a:rPr lang="en-US" altLang="zh-CN" b="0">
                <a:solidFill>
                  <a:srgbClr val="000000"/>
                </a:solidFill>
                <a:latin typeface="Arial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b="0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6671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187624" y="5013176"/>
            <a:ext cx="73451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9900" indent="-469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同济大学物理科学与工程学院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2018.7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122"/>
          <p:cNvSpPr>
            <a:spLocks noChangeArrowheads="1"/>
          </p:cNvSpPr>
          <p:nvPr/>
        </p:nvSpPr>
        <p:spPr bwMode="auto">
          <a:xfrm>
            <a:off x="2267744" y="4263479"/>
            <a:ext cx="583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dirty="0" smtClean="0"/>
              <a:t>钮</a:t>
            </a:r>
            <a:r>
              <a:rPr lang="zh-CN" altLang="zh-CN" dirty="0"/>
              <a:t>婷婷，</a:t>
            </a:r>
            <a:r>
              <a:rPr lang="zh-CN" altLang="zh-CN" dirty="0">
                <a:solidFill>
                  <a:srgbClr val="0000CC"/>
                </a:solidFill>
              </a:rPr>
              <a:t>张志华，</a:t>
            </a:r>
            <a:r>
              <a:rPr lang="zh-CN" altLang="zh-CN" dirty="0"/>
              <a:t>于婷婷，方恺，赫</a:t>
            </a:r>
            <a:r>
              <a:rPr lang="zh-CN" altLang="zh-CN" dirty="0" smtClean="0"/>
              <a:t>丽</a:t>
            </a:r>
            <a:endParaRPr lang="zh-CN" altLang="en-US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12739" y="2299941"/>
            <a:ext cx="6659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chemeClr val="tx2"/>
                </a:solidFill>
                <a:latin typeface="黑体" pitchFamily="49" charset="-122"/>
                <a:ea typeface="+mj-ea"/>
                <a:cs typeface="+mj-cs"/>
              </a:rPr>
              <a:t>影响</a:t>
            </a:r>
            <a:r>
              <a:rPr lang="zh-CN" altLang="zh-CN" sz="4000" dirty="0" smtClean="0">
                <a:solidFill>
                  <a:schemeClr val="tx2"/>
                </a:solidFill>
                <a:latin typeface="黑体" pitchFamily="49" charset="-122"/>
                <a:ea typeface="+mj-ea"/>
                <a:cs typeface="+mj-cs"/>
              </a:rPr>
              <a:t>夫</a:t>
            </a:r>
            <a:r>
              <a:rPr lang="zh-CN" altLang="zh-CN" sz="4000" dirty="0">
                <a:solidFill>
                  <a:schemeClr val="tx2"/>
                </a:solidFill>
                <a:latin typeface="黑体" pitchFamily="49" charset="-122"/>
                <a:ea typeface="+mj-ea"/>
                <a:cs typeface="+mj-cs"/>
              </a:rPr>
              <a:t>兰克</a:t>
            </a:r>
            <a:r>
              <a:rPr lang="en-US" altLang="zh-CN" sz="4000" dirty="0">
                <a:solidFill>
                  <a:schemeClr val="tx2"/>
                </a:solidFill>
                <a:latin typeface="黑体" pitchFamily="49" charset="-122"/>
                <a:ea typeface="+mj-ea"/>
                <a:cs typeface="+mj-cs"/>
              </a:rPr>
              <a:t>-</a:t>
            </a:r>
            <a:r>
              <a:rPr lang="zh-CN" altLang="zh-CN" sz="4000" dirty="0">
                <a:solidFill>
                  <a:schemeClr val="tx2"/>
                </a:solidFill>
                <a:latin typeface="黑体" pitchFamily="49" charset="-122"/>
                <a:ea typeface="+mj-ea"/>
                <a:cs typeface="+mj-cs"/>
              </a:rPr>
              <a:t>赫兹实验激发电位的因素</a:t>
            </a:r>
            <a:r>
              <a:rPr lang="zh-CN" altLang="zh-CN" sz="4000" dirty="0" smtClean="0">
                <a:solidFill>
                  <a:schemeClr val="tx2"/>
                </a:solidFill>
                <a:latin typeface="黑体" pitchFamily="49" charset="-122"/>
                <a:ea typeface="+mj-ea"/>
                <a:cs typeface="+mj-cs"/>
              </a:rPr>
              <a:t>探究</a:t>
            </a:r>
            <a:endParaRPr lang="zh-CN" altLang="zh-CN" sz="4000" dirty="0">
              <a:solidFill>
                <a:schemeClr val="tx2"/>
              </a:solidFill>
              <a:latin typeface="黑体" pitchFamily="49" charset="-122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9912" y="119534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年第十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届</a:t>
            </a:r>
            <a:r>
              <a:rPr lang="zh-CN" altLang="zh-CN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全国</a:t>
            </a:r>
            <a:r>
              <a:rPr lang="zh-CN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高等学校</a:t>
            </a:r>
            <a:endParaRPr lang="en-US" altLang="zh-CN" sz="32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r"/>
            <a:r>
              <a:rPr lang="zh-CN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物理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实验教学</a:t>
            </a:r>
            <a:r>
              <a:rPr lang="zh-CN" altLang="zh-CN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研讨会</a:t>
            </a:r>
            <a:r>
              <a:rPr lang="en-US" altLang="zh-CN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青岛</a:t>
            </a:r>
            <a:endParaRPr lang="zh-CN" altLang="en-US" sz="32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7" descr="同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24"/>
            <a:ext cx="1219867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78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539552" y="260648"/>
            <a:ext cx="6851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9pPr>
          </a:lstStyle>
          <a:p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汞的较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zh-CN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51520" y="764704"/>
            <a:ext cx="2818656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3200" b="1" kern="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kern="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endParaRPr lang="zh-CN" altLang="en-US" sz="2800" b="0" kern="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73561"/>
              </p:ext>
            </p:extLst>
          </p:nvPr>
        </p:nvGraphicFramePr>
        <p:xfrm>
          <a:off x="2483768" y="307979"/>
          <a:ext cx="6469245" cy="456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r:id="rId3" imgW="3206898" imgH="2267442" progId="Origin50.Graph">
                  <p:embed/>
                </p:oleObj>
              </mc:Choice>
              <mc:Fallback>
                <p:oleObj r:id="rId3" imgW="3206898" imgH="226744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07979"/>
                        <a:ext cx="6469245" cy="4561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067944" y="4566509"/>
            <a:ext cx="3544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 相同条件下，不同温度</a:t>
            </a:r>
            <a:r>
              <a:rPr lang="zh-CN" altLang="zh-CN" sz="1600" dirty="0" smtClean="0"/>
              <a:t>对</a:t>
            </a:r>
            <a:r>
              <a:rPr lang="zh-CN" altLang="en-US" sz="1600" dirty="0" smtClean="0"/>
              <a:t>应</a:t>
            </a:r>
            <a:r>
              <a:rPr lang="zh-CN" altLang="zh-CN" sz="1600" dirty="0" smtClean="0"/>
              <a:t>高</a:t>
            </a:r>
            <a:r>
              <a:rPr lang="zh-CN" altLang="zh-CN" sz="1600" dirty="0"/>
              <a:t>激发态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37064" y="1422062"/>
                <a:ext cx="2733111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 smtClean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sz="2000" dirty="0" smtClean="0">
                    <a:latin typeface="华文楷体" pitchFamily="2" charset="-122"/>
                    <a:ea typeface="华文楷体" pitchFamily="2" charset="-122"/>
                  </a:rPr>
                  <a:t>1</a:t>
                </a:r>
                <a:r>
                  <a:rPr lang="zh-CN" altLang="en-US" sz="2000" dirty="0" smtClean="0">
                    <a:latin typeface="华文楷体" pitchFamily="2" charset="-122"/>
                    <a:ea typeface="华文楷体" pitchFamily="2" charset="-122"/>
                  </a:rPr>
                  <a:t>）</a:t>
                </a:r>
                <a:r>
                  <a:rPr lang="zh-CN" altLang="zh-CN" sz="2000" dirty="0" smtClean="0">
                    <a:latin typeface="华文楷体" pitchFamily="2" charset="-122"/>
                    <a:ea typeface="华文楷体" pitchFamily="2" charset="-122"/>
                  </a:rPr>
                  <a:t>加速电压较低</a:t>
                </a:r>
                <a:r>
                  <a:rPr lang="zh-CN" altLang="en-US" sz="2000" dirty="0" smtClean="0">
                    <a:latin typeface="华文楷体" pitchFamily="2" charset="-122"/>
                    <a:ea typeface="华文楷体" pitchFamily="2" charset="-122"/>
                  </a:rPr>
                  <a:t>：</a:t>
                </a:r>
                <a:endParaRPr lang="en-US" altLang="zh-CN" sz="2000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zh-CN" sz="2000" dirty="0" smtClean="0">
                    <a:latin typeface="华文楷体" pitchFamily="2" charset="-122"/>
                    <a:ea typeface="华文楷体" pitchFamily="2" charset="-122"/>
                  </a:rPr>
                  <a:t>温度</a:t>
                </a:r>
                <a:r>
                  <a:rPr lang="zh-CN" altLang="zh-CN" sz="2000" dirty="0">
                    <a:latin typeface="华文楷体" pitchFamily="2" charset="-122"/>
                    <a:ea typeface="华文楷体" pitchFamily="2" charset="-122"/>
                  </a:rPr>
                  <a:t>越高，同一加速电压对应的电流越小</a:t>
                </a:r>
                <a:r>
                  <a:rPr lang="zh-CN" altLang="zh-CN" sz="2000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sz="2000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endParaRPr lang="en-US" altLang="zh-CN" sz="2000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en-US" sz="2000" dirty="0" smtClean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sz="2000" dirty="0" smtClean="0">
                    <a:latin typeface="华文楷体" pitchFamily="2" charset="-122"/>
                    <a:ea typeface="华文楷体" pitchFamily="2" charset="-122"/>
                  </a:rPr>
                  <a:t>2</a:t>
                </a:r>
                <a:r>
                  <a:rPr lang="zh-CN" altLang="en-US" sz="2000" dirty="0" smtClean="0">
                    <a:latin typeface="华文楷体" pitchFamily="2" charset="-122"/>
                    <a:ea typeface="华文楷体" pitchFamily="2" charset="-122"/>
                  </a:rPr>
                  <a:t>）</a:t>
                </a:r>
                <a:r>
                  <a:rPr lang="zh-CN" altLang="zh-CN" sz="2000" dirty="0" smtClean="0">
                    <a:latin typeface="华文楷体" pitchFamily="2" charset="-122"/>
                    <a:ea typeface="华文楷体" pitchFamily="2" charset="-122"/>
                  </a:rPr>
                  <a:t>加速电压较高</a:t>
                </a:r>
                <a:r>
                  <a:rPr lang="zh-CN" altLang="en-US" sz="2000" dirty="0" smtClean="0">
                    <a:latin typeface="华文楷体" pitchFamily="2" charset="-122"/>
                    <a:ea typeface="华文楷体" pitchFamily="2" charset="-122"/>
                  </a:rPr>
                  <a:t>：</a:t>
                </a:r>
                <a:endParaRPr lang="en-US" altLang="zh-CN" sz="2000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zh-CN" sz="2000" dirty="0" smtClean="0">
                    <a:latin typeface="华文楷体" pitchFamily="2" charset="-122"/>
                    <a:ea typeface="华文楷体" pitchFamily="2" charset="-122"/>
                  </a:rPr>
                  <a:t>温度</a:t>
                </a:r>
                <a:r>
                  <a:rPr lang="zh-CN" altLang="zh-CN" sz="2000" dirty="0">
                    <a:latin typeface="华文楷体" pitchFamily="2" charset="-122"/>
                    <a:ea typeface="华文楷体" pitchFamily="2" charset="-122"/>
                  </a:rPr>
                  <a:t>越高，同一加速电压对应的电流关系是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/>
                            <a:ea typeface="华文楷体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I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403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K</m:t>
                        </m:r>
                      </m:sub>
                    </m:sSub>
                    <m:r>
                      <a:rPr lang="en-US" altLang="zh-CN" sz="2000">
                        <a:latin typeface="Cambria Math"/>
                        <a:ea typeface="华文楷体" pitchFamily="2" charset="-122"/>
                      </a:rPr>
                      <m:t>&lt;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  <a:ea typeface="华文楷体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I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383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K</m:t>
                        </m:r>
                      </m:sub>
                    </m:sSub>
                    <m:r>
                      <a:rPr lang="en-US" altLang="zh-CN" sz="2000">
                        <a:latin typeface="Cambria Math"/>
                        <a:ea typeface="华文楷体" pitchFamily="2" charset="-122"/>
                      </a:rPr>
                      <m:t>&lt;</m:t>
                    </m:r>
                    <m:sSub>
                      <m:sSubPr>
                        <m:ctrlPr>
                          <a:rPr lang="zh-CN" altLang="zh-CN" sz="2000" i="1">
                            <a:latin typeface="Cambria Math"/>
                            <a:ea typeface="华文楷体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I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393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ea typeface="华文楷体" pitchFamily="2" charset="-122"/>
                          </a:rPr>
                          <m:t>K</m:t>
                        </m:r>
                      </m:sub>
                    </m:sSub>
                  </m:oMath>
                </a14:m>
                <a:r>
                  <a:rPr lang="zh-CN" altLang="zh-CN" sz="2000" dirty="0">
                    <a:latin typeface="华文楷体" pitchFamily="2" charset="-122"/>
                    <a:ea typeface="华文楷体" pitchFamily="2" charset="-122"/>
                  </a:rPr>
                  <a:t>，炉温为</a:t>
                </a:r>
                <a:r>
                  <a:rPr lang="en-US" altLang="zh-CN" sz="2000" dirty="0">
                    <a:latin typeface="华文楷体" pitchFamily="2" charset="-122"/>
                    <a:ea typeface="华文楷体" pitchFamily="2" charset="-122"/>
                  </a:rPr>
                  <a:t>403K</a:t>
                </a:r>
                <a:r>
                  <a:rPr lang="zh-CN" altLang="zh-CN" sz="2000" dirty="0">
                    <a:latin typeface="华文楷体" pitchFamily="2" charset="-122"/>
                    <a:ea typeface="华文楷体" pitchFamily="2" charset="-122"/>
                  </a:rPr>
                  <a:t>的曲线出现</a:t>
                </a:r>
                <a:r>
                  <a:rPr lang="zh-CN" altLang="zh-CN" sz="2000" b="1" dirty="0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反常</a:t>
                </a:r>
                <a:r>
                  <a:rPr lang="zh-CN" altLang="zh-CN" sz="2000" dirty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zh-CN" altLang="en-US" sz="2000" dirty="0">
                  <a:latin typeface="华文楷体" pitchFamily="2" charset="-122"/>
                  <a:ea typeface="华文楷体" pitchFamily="2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64" y="1422062"/>
                <a:ext cx="2733111" cy="3170099"/>
              </a:xfrm>
              <a:prstGeom prst="rect">
                <a:avLst/>
              </a:prstGeom>
              <a:blipFill rotWithShape="1">
                <a:blip r:embed="rId5"/>
                <a:stretch>
                  <a:fillRect l="-2227" t="-962" r="-11581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18818" y="4905063"/>
            <a:ext cx="8555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zh-CN" altLang="zh-CN" sz="1800" dirty="0" smtClean="0"/>
              <a:t>加速电压</a:t>
            </a:r>
            <a:r>
              <a:rPr lang="zh-CN" altLang="en-US" sz="1800" dirty="0"/>
              <a:t>低</a:t>
            </a:r>
            <a:r>
              <a:rPr lang="zh-CN" altLang="zh-CN" sz="1800" dirty="0" smtClean="0"/>
              <a:t>时</a:t>
            </a:r>
            <a:r>
              <a:rPr lang="zh-CN" altLang="zh-CN" sz="1800" dirty="0"/>
              <a:t>，温度</a:t>
            </a:r>
            <a:r>
              <a:rPr lang="zh-CN" altLang="zh-CN" sz="1800" dirty="0"/>
              <a:t>升高，平均自由程减小，电子在一个自由程内得到的能量减小。同时，汞蒸气气压增大，汞原子密度增大，碰撞几率变大，碰撞次数变多，电子在一个自由程内损失的能量变大。所以到达极板的电子数变少，峰位电流会减小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342900" indent="-342900">
              <a:buAutoNum type="arabicParenBoth"/>
            </a:pPr>
            <a:r>
              <a:rPr lang="zh-CN" altLang="zh-CN" sz="1800" dirty="0" smtClean="0"/>
              <a:t>加速电压</a:t>
            </a:r>
            <a:r>
              <a:rPr lang="zh-CN" altLang="en-US" sz="1800" dirty="0"/>
              <a:t>高</a:t>
            </a:r>
            <a:r>
              <a:rPr lang="zh-CN" altLang="zh-CN" sz="1800" dirty="0"/>
              <a:t>时，温度为</a:t>
            </a:r>
            <a:r>
              <a:rPr lang="en-US" altLang="zh-CN" sz="1800" dirty="0"/>
              <a:t>403K</a:t>
            </a:r>
            <a:r>
              <a:rPr lang="zh-CN" altLang="zh-CN" sz="1800" dirty="0"/>
              <a:t>时，电流突然变大，我们猜测可能与汞原子电离有关，仍需继续探究。</a:t>
            </a:r>
            <a:endParaRPr lang="zh-CN" altLang="en-US" sz="18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319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150376752"/>
              </p:ext>
            </p:extLst>
          </p:nvPr>
        </p:nvGraphicFramePr>
        <p:xfrm>
          <a:off x="543360" y="2276872"/>
          <a:ext cx="561281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539552" y="143720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我们选取第一激发电位中某一曲线，作出其峰位序数</a:t>
            </a:r>
            <a:r>
              <a:rPr lang="en-US" altLang="zh-CN" sz="2000" dirty="0"/>
              <a:t>~</a:t>
            </a:r>
            <a:r>
              <a:rPr lang="zh-CN" altLang="zh-CN" sz="2000" dirty="0"/>
              <a:t>峰位电压</a:t>
            </a:r>
            <a:r>
              <a:rPr lang="zh-CN" altLang="zh-CN" sz="2000" dirty="0" smtClean="0"/>
              <a:t>图</a:t>
            </a:r>
            <a:r>
              <a:rPr lang="zh-CN" altLang="en-US" sz="2000" dirty="0" smtClean="0"/>
              <a:t>。</a:t>
            </a:r>
            <a:r>
              <a:rPr lang="zh-CN" altLang="zh-CN" sz="2000" dirty="0" smtClean="0"/>
              <a:t>并</a:t>
            </a:r>
            <a:r>
              <a:rPr lang="zh-CN" altLang="zh-CN" sz="2000" dirty="0"/>
              <a:t>进行线性拟合，计算出拟合直线的截距即接触电势差。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5004048" y="5152181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实验所用</a:t>
            </a:r>
            <a:r>
              <a:rPr lang="en-US" altLang="zh-CN" sz="2000" dirty="0"/>
              <a:t>F-H</a:t>
            </a:r>
            <a:r>
              <a:rPr lang="zh-CN" altLang="zh-CN" sz="2000" dirty="0"/>
              <a:t>管的接触电位差为</a:t>
            </a:r>
            <a:r>
              <a:rPr lang="en-US" altLang="zh-CN" sz="2000" dirty="0" smtClean="0"/>
              <a:t>1.19V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539552" y="260648"/>
            <a:ext cx="6851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9pPr>
          </a:lstStyle>
          <a:p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汞的较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zh-CN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251520" y="764704"/>
            <a:ext cx="2818656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3200" b="1" kern="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kern="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endParaRPr lang="zh-CN" altLang="en-US" sz="2800" b="0" kern="0" dirty="0"/>
          </a:p>
        </p:txBody>
      </p:sp>
    </p:spTree>
    <p:extLst>
      <p:ext uri="{BB962C8B-B14F-4D97-AF65-F5344CB8AC3E}">
        <p14:creationId xmlns:p14="http://schemas.microsoft.com/office/powerpoint/2010/main" val="3803838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60131"/>
            <a:ext cx="2160240" cy="584693"/>
          </a:xfrm>
        </p:spPr>
        <p:txBody>
          <a:bodyPr/>
          <a:lstStyle/>
          <a:p>
            <a:r>
              <a:rPr lang="zh-CN" altLang="en-US" sz="2000" dirty="0" smtClean="0"/>
              <a:t>进一步分析：</a:t>
            </a:r>
            <a:endParaRPr lang="en-US" altLang="zh-CN" sz="2000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88411" y="1073097"/>
            <a:ext cx="37111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能级的理论值和测量值的比较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44824"/>
            <a:ext cx="223224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lt"/>
                <a:ea typeface="+mn-ea"/>
              </a:rPr>
              <a:t>实验</a:t>
            </a:r>
            <a:r>
              <a:rPr lang="zh-CN" altLang="en-US" sz="2000" dirty="0">
                <a:latin typeface="+mn-lt"/>
                <a:ea typeface="+mn-ea"/>
              </a:rPr>
              <a:t>数据进一步处理</a:t>
            </a:r>
            <a:r>
              <a:rPr lang="zh-CN" altLang="en-US" sz="2000" dirty="0" smtClean="0">
                <a:latin typeface="+mn-lt"/>
                <a:ea typeface="+mn-ea"/>
              </a:rPr>
              <a:t>，</a:t>
            </a:r>
            <a:r>
              <a:rPr lang="zh-CN" altLang="zh-CN" sz="2000" dirty="0"/>
              <a:t>把各个峰的位置找出，减去接触电势差后得到了不同的能级组合。</a:t>
            </a:r>
            <a:endParaRPr lang="en-US" altLang="zh-CN" sz="2000" dirty="0">
              <a:latin typeface="+mn-lt"/>
              <a:ea typeface="+mn-ea"/>
            </a:endParaRPr>
          </a:p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8152" y="3606591"/>
            <a:ext cx="1940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温度</a:t>
            </a:r>
            <a:r>
              <a:rPr lang="en-US" altLang="zh-CN" sz="2000" dirty="0"/>
              <a:t>T=393K</a:t>
            </a:r>
            <a:r>
              <a:rPr lang="zh-CN" altLang="zh-CN" sz="2000" dirty="0"/>
              <a:t>时，实际偏差绝对值最小，即炉温</a:t>
            </a:r>
            <a:r>
              <a:rPr lang="en-US" altLang="zh-CN" sz="2000" dirty="0"/>
              <a:t>393K</a:t>
            </a:r>
            <a:r>
              <a:rPr lang="zh-CN" altLang="zh-CN" sz="2000" dirty="0"/>
              <a:t>时</a:t>
            </a:r>
            <a:r>
              <a:rPr lang="zh-CN" altLang="zh-CN" sz="2000" dirty="0" smtClean="0"/>
              <a:t>为</a:t>
            </a:r>
            <a:r>
              <a:rPr lang="zh-CN" altLang="en-US" sz="2000" dirty="0"/>
              <a:t>较为</a:t>
            </a:r>
            <a:r>
              <a:rPr lang="zh-CN" altLang="zh-CN" sz="2000" dirty="0" smtClean="0"/>
              <a:t>合适</a:t>
            </a:r>
            <a:r>
              <a:rPr lang="zh-CN" altLang="zh-CN" sz="2000" dirty="0"/>
              <a:t>温度。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539552" y="260648"/>
            <a:ext cx="6851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9pPr>
          </a:lstStyle>
          <a:p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汞的较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zh-CN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251520" y="764704"/>
            <a:ext cx="2818656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3200" b="1" kern="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kern="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endParaRPr lang="zh-CN" altLang="en-US" sz="2800" b="0" kern="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84" y="1844824"/>
            <a:ext cx="669643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29" y="1638239"/>
            <a:ext cx="3596027" cy="39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9124" y="1272099"/>
            <a:ext cx="37111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1600" dirty="0"/>
              <a:t>不同的能级</a:t>
            </a:r>
            <a:r>
              <a:rPr lang="zh-CN" altLang="zh-CN" sz="1600" dirty="0" smtClean="0"/>
              <a:t>组合</a:t>
            </a:r>
            <a:endParaRPr lang="en-US" altLang="zh-CN" sz="1600" dirty="0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539552" y="260648"/>
            <a:ext cx="6851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9pPr>
          </a:lstStyle>
          <a:p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汞的较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zh-CN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412619" y="725623"/>
            <a:ext cx="2818656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3200" b="1" kern="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kern="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9124" y="5832160"/>
                <a:ext cx="8237332" cy="593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600" dirty="0" smtClean="0"/>
                  <a:t>实际偏差为偏差减去接触电位差</a:t>
                </a:r>
                <a:r>
                  <a:rPr lang="zh-CN" altLang="en-US" sz="1600" dirty="0" smtClean="0"/>
                  <a:t>（</a:t>
                </a:r>
                <a:r>
                  <a:rPr lang="en-US" altLang="zh-CN" sz="1600" dirty="0" smtClean="0"/>
                  <a:t>1.19V</a:t>
                </a:r>
                <a:r>
                  <a:rPr lang="zh-CN" altLang="en-US" sz="1600" dirty="0" smtClean="0"/>
                  <a:t>），</a:t>
                </a:r>
                <a:r>
                  <a:rPr lang="zh-CN" altLang="zh-CN" sz="1600" dirty="0"/>
                  <a:t>不同的能级组合。</a:t>
                </a:r>
                <a:endParaRPr lang="en-US" altLang="zh-CN" sz="1600" dirty="0"/>
              </a:p>
              <a:p>
                <a:r>
                  <a:rPr lang="en-US" altLang="zh-CN" sz="1600" dirty="0" smtClean="0"/>
                  <a:t>a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b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c</a:t>
                </a:r>
                <a:r>
                  <a:rPr lang="zh-CN" altLang="en-US" sz="1600" dirty="0"/>
                  <a:t>分别</a:t>
                </a:r>
                <a:r>
                  <a:rPr lang="zh-CN" altLang="en-US" sz="1600" dirty="0" smtClean="0"/>
                  <a:t>表示汞原子的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/>
                      </a:rPr>
                      <m:t>6</m:t>
                    </m:r>
                    <m:sPre>
                      <m:sPrePr>
                        <m:ctrlPr>
                          <a:rPr lang="zh-CN" altLang="zh-CN" sz="16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1600">
                            <a:latin typeface="Cambria Math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zh-CN" altLang="zh-CN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sz="160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sPre>
                  </m:oMath>
                </a14:m>
                <a:r>
                  <a:rPr lang="zh-CN" altLang="en-US" sz="1600" dirty="0" smtClean="0"/>
                  <a:t>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/>
                      </a:rPr>
                      <m:t>6</m:t>
                    </m:r>
                    <m:sPre>
                      <m:sPrePr>
                        <m:ctrlPr>
                          <a:rPr lang="zh-CN" altLang="zh-CN" sz="16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1600">
                            <a:latin typeface="Cambria Math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zh-CN" altLang="zh-CN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sz="1600" b="1" i="0" smtClean="0">
                                <a:latin typeface="Cambria Math"/>
                              </a:rPr>
                              <m:t>𝟐</m:t>
                            </m:r>
                          </m:sub>
                          <m:sup/>
                        </m:sSubSup>
                      </m:e>
                    </m:sPre>
                    <m:r>
                      <a:rPr lang="en-US" altLang="zh-CN" sz="1600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1600" dirty="0"/>
                  <a:t>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/>
                      </a:rPr>
                      <m:t>6</m:t>
                    </m:r>
                    <m:sPre>
                      <m:sPrePr>
                        <m:ctrlPr>
                          <a:rPr lang="zh-CN" altLang="zh-CN" sz="16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1600">
                            <a:latin typeface="Cambria Math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zh-CN" altLang="zh-CN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sz="1600">
                                <a:latin typeface="Cambria Math"/>
                              </a:rPr>
                              <m:t>𝟏</m:t>
                            </m:r>
                          </m:sub>
                          <m:sup/>
                        </m:sSubSup>
                      </m:e>
                    </m:sPre>
                    <m:r>
                      <a:rPr lang="zh-CN" altLang="en-US" sz="1600" b="1" i="1" smtClean="0">
                        <a:latin typeface="Cambria Math"/>
                      </a:rPr>
                      <m:t>的</m:t>
                    </m:r>
                    <m:r>
                      <a:rPr lang="zh-CN" altLang="en-US" sz="1600" i="1">
                        <a:latin typeface="Cambria Math"/>
                      </a:rPr>
                      <m:t>能</m:t>
                    </m:r>
                    <m:r>
                      <a:rPr lang="zh-CN" altLang="en-US" sz="1600" b="1" i="1" smtClean="0">
                        <a:latin typeface="Cambria Math"/>
                      </a:rPr>
                      <m:t>值</m:t>
                    </m:r>
                    <m:r>
                      <a:rPr lang="zh-CN" altLang="en-US" sz="1600">
                        <a:latin typeface="Cambria Math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1600" dirty="0"/>
                      <m:t>a</m:t>
                    </m:r>
                    <m:r>
                      <a:rPr lang="en-US" altLang="zh-CN" sz="1600" dirty="0">
                        <a:latin typeface="Cambria Math"/>
                      </a:rPr>
                      <m:t>=</m:t>
                    </m:r>
                    <m:r>
                      <a:rPr lang="en-US" altLang="zh-CN" sz="1600" dirty="0">
                        <a:latin typeface="Cambria Math"/>
                      </a:rPr>
                      <m:t>𝟒</m:t>
                    </m:r>
                    <m:r>
                      <a:rPr lang="en-US" altLang="zh-CN" sz="1600" dirty="0">
                        <a:latin typeface="Cambria Math"/>
                      </a:rPr>
                      <m:t>.</m:t>
                    </m:r>
                    <m:r>
                      <a:rPr lang="en-US" altLang="zh-CN" sz="1600" b="1" i="0" dirty="0" smtClean="0">
                        <a:latin typeface="Cambria Math"/>
                      </a:rPr>
                      <m:t>𝟖</m:t>
                    </m:r>
                    <m:r>
                      <m:rPr>
                        <m:nor/>
                      </m:rPr>
                      <a:rPr lang="en-US" altLang="zh-CN" sz="1600" b="1" i="0" dirty="0" smtClean="0">
                        <a:latin typeface="Cambria Math"/>
                      </a:rPr>
                      <m:t>9</m:t>
                    </m:r>
                    <m:r>
                      <a:rPr lang="zh-CN" altLang="en-US" sz="1600" b="1" i="1" dirty="0" smtClean="0">
                        <a:latin typeface="Cambria Math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1600" dirty="0"/>
                      <m:t>b</m:t>
                    </m:r>
                    <m:r>
                      <a:rPr lang="en-US" altLang="zh-CN" sz="1600" dirty="0">
                        <a:latin typeface="Cambria Math"/>
                      </a:rPr>
                      <m:t>=</m:t>
                    </m:r>
                    <m:r>
                      <a:rPr lang="en-US" altLang="zh-CN" sz="1600" dirty="0">
                        <a:latin typeface="Cambria Math"/>
                      </a:rPr>
                      <m:t>𝟓</m:t>
                    </m:r>
                    <m:r>
                      <a:rPr lang="en-US" altLang="zh-CN" sz="1600" dirty="0">
                        <a:latin typeface="Cambria Math"/>
                      </a:rPr>
                      <m:t>.</m:t>
                    </m:r>
                    <m:r>
                      <a:rPr lang="en-US" altLang="zh-CN" sz="1600" dirty="0">
                        <a:latin typeface="Cambria Math"/>
                      </a:rPr>
                      <m:t>𝟒𝟔</m:t>
                    </m:r>
                    <m:r>
                      <a:rPr lang="zh-CN" altLang="en-US" sz="1600" dirty="0">
                        <a:latin typeface="Cambria Math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1600" dirty="0"/>
                      <m:t>c</m:t>
                    </m:r>
                  </m:oMath>
                </a14:m>
                <a:r>
                  <a:rPr lang="en-US" altLang="zh-CN" sz="1600" dirty="0" smtClean="0"/>
                  <a:t>=6.70</a:t>
                </a:r>
                <a:r>
                  <a:rPr lang="zh-CN" altLang="en-US" sz="1600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" y="5832160"/>
                <a:ext cx="8237332" cy="593689"/>
              </a:xfrm>
              <a:prstGeom prst="rect">
                <a:avLst/>
              </a:prstGeom>
              <a:blipFill rotWithShape="1">
                <a:blip r:embed="rId4"/>
                <a:stretch>
                  <a:fillRect l="-370" t="-4124" b="-13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9015"/>
              </p:ext>
            </p:extLst>
          </p:nvPr>
        </p:nvGraphicFramePr>
        <p:xfrm>
          <a:off x="165131" y="1839605"/>
          <a:ext cx="3456385" cy="3762560"/>
        </p:xfrm>
        <a:graphic>
          <a:graphicData uri="http://schemas.openxmlformats.org/drawingml/2006/table">
            <a:tbl>
              <a:tblPr firstRow="1" firstCol="1" bandRow="1"/>
              <a:tblGrid>
                <a:gridCol w="703211"/>
                <a:gridCol w="650884"/>
                <a:gridCol w="693113"/>
                <a:gridCol w="618753"/>
                <a:gridCol w="790424"/>
              </a:tblGrid>
              <a:tr h="252401">
                <a:tc>
                  <a:txBody>
                    <a:bodyPr/>
                    <a:lstStyle/>
                    <a:p>
                      <a:endParaRPr lang="zh-CN" sz="16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T=393K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组合方式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61"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测量值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/V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偏差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/V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实际偏差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/V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5.8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0.91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-0.29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9.78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-0.28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2a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10.35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12.4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2.05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0.85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a+b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15.24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17.2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1.96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2a+b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17.05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1.95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a+b+c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20.13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21.1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-0.23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3a+b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20.7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23.6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2a+2b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22.51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3.09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1.89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a+2b+c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平均值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0.64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63944"/>
              </p:ext>
            </p:extLst>
          </p:nvPr>
        </p:nvGraphicFramePr>
        <p:xfrm>
          <a:off x="5500486" y="61655"/>
          <a:ext cx="3671146" cy="243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5" imgW="3206898" imgH="2267442" progId="Origin50.Graph">
                  <p:embed/>
                </p:oleObj>
              </mc:Choice>
              <mc:Fallback>
                <p:oleObj r:id="rId5" imgW="3206898" imgH="2267442" progId="Origin50.Graph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486" y="61655"/>
                        <a:ext cx="3671146" cy="24312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1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4680520"/>
          </a:xfrm>
        </p:spPr>
        <p:txBody>
          <a:bodyPr/>
          <a:lstStyle/>
          <a:p>
            <a:pPr lvl="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zh-CN" altLang="zh-CN" sz="2400" dirty="0"/>
              <a:t>本文通过一系列变量探究研究了炉温、灯丝电压、栅极电压对夫兰克</a:t>
            </a:r>
            <a:r>
              <a:rPr lang="en-US" altLang="zh-CN" sz="2400" dirty="0"/>
              <a:t>-</a:t>
            </a:r>
            <a:r>
              <a:rPr lang="zh-CN" altLang="zh-CN" sz="2400" dirty="0"/>
              <a:t>赫兹实验激发电位的影响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zh-CN" altLang="zh-CN" sz="2400" dirty="0"/>
              <a:t>第一激发电位测定中，峰位电压间隔约为</a:t>
            </a:r>
            <a:r>
              <a:rPr lang="en-US" altLang="zh-CN" sz="2400" dirty="0"/>
              <a:t>4.89V</a:t>
            </a:r>
            <a:r>
              <a:rPr lang="zh-CN" altLang="en-US" sz="2400" dirty="0" smtClean="0"/>
              <a:t>。</a:t>
            </a:r>
            <a:r>
              <a:rPr lang="zh-CN" altLang="zh-CN" sz="2400" dirty="0" smtClean="0"/>
              <a:t>峰</a:t>
            </a:r>
            <a:r>
              <a:rPr lang="zh-CN" altLang="zh-CN" sz="2400" dirty="0"/>
              <a:t>位电压间隔由汞原子内部结构决定，与外界条件</a:t>
            </a:r>
            <a:r>
              <a:rPr lang="zh-CN" altLang="en-US" sz="2400" dirty="0"/>
              <a:t>无</a:t>
            </a:r>
            <a:r>
              <a:rPr lang="zh-CN" altLang="zh-CN" sz="2400" dirty="0"/>
              <a:t>太大</a:t>
            </a:r>
            <a:r>
              <a:rPr lang="zh-CN" altLang="zh-CN" sz="2400" dirty="0" smtClean="0"/>
              <a:t>关系</a:t>
            </a:r>
            <a:r>
              <a:rPr lang="zh-CN" altLang="en-US" sz="2400" dirty="0"/>
              <a:t>；</a:t>
            </a:r>
            <a:r>
              <a:rPr lang="zh-CN" altLang="zh-CN" sz="2400" dirty="0" smtClean="0"/>
              <a:t>峰</a:t>
            </a:r>
            <a:r>
              <a:rPr lang="zh-CN" altLang="zh-CN" sz="2400" dirty="0"/>
              <a:t>位电流随着炉温的升高而减小，随着灯丝电压的增大而增大，随着栅极电压的增大而增大</a:t>
            </a:r>
            <a:r>
              <a:rPr lang="zh-CN" altLang="zh-CN" sz="2400" dirty="0" smtClean="0"/>
              <a:t>；高</a:t>
            </a:r>
            <a:r>
              <a:rPr lang="zh-CN" altLang="zh-CN" sz="2400" dirty="0"/>
              <a:t>激发电位测定中，加速电压较低时，温度越高，同一加速电压对应的电流越小；炉温</a:t>
            </a:r>
            <a:r>
              <a:rPr lang="en-US" altLang="zh-CN" sz="2400" dirty="0"/>
              <a:t>393K</a:t>
            </a:r>
            <a:r>
              <a:rPr lang="zh-CN" altLang="zh-CN" sz="2400" dirty="0"/>
              <a:t>为</a:t>
            </a:r>
            <a:r>
              <a:rPr lang="zh-CN" altLang="en-US" sz="2400" dirty="0"/>
              <a:t>较为</a:t>
            </a:r>
            <a:r>
              <a:rPr lang="zh-CN" altLang="zh-CN" sz="2400" dirty="0"/>
              <a:t>适宜的试验温度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zh-CN" altLang="zh-CN" sz="2400" dirty="0"/>
              <a:t>本实验是在夫兰克</a:t>
            </a:r>
            <a:r>
              <a:rPr lang="en-US" altLang="zh-CN" sz="2400" dirty="0"/>
              <a:t>-</a:t>
            </a:r>
            <a:r>
              <a:rPr lang="zh-CN" altLang="zh-CN" sz="2400" dirty="0"/>
              <a:t>赫兹实验基础上进行的拓展实验，通过本文的研究，让学生有一定的科学视野和科研分析能力，对培养学生的学习兴趣非常重要，有益于培养学生的科学研究能力和创新能力</a:t>
            </a:r>
            <a:r>
              <a:rPr lang="zh-CN" altLang="zh-CN" sz="2400" dirty="0" smtClean="0"/>
              <a:t>。</a:t>
            </a:r>
            <a:r>
              <a:rPr lang="en-US" altLang="zh-CN" sz="2400" b="1" dirty="0"/>
              <a:t> </a:t>
            </a:r>
            <a:endParaRPr lang="en-US" altLang="zh-CN" sz="2400" b="1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305800" cy="702915"/>
          </a:xfrm>
        </p:spPr>
        <p:txBody>
          <a:bodyPr/>
          <a:lstStyle/>
          <a:p>
            <a:r>
              <a:rPr lang="zh-CN" altLang="en-US" dirty="0" smtClean="0"/>
              <a:t>结论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1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9632" y="1752600"/>
            <a:ext cx="684076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rgbClr val="FF0000"/>
                </a:solidFill>
                <a:ea typeface="黑体" pitchFamily="49" charset="-122"/>
              </a:rPr>
              <a:t>谢   谢</a:t>
            </a:r>
            <a:r>
              <a:rPr lang="zh-CN" altLang="en-US" sz="6000" b="1" dirty="0" smtClean="0">
                <a:solidFill>
                  <a:srgbClr val="FF0000"/>
                </a:solidFill>
                <a:ea typeface="黑体" pitchFamily="49" charset="-122"/>
              </a:rPr>
              <a:t>！</a:t>
            </a:r>
            <a:endParaRPr lang="en-US" altLang="zh-CN" sz="60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algn="ctr" eaLnBrk="1" hangingPunct="1"/>
            <a:endParaRPr lang="en-US" altLang="zh-CN" sz="4000" dirty="0" smtClean="0"/>
          </a:p>
          <a:p>
            <a:pPr algn="ctr" eaLnBrk="1" hangingPunct="1"/>
            <a:r>
              <a:rPr lang="zh-CN" altLang="en-US" sz="4000" dirty="0" smtClean="0"/>
              <a:t>欢迎</a:t>
            </a:r>
            <a:r>
              <a:rPr lang="zh-CN" altLang="en-US" sz="4000" dirty="0"/>
              <a:t>批评指正！</a:t>
            </a:r>
          </a:p>
          <a:p>
            <a:pPr eaLnBrk="1" hangingPunct="1"/>
            <a:endParaRPr lang="zh-CN" altLang="en-US" sz="60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321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39825"/>
          </a:xfrm>
        </p:spPr>
        <p:txBody>
          <a:bodyPr/>
          <a:lstStyle/>
          <a:p>
            <a:r>
              <a:rPr lang="zh-CN" altLang="zh-CN" sz="3600" dirty="0">
                <a:latin typeface="黑体" pitchFamily="49" charset="-122"/>
              </a:rPr>
              <a:t>夫兰克</a:t>
            </a:r>
            <a:r>
              <a:rPr lang="en-US" altLang="zh-CN" sz="3600" dirty="0">
                <a:latin typeface="黑体" pitchFamily="49" charset="-122"/>
              </a:rPr>
              <a:t>-</a:t>
            </a:r>
            <a:r>
              <a:rPr lang="zh-CN" altLang="zh-CN" sz="3600" dirty="0">
                <a:latin typeface="黑体" pitchFamily="49" charset="-122"/>
              </a:rPr>
              <a:t>赫兹</a:t>
            </a:r>
            <a:r>
              <a:rPr lang="zh-CN" altLang="zh-CN" sz="3600" dirty="0" smtClean="0">
                <a:latin typeface="黑体" pitchFamily="49" charset="-122"/>
              </a:rPr>
              <a:t>实验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71589982"/>
              </p:ext>
            </p:extLst>
          </p:nvPr>
        </p:nvGraphicFramePr>
        <p:xfrm>
          <a:off x="404466" y="5429177"/>
          <a:ext cx="4425154" cy="53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" y="2204846"/>
            <a:ext cx="48091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F-H曲线.JPG"/>
          <p:cNvPicPr/>
          <p:nvPr/>
        </p:nvPicPr>
        <p:blipFill rotWithShape="1">
          <a:blip r:embed="rId8"/>
          <a:srcRect l="7931" r="6950" b="4416"/>
          <a:stretch/>
        </p:blipFill>
        <p:spPr>
          <a:xfrm>
            <a:off x="4829620" y="1628782"/>
            <a:ext cx="4104456" cy="31640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48064" y="5413113"/>
            <a:ext cx="369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0000FF"/>
                </a:solidFill>
              </a:rPr>
              <a:t>各峰值之间</a:t>
            </a:r>
            <a:r>
              <a:rPr lang="en-US" altLang="zh-CN" sz="2000" b="1" dirty="0">
                <a:solidFill>
                  <a:srgbClr val="0000FF"/>
                </a:solidFill>
              </a:rPr>
              <a:t>4.9V</a:t>
            </a:r>
            <a:r>
              <a:rPr lang="zh-CN" altLang="zh-CN" sz="2000" b="1" dirty="0">
                <a:solidFill>
                  <a:srgbClr val="0000FF"/>
                </a:solidFill>
              </a:rPr>
              <a:t>的等间隔规律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2770" y="5837202"/>
            <a:ext cx="266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0000FF"/>
                </a:solidFill>
              </a:rPr>
              <a:t>能量为</a:t>
            </a:r>
            <a:r>
              <a:rPr lang="en-US" altLang="zh-CN" sz="2000" b="1" dirty="0">
                <a:solidFill>
                  <a:srgbClr val="0000FF"/>
                </a:solidFill>
              </a:rPr>
              <a:t>4.9eV</a:t>
            </a:r>
            <a:r>
              <a:rPr lang="zh-CN" altLang="zh-CN" sz="2000" b="1" dirty="0">
                <a:solidFill>
                  <a:srgbClr val="0000FF"/>
                </a:solidFill>
              </a:rPr>
              <a:t>的量子态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148064" y="6028663"/>
            <a:ext cx="1089563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442979" y="4883980"/>
                <a:ext cx="26956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1600" dirty="0"/>
                  <a:t>充汞</a:t>
                </a:r>
                <a:r>
                  <a:rPr lang="en-US" altLang="zh-CN" sz="1600" dirty="0"/>
                  <a:t>F-H</a:t>
                </a:r>
                <a:r>
                  <a:rPr lang="zh-CN" altLang="zh-CN" sz="1600" dirty="0"/>
                  <a:t>管的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altLang="zh-CN" sz="160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zh-CN" altLang="zh-CN" sz="1600" dirty="0"/>
                  <a:t>实验曲线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79" y="4883980"/>
                <a:ext cx="2695610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357" t="-7143" r="-905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874878" y="4872109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汞</a:t>
            </a:r>
            <a:r>
              <a:rPr lang="zh-CN" altLang="zh-CN" sz="1600" dirty="0" smtClean="0"/>
              <a:t>原</a:t>
            </a:r>
            <a:r>
              <a:rPr lang="zh-CN" altLang="en-US" sz="1600" dirty="0" smtClean="0"/>
              <a:t>子第一</a:t>
            </a:r>
            <a:r>
              <a:rPr lang="zh-CN" altLang="zh-CN" sz="1600" dirty="0" smtClean="0"/>
              <a:t>激发</a:t>
            </a:r>
            <a:r>
              <a:rPr lang="zh-CN" altLang="zh-CN" sz="1600" dirty="0"/>
              <a:t>电位</a:t>
            </a:r>
            <a:r>
              <a:rPr lang="zh-CN" altLang="zh-CN" sz="1600" dirty="0" smtClean="0"/>
              <a:t>的</a:t>
            </a:r>
            <a:r>
              <a:rPr lang="zh-CN" altLang="zh-CN" sz="1600" dirty="0"/>
              <a:t>实验</a:t>
            </a:r>
            <a:r>
              <a:rPr lang="zh-CN" altLang="zh-CN" sz="1600" dirty="0" smtClean="0"/>
              <a:t>原理图</a:t>
            </a:r>
            <a:endParaRPr lang="zh-CN" altLang="zh-CN" sz="1600" dirty="0"/>
          </a:p>
        </p:txBody>
      </p:sp>
      <p:sp>
        <p:nvSpPr>
          <p:cNvPr id="16" name="矩形 15"/>
          <p:cNvSpPr/>
          <p:nvPr/>
        </p:nvSpPr>
        <p:spPr>
          <a:xfrm>
            <a:off x="323528" y="1167117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第一</a:t>
            </a: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激发态的物理过程</a:t>
            </a:r>
            <a:endParaRPr lang="zh-CN" alt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79" y="290295"/>
            <a:ext cx="1867053" cy="165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406025" y="949186"/>
            <a:ext cx="1540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FF"/>
                </a:solidFill>
              </a:rPr>
              <a:t>玻尔</a:t>
            </a:r>
            <a:r>
              <a:rPr lang="zh-CN" altLang="en-US" sz="1600" dirty="0" smtClean="0">
                <a:solidFill>
                  <a:srgbClr val="0000FF"/>
                </a:solidFill>
              </a:rPr>
              <a:t>原子理论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88069" y="1024061"/>
            <a:ext cx="64801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高激发态的</a:t>
            </a:r>
            <a:r>
              <a:rPr lang="zh-CN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物理过程</a:t>
            </a:r>
            <a:endParaRPr lang="en-US" altLang="zh-CN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966" y="4156557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汞原子较高激发电位</a:t>
            </a:r>
            <a:r>
              <a:rPr lang="zh-CN" altLang="zh-CN" sz="1600" dirty="0" smtClean="0"/>
              <a:t>的</a:t>
            </a:r>
            <a:r>
              <a:rPr lang="zh-CN" altLang="zh-CN" sz="1600" dirty="0"/>
              <a:t>实验</a:t>
            </a:r>
            <a:r>
              <a:rPr lang="zh-CN" altLang="zh-CN" sz="1600" dirty="0" smtClean="0"/>
              <a:t>原理图</a:t>
            </a:r>
            <a:endParaRPr lang="zh-CN" altLang="zh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992" y="5229200"/>
                <a:ext cx="5724636" cy="40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0000FF"/>
                    </a:solidFill>
                  </a:rPr>
                  <a:t>加速电压增大，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与</m:t>
                        </m:r>
                        <m:r>
                          <m:rPr>
                            <m:sty m:val="p"/>
                          </m:rP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0000FF"/>
                    </a:solidFill>
                  </a:rPr>
                  <a:t>短接成</a:t>
                </a:r>
                <a:r>
                  <a:rPr lang="zh-CN" altLang="zh-CN" sz="2000" b="1" dirty="0">
                    <a:solidFill>
                      <a:srgbClr val="0000FF"/>
                    </a:solidFill>
                  </a:rPr>
                  <a:t>等势碰撞区</a:t>
                </a:r>
                <a:endParaRPr lang="zh-CN" alt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2" y="5229200"/>
                <a:ext cx="5724636" cy="401392"/>
              </a:xfrm>
              <a:prstGeom prst="rect">
                <a:avLst/>
              </a:prstGeom>
              <a:blipFill rotWithShape="1">
                <a:blip r:embed="rId2"/>
                <a:stretch>
                  <a:fillRect l="-1065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下箭头 3"/>
          <p:cNvSpPr/>
          <p:nvPr/>
        </p:nvSpPr>
        <p:spPr>
          <a:xfrm>
            <a:off x="2470066" y="5630592"/>
            <a:ext cx="144016" cy="3507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68" y="599602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</a:rPr>
              <a:t>获得较高能量电子，提高碰撞几率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5" y="1805897"/>
            <a:ext cx="440874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084522" y="5300309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 smtClean="0"/>
              <a:t>汞</a:t>
            </a:r>
            <a:r>
              <a:rPr lang="zh-CN" altLang="en-US" sz="1600" dirty="0" smtClean="0"/>
              <a:t>原子的能级简图</a:t>
            </a:r>
            <a:endParaRPr lang="zh-CN" altLang="zh-CN" sz="1600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95536" y="260648"/>
            <a:ext cx="8305800" cy="1139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9pPr>
          </a:lstStyle>
          <a:p>
            <a:r>
              <a:rPr lang="zh-CN" altLang="zh-CN" sz="3600" b="0" kern="0" dirty="0" smtClean="0">
                <a:latin typeface="黑体" pitchFamily="49" charset="-122"/>
              </a:rPr>
              <a:t>夫兰克</a:t>
            </a:r>
            <a:r>
              <a:rPr lang="en-US" altLang="zh-CN" sz="3600" b="0" kern="0" dirty="0" smtClean="0">
                <a:latin typeface="黑体" pitchFamily="49" charset="-122"/>
              </a:rPr>
              <a:t>-</a:t>
            </a:r>
            <a:r>
              <a:rPr lang="zh-CN" altLang="zh-CN" sz="3600" b="0" kern="0" dirty="0" smtClean="0">
                <a:latin typeface="黑体" pitchFamily="49" charset="-122"/>
              </a:rPr>
              <a:t>赫兹实验</a:t>
            </a:r>
            <a:endParaRPr lang="zh-CN" altLang="en-US" b="0" kern="0" dirty="0"/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1446814829"/>
              </p:ext>
            </p:extLst>
          </p:nvPr>
        </p:nvGraphicFramePr>
        <p:xfrm>
          <a:off x="971600" y="4514147"/>
          <a:ext cx="3868761" cy="53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48" y="775010"/>
            <a:ext cx="4032448" cy="444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850106"/>
          </a:xfrm>
        </p:spPr>
        <p:txBody>
          <a:bodyPr/>
          <a:lstStyle/>
          <a:p>
            <a:r>
              <a:rPr lang="zh-CN" altLang="zh-CN" sz="3200" dirty="0">
                <a:latin typeface="黑体" pitchFamily="49" charset="-122"/>
              </a:rPr>
              <a:t>夫兰克</a:t>
            </a:r>
            <a:r>
              <a:rPr lang="en-US" altLang="zh-CN" sz="3200" dirty="0">
                <a:latin typeface="黑体" pitchFamily="49" charset="-122"/>
              </a:rPr>
              <a:t>-</a:t>
            </a:r>
            <a:r>
              <a:rPr lang="zh-CN" altLang="zh-CN" sz="3200" dirty="0">
                <a:latin typeface="黑体" pitchFamily="49" charset="-122"/>
              </a:rPr>
              <a:t>赫兹实验激发电位的因素探究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8099" y="3527205"/>
            <a:ext cx="8238337" cy="1506530"/>
            <a:chOff x="501887" y="2938226"/>
            <a:chExt cx="7688668" cy="886249"/>
          </a:xfrm>
        </p:grpSpPr>
        <p:sp>
          <p:nvSpPr>
            <p:cNvPr id="4" name="TextBox 3"/>
            <p:cNvSpPr txBox="1"/>
            <p:nvPr/>
          </p:nvSpPr>
          <p:spPr>
            <a:xfrm>
              <a:off x="3347864" y="3140968"/>
              <a:ext cx="1296144" cy="235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控制变量</a:t>
              </a:r>
              <a:endParaRPr lang="zh-CN" altLang="en-US" sz="2000" dirty="0"/>
            </a:p>
          </p:txBody>
        </p:sp>
        <p:sp>
          <p:nvSpPr>
            <p:cNvPr id="5" name="右箭头 4"/>
            <p:cNvSpPr/>
            <p:nvPr/>
          </p:nvSpPr>
          <p:spPr>
            <a:xfrm>
              <a:off x="3312752" y="3400079"/>
              <a:ext cx="1503253" cy="3272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887" y="2938226"/>
              <a:ext cx="2845979" cy="27158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汞的</a:t>
              </a:r>
              <a:r>
                <a:rPr lang="zh-CN" altLang="zh-CN" sz="2400" b="1" dirty="0" smtClean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第一激发态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实验</a:t>
              </a:r>
              <a:endParaRPr lang="zh-CN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9139" y="3552891"/>
              <a:ext cx="2520280" cy="27158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汞的高激发态实验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16004" y="3258115"/>
                  <a:ext cx="3374551" cy="488852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 smtClean="0">
                      <a:solidFill>
                        <a:srgbClr val="0000FF"/>
                      </a:solidFill>
                      <a:latin typeface="华文楷体" pitchFamily="2" charset="-122"/>
                      <a:ea typeface="华文楷体" pitchFamily="2" charset="-122"/>
                    </a:rPr>
                    <a:t>不同</a:t>
                  </a:r>
                  <a:r>
                    <a:rPr lang="zh-CN" altLang="en-US" sz="2400" b="1" dirty="0">
                      <a:solidFill>
                        <a:srgbClr val="0000FF"/>
                      </a:solidFill>
                      <a:latin typeface="华文楷体" pitchFamily="2" charset="-122"/>
                      <a:ea typeface="华文楷体" pitchFamily="2" charset="-122"/>
                    </a:rPr>
                    <a:t>变量对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华文楷体" pitchFamily="2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1">
                              <a:solidFill>
                                <a:srgbClr val="0000FF"/>
                              </a:solidFill>
                              <a:latin typeface="Cambria Math"/>
                              <a:ea typeface="华文楷体" pitchFamily="2" charset="-122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1">
                              <a:solidFill>
                                <a:srgbClr val="0000FF"/>
                              </a:solidFill>
                              <a:latin typeface="Cambria Math"/>
                              <a:ea typeface="华文楷体" pitchFamily="2" charset="-122"/>
                            </a:rPr>
                            <m:t>a</m:t>
                          </m:r>
                        </m:sub>
                      </m:sSub>
                      <m:r>
                        <a:rPr lang="en-US" altLang="zh-CN" sz="2400" b="1">
                          <a:solidFill>
                            <a:srgbClr val="0000FF"/>
                          </a:solidFill>
                          <a:latin typeface="Cambria Math"/>
                          <a:ea typeface="华文楷体" pitchFamily="2" charset="-122"/>
                        </a:rPr>
                        <m:t>~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0000FF"/>
                              </a:solidFill>
                              <a:latin typeface="Cambria Math"/>
                              <a:ea typeface="华文楷体" pitchFamily="2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1">
                              <a:solidFill>
                                <a:srgbClr val="0000FF"/>
                              </a:solidFill>
                              <a:latin typeface="Cambria Math"/>
                              <a:ea typeface="华文楷体" pitchFamily="2" charset="-12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1">
                              <a:solidFill>
                                <a:srgbClr val="0000FF"/>
                              </a:solidFill>
                              <a:latin typeface="Cambria Math"/>
                              <a:ea typeface="华文楷体" pitchFamily="2" charset="-122"/>
                            </a:rPr>
                            <m:t>a</m:t>
                          </m:r>
                        </m:sub>
                      </m:sSub>
                    </m:oMath>
                  </a14:m>
                  <a:r>
                    <a:rPr lang="zh-CN" altLang="zh-CN" sz="2400" b="1" dirty="0">
                      <a:solidFill>
                        <a:srgbClr val="0000FF"/>
                      </a:solidFill>
                      <a:latin typeface="华文楷体" pitchFamily="2" charset="-122"/>
                      <a:ea typeface="华文楷体" pitchFamily="2" charset="-122"/>
                    </a:rPr>
                    <a:t>实验曲线</a:t>
                  </a:r>
                  <a:r>
                    <a:rPr lang="zh-CN" altLang="en-US" sz="2400" b="1" dirty="0">
                      <a:solidFill>
                        <a:srgbClr val="0000FF"/>
                      </a:solidFill>
                      <a:latin typeface="华文楷体" pitchFamily="2" charset="-122"/>
                      <a:ea typeface="华文楷体" pitchFamily="2" charset="-122"/>
                    </a:rPr>
                    <a:t>的</a:t>
                  </a:r>
                  <a:r>
                    <a:rPr lang="zh-CN" altLang="en-US" sz="2400" b="1" dirty="0" smtClean="0">
                      <a:solidFill>
                        <a:srgbClr val="0000FF"/>
                      </a:solidFill>
                      <a:latin typeface="华文楷体" pitchFamily="2" charset="-122"/>
                      <a:ea typeface="华文楷体" pitchFamily="2" charset="-122"/>
                    </a:rPr>
                    <a:t>影响</a:t>
                  </a:r>
                  <a:endParaRPr lang="zh-CN" altLang="zh-CN" sz="2400" b="1" dirty="0">
                    <a:solidFill>
                      <a:srgbClr val="0000FF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6004" y="3258115"/>
                  <a:ext cx="3374551" cy="4888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0" t="-5882" b="-16176"/>
                  </a:stretch>
                </a:blipFill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8897" y="1196752"/>
                <a:ext cx="826754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       </a:t>
                </a:r>
                <a:r>
                  <a:rPr lang="zh-CN" altLang="en-US" sz="2800" dirty="0" smtClean="0">
                    <a:latin typeface="华文楷体" pitchFamily="2" charset="-122"/>
                    <a:ea typeface="华文楷体" pitchFamily="2" charset="-122"/>
                  </a:rPr>
                  <a:t>夫兰克</a:t>
                </a:r>
                <a:r>
                  <a:rPr lang="en-US" altLang="zh-CN" sz="2800" dirty="0" smtClean="0">
                    <a:latin typeface="华文楷体" pitchFamily="2" charset="-122"/>
                    <a:ea typeface="华文楷体" pitchFamily="2" charset="-122"/>
                  </a:rPr>
                  <a:t>-</a:t>
                </a:r>
                <a:r>
                  <a:rPr lang="zh-CN" altLang="en-US" sz="2800" dirty="0" smtClean="0">
                    <a:latin typeface="华文楷体" pitchFamily="2" charset="-122"/>
                    <a:ea typeface="华文楷体" pitchFamily="2" charset="-122"/>
                  </a:rPr>
                  <a:t>赫兹实验中实验参数对于汞的第一激发态和高激发态的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altLang="zh-CN" sz="280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zh-CN" altLang="zh-CN" sz="2800" dirty="0" smtClean="0">
                    <a:latin typeface="华文楷体" pitchFamily="2" charset="-122"/>
                    <a:ea typeface="华文楷体" pitchFamily="2" charset="-122"/>
                  </a:rPr>
                  <a:t>曲线</a:t>
                </a:r>
                <a:r>
                  <a:rPr lang="zh-CN" altLang="en-US" sz="2800" dirty="0" smtClean="0">
                    <a:latin typeface="华文楷体" pitchFamily="2" charset="-122"/>
                    <a:ea typeface="华文楷体" pitchFamily="2" charset="-122"/>
                  </a:rPr>
                  <a:t>有一定的影响，在实验中选择最佳参数对实验的结果十分有利，此次拓展实验的内容是探究各变量对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altLang="zh-CN" sz="280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zh-CN" altLang="zh-CN" sz="2800" dirty="0" smtClean="0">
                    <a:latin typeface="华文楷体" pitchFamily="2" charset="-122"/>
                    <a:ea typeface="华文楷体" pitchFamily="2" charset="-122"/>
                  </a:rPr>
                  <a:t>曲线</a:t>
                </a:r>
                <a:r>
                  <a:rPr lang="zh-CN" altLang="en-US" sz="2800" dirty="0" smtClean="0">
                    <a:latin typeface="华文楷体" pitchFamily="2" charset="-122"/>
                    <a:ea typeface="华文楷体" pitchFamily="2" charset="-122"/>
                  </a:rPr>
                  <a:t>的影响。</a:t>
                </a:r>
                <a:endParaRPr lang="zh-CN" altLang="zh-CN" sz="2800" dirty="0">
                  <a:latin typeface="华文楷体" pitchFamily="2" charset="-122"/>
                  <a:ea typeface="华文楷体" pitchFamily="2" charset="-122"/>
                </a:endParaRP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7" y="1196752"/>
                <a:ext cx="8267541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475" t="-2710" r="-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0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851104" cy="648072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第一</a:t>
            </a:r>
            <a:r>
              <a:rPr lang="zh-CN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2818656" cy="676672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1 . </a:t>
            </a:r>
            <a:r>
              <a:rPr lang="zh-CN" altLang="en-US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endParaRPr lang="zh-CN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11571"/>
              </p:ext>
            </p:extLst>
          </p:nvPr>
        </p:nvGraphicFramePr>
        <p:xfrm>
          <a:off x="144016" y="1268760"/>
          <a:ext cx="4427984" cy="313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3" imgW="3206898" imgH="2267442" progId="Origin50.Graph">
                  <p:embed/>
                </p:oleObj>
              </mc:Choice>
              <mc:Fallback>
                <p:oleObj r:id="rId3" imgW="3206898" imgH="226744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16" y="1268760"/>
                        <a:ext cx="4427984" cy="3135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27584" y="4358526"/>
            <a:ext cx="349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相同条件下，炉温对实验曲线的影响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6178" y="486916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随着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炉温的升高，峰位电压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和峰间距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变化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不大，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基本上不变</a:t>
            </a:r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sz="2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21716" y="1294601"/>
            <a:ext cx="40394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 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各炉温下峰位电压以及峰位间隔数值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81634"/>
              </p:ext>
            </p:extLst>
          </p:nvPr>
        </p:nvGraphicFramePr>
        <p:xfrm>
          <a:off x="4503478" y="1628800"/>
          <a:ext cx="4464499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557991"/>
                <a:gridCol w="647881"/>
                <a:gridCol w="647881"/>
                <a:gridCol w="647881"/>
                <a:gridCol w="657492"/>
                <a:gridCol w="647881"/>
                <a:gridCol w="657492"/>
              </a:tblGrid>
              <a:tr h="67310">
                <a:tc>
                  <a:txBody>
                    <a:bodyPr/>
                    <a:lstStyle/>
                    <a:p>
                      <a:endParaRPr lang="zh-CN" sz="16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T=458K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T=448K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T=438K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峰位序数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峰位电压（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V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）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峰位电压间隔（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V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）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峰位电压（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V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）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峰位电压间隔（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V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）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峰位电压（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V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）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峰位电压间隔（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V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）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6.2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6.4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6.2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10.9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10.9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11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15.7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15.8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15.6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20.6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20.6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20.2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25.5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25.5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25.5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5.3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6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30.4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30.4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30.7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5.2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35.7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5.3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35.4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5.0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35.5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8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40.4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40.5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5.1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40.7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5.2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/>
                          <a:cs typeface="宋体"/>
                        </a:rPr>
                        <a:t>平均值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4.84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4.87</a:t>
                      </a:r>
                      <a:endParaRPr lang="zh-CN" sz="16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4.93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539552" y="260648"/>
            <a:ext cx="6851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Garamond" pitchFamily="18" charset="0"/>
                <a:ea typeface="黑体" pitchFamily="49" charset="-122"/>
              </a:defRPr>
            </a:lvl9pPr>
          </a:lstStyle>
          <a:p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</a:t>
            </a:r>
            <a:r>
              <a:rPr lang="zh-CN" altLang="zh-CN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第一激发态的</a:t>
            </a:r>
            <a:r>
              <a:rPr lang="zh-CN" altLang="en-US" sz="3200" b="1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51520" y="764704"/>
            <a:ext cx="2818656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3200" b="1" kern="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1 . </a:t>
            </a:r>
            <a:r>
              <a:rPr lang="zh-CN" altLang="en-US" sz="3200" b="1" kern="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kern="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endParaRPr lang="zh-CN" altLang="en-US" sz="2800" b="0" kern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796"/>
            <a:ext cx="4032448" cy="444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48810" y="5984676"/>
            <a:ext cx="1738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/>
              <a:t>汞</a:t>
            </a:r>
            <a:r>
              <a:rPr lang="zh-CN" altLang="en-US" sz="1600" b="0" dirty="0" smtClean="0"/>
              <a:t>原子的能级图</a:t>
            </a:r>
            <a:endParaRPr lang="en-US" altLang="zh-CN" sz="1600" kern="0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572000" y="2139962"/>
                <a:ext cx="4320480" cy="3047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/>
                  <a:t>汞原子的第一激发态跃迁是从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6</m:t>
                    </m:r>
                    <m:sPre>
                      <m:sPrePr>
                        <m:ctrlPr>
                          <a:rPr lang="zh-CN" altLang="zh-CN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2400">
                            <a:latin typeface="Cambria Math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sPre>
                  </m:oMath>
                </a14:m>
                <a:r>
                  <a:rPr lang="zh-CN" altLang="zh-CN" sz="2400" dirty="0"/>
                  <a:t>态到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6</m:t>
                    </m:r>
                    <m:sPre>
                      <m:sPrePr>
                        <m:ctrlPr>
                          <a:rPr lang="zh-CN" altLang="zh-CN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2400">
                            <a:latin typeface="Cambria Math"/>
                          </a:rPr>
                          <m:t>1</m:t>
                        </m:r>
                      </m:sup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</m:sPre>
                  </m:oMath>
                </a14:m>
                <a:r>
                  <a:rPr lang="zh-CN" altLang="zh-CN" sz="2400" dirty="0"/>
                  <a:t>态的跃迁，其辐射波长大约为</a:t>
                </a:r>
                <a:r>
                  <a:rPr lang="en-US" altLang="zh-CN" sz="2400" dirty="0"/>
                  <a:t>253.7nm, </a:t>
                </a:r>
                <a:r>
                  <a:rPr lang="zh-CN" altLang="zh-CN" sz="2400" dirty="0"/>
                  <a:t>故实验中观察到的正是这种跃迁的辐射</a:t>
                </a:r>
                <a:r>
                  <a:rPr lang="en-US" altLang="zh-CN" sz="2400" dirty="0"/>
                  <a:t>, </a:t>
                </a:r>
                <a:r>
                  <a:rPr lang="zh-CN" altLang="zh-CN" sz="2400" dirty="0"/>
                  <a:t>峰间隔为</a:t>
                </a:r>
                <a:r>
                  <a:rPr lang="en-US" altLang="zh-CN" sz="2400" dirty="0"/>
                  <a:t>4.89eV</a:t>
                </a:r>
                <a:r>
                  <a:rPr lang="zh-CN" altLang="zh-CN" sz="2400" dirty="0"/>
                  <a:t>。因此，峰位电压间隔由汞原子内部结构决定，与外界温度并没有太大关系</a:t>
                </a:r>
                <a:r>
                  <a:rPr lang="zh-CN" altLang="en-US" sz="2400" dirty="0"/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9962"/>
                <a:ext cx="4320480" cy="3047822"/>
              </a:xfrm>
              <a:prstGeom prst="rect">
                <a:avLst/>
              </a:prstGeom>
              <a:blipFill rotWithShape="1">
                <a:blip r:embed="rId3"/>
                <a:stretch>
                  <a:fillRect l="-2116" t="-1600" r="-1693" b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/>
          <p:cNvSpPr/>
          <p:nvPr/>
        </p:nvSpPr>
        <p:spPr bwMode="auto">
          <a:xfrm>
            <a:off x="3203848" y="3701580"/>
            <a:ext cx="548550" cy="375491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851104" cy="648072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第一</a:t>
            </a:r>
            <a:r>
              <a:rPr lang="zh-CN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2818656" cy="676672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1 . </a:t>
            </a:r>
            <a:r>
              <a:rPr lang="zh-CN" altLang="en-US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炉温</a:t>
            </a:r>
            <a:endParaRPr lang="en-US" altLang="zh-CN" sz="3200" b="1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endParaRPr lang="zh-CN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44122" y="980728"/>
            <a:ext cx="377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随着炉温升高，对应的峰位电流逐渐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减小</a:t>
            </a:r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sz="2000" dirty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345506"/>
              </p:ext>
            </p:extLst>
          </p:nvPr>
        </p:nvGraphicFramePr>
        <p:xfrm>
          <a:off x="75747" y="1340768"/>
          <a:ext cx="4834447" cy="378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3" imgW="3206898" imgH="2267442" progId="Origin50.Graph">
                  <p:embed/>
                </p:oleObj>
              </mc:Choice>
              <mc:Fallback>
                <p:oleObj r:id="rId3" imgW="3206898" imgH="226744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7" y="1340768"/>
                        <a:ext cx="4834447" cy="3787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43000" y="5086300"/>
            <a:ext cx="3906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相同条件下，不同温度下峰位电流的变化</a:t>
            </a:r>
          </a:p>
        </p:txBody>
      </p:sp>
      <p:sp>
        <p:nvSpPr>
          <p:cNvPr id="9" name="矩形 8"/>
          <p:cNvSpPr/>
          <p:nvPr/>
        </p:nvSpPr>
        <p:spPr>
          <a:xfrm>
            <a:off x="4515833" y="4132192"/>
            <a:ext cx="44486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808080"/>
              </a:buClr>
              <a:buSzPct val="65000"/>
            </a:pP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温度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升高时，平均自由程减小，电子在一个自由程内得到的能量减小。同时，汞蒸气气压增大，汞原子密度增大，碰撞几率变大，碰撞次数变多，电子在一个自由程内损失的能量变大。所以到达极板的电子数变少，峰位电流会减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384003" y="1688614"/>
                <a:ext cx="2428357" cy="664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e>
                      </m:acc>
                      <m:r>
                        <a:rPr lang="en-US" altLang="zh-CN" sz="1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π</m:t>
                          </m:r>
                          <m:sSup>
                            <m:sSup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altLang="zh-CN" sz="1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n</m:t>
                          </m:r>
                        </m:den>
                      </m:f>
                      <m:r>
                        <a:rPr lang="en-US" altLang="zh-CN" sz="1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kT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π</m:t>
                          </m:r>
                          <m:sSup>
                            <m:sSup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altLang="zh-CN" sz="1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03" y="1688614"/>
                <a:ext cx="2428357" cy="6649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384003" y="2492896"/>
                <a:ext cx="249940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/>
                        </a:rPr>
                        <m:t>lgp</m:t>
                      </m:r>
                      <m:r>
                        <a:rPr lang="en-US" altLang="zh-CN" sz="1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1800">
                              <a:latin typeface="Cambria Math"/>
                            </a:rPr>
                            <m:t>3200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n-US" altLang="zh-CN" sz="1800">
                          <a:latin typeface="Cambria Math"/>
                        </a:rPr>
                        <m:t>+10.125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03" y="2492896"/>
                <a:ext cx="2499402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061242" y="3284984"/>
                <a:ext cx="366632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/>
                        </a:rPr>
                        <m:t>lg</m:t>
                      </m:r>
                      <m:acc>
                        <m:accPr>
                          <m:chr m:val="̅"/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e>
                      </m:acc>
                      <m:r>
                        <a:rPr lang="en-US" altLang="zh-CN" sz="1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800">
                          <a:latin typeface="Cambria Math"/>
                        </a:rPr>
                        <m:t>lgT</m:t>
                      </m:r>
                      <m:r>
                        <a:rPr lang="en-US" altLang="zh-CN" sz="18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>
                              <a:latin typeface="Cambria Math"/>
                            </a:rPr>
                            <m:t>3200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n-US" altLang="zh-CN" sz="1800" i="1">
                          <a:latin typeface="Cambria Math"/>
                        </a:rPr>
                        <m:t>−</m:t>
                      </m:r>
                      <m:r>
                        <a:rPr lang="en-US" altLang="zh-CN" sz="180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sz="1800">
                          <a:latin typeface="Cambria Math"/>
                        </a:rPr>
                        <m:t>lgr</m:t>
                      </m:r>
                      <m:r>
                        <a:rPr lang="en-US" altLang="zh-CN" sz="1800" i="1">
                          <a:latin typeface="Cambria Math"/>
                        </a:rPr>
                        <m:t>−</m:t>
                      </m:r>
                      <m:r>
                        <a:rPr lang="en-US" altLang="zh-CN" sz="1800">
                          <a:latin typeface="Cambria Math"/>
                        </a:rPr>
                        <m:t>13.842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242" y="3284984"/>
                <a:ext cx="3666325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851104" cy="648072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第一</a:t>
            </a:r>
            <a:r>
              <a:rPr lang="zh-CN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激发态的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2818656" cy="676672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2 </a:t>
            </a:r>
            <a:r>
              <a:rPr lang="en-US" altLang="zh-CN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. </a:t>
            </a:r>
            <a:r>
              <a:rPr lang="zh-CN" altLang="en-US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灯丝电压</a:t>
            </a:r>
          </a:p>
          <a:p>
            <a:endParaRPr lang="zh-CN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4721696"/>
            <a:ext cx="405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随着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灯丝电压的改变，峰位</a:t>
            </a:r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电压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间距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变化不是特别明显</a:t>
            </a:r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82013"/>
              </p:ext>
            </p:extLst>
          </p:nvPr>
        </p:nvGraphicFramePr>
        <p:xfrm>
          <a:off x="0" y="908720"/>
          <a:ext cx="5141539" cy="364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r:id="rId3" imgW="3206898" imgH="2267442" progId="Origin50.Graph">
                  <p:embed/>
                </p:oleObj>
              </mc:Choice>
              <mc:Fallback>
                <p:oleObj r:id="rId3" imgW="3206898" imgH="226744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720"/>
                        <a:ext cx="5141539" cy="3649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65161" y="4365104"/>
            <a:ext cx="3906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相同条件下，灯丝电压对实验曲线的影响</a:t>
            </a:r>
            <a:endParaRPr lang="zh-CN" altLang="en-US" sz="1600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65713"/>
              </p:ext>
            </p:extLst>
          </p:nvPr>
        </p:nvGraphicFramePr>
        <p:xfrm>
          <a:off x="4368883" y="1052736"/>
          <a:ext cx="4690202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r:id="rId5" imgW="3206898" imgH="2267442" progId="Origin50.Graph">
                  <p:embed/>
                </p:oleObj>
              </mc:Choice>
              <mc:Fallback>
                <p:oleObj r:id="rId5" imgW="3206898" imgH="226744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83" y="1052736"/>
                        <a:ext cx="4690202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679504" y="4365104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 </a:t>
            </a:r>
            <a:r>
              <a:rPr lang="zh-CN" altLang="zh-CN" sz="1600" dirty="0"/>
              <a:t>相同条件下，不同灯丝电压下峰位电流的变化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5004048" y="4725144"/>
            <a:ext cx="412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华文楷体" pitchFamily="2" charset="-122"/>
                <a:ea typeface="华文楷体" pitchFamily="2" charset="-122"/>
              </a:rPr>
              <a:t>其他条件相同时，灯丝电压越大，对应同一峰位的电流值越</a:t>
            </a:r>
            <a:r>
              <a:rPr lang="zh-CN" altLang="zh-CN" sz="1800" dirty="0" smtClean="0">
                <a:latin typeface="华文楷体" pitchFamily="2" charset="-122"/>
                <a:ea typeface="华文楷体" pitchFamily="2" charset="-122"/>
              </a:rPr>
              <a:t>大。</a:t>
            </a:r>
            <a:endParaRPr lang="zh-CN" altLang="zh-CN" sz="1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3528" y="543461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峰位电压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间距</a:t>
            </a:r>
            <a:r>
              <a:rPr lang="zh-CN" altLang="zh-CN" sz="20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zh-CN" altLang="zh-CN" sz="20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汞原子内部结构决定，与</a:t>
            </a:r>
            <a:r>
              <a:rPr lang="zh-CN" altLang="en-US" sz="20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灯丝电压</a:t>
            </a:r>
            <a:r>
              <a:rPr lang="zh-CN" altLang="zh-CN" sz="20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没有太大关系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灯丝电压越大，热阴极发射出的电子数也就越多。同时随着灯丝温度上升发射电子的初始动能也增大，能够到达极板的电子数也就越多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sz="20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13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851104" cy="648072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汞的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第一激发态的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因素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探究</a:t>
            </a:r>
            <a:endParaRPr lang="zh-CN" altLang="en-US" sz="24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2818656" cy="676672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3 </a:t>
            </a:r>
            <a:r>
              <a:rPr lang="en-US" altLang="zh-CN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栅极电压</a:t>
            </a:r>
          </a:p>
          <a:p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7270" y="4681925"/>
            <a:ext cx="3978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栅极</a:t>
            </a:r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电压对峰位及峰间距的影响不是</a:t>
            </a:r>
            <a:r>
              <a:rPr lang="zh-CN" altLang="zh-CN" sz="2000" dirty="0" smtClean="0">
                <a:latin typeface="华文楷体" pitchFamily="2" charset="-122"/>
                <a:ea typeface="华文楷体" pitchFamily="2" charset="-122"/>
              </a:rPr>
              <a:t>很大</a:t>
            </a:r>
            <a:endParaRPr lang="zh-CN" altLang="en-US" sz="16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81796"/>
              </p:ext>
            </p:extLst>
          </p:nvPr>
        </p:nvGraphicFramePr>
        <p:xfrm>
          <a:off x="-34270" y="980728"/>
          <a:ext cx="5012234" cy="355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Graph" r:id="rId3" imgW="4276800" imgH="3024000" progId="Origin50.Graph">
                  <p:embed/>
                </p:oleObj>
              </mc:Choice>
              <mc:Fallback>
                <p:oleObj name="Graph" r:id="rId3" imgW="4276800" imgH="3024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70" y="980728"/>
                        <a:ext cx="5012234" cy="3550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23528" y="4293096"/>
            <a:ext cx="5005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相同条件下，不同栅极电压对实验曲线的影响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1384"/>
              </p:ext>
            </p:extLst>
          </p:nvPr>
        </p:nvGraphicFramePr>
        <p:xfrm>
          <a:off x="3747785" y="692696"/>
          <a:ext cx="5408771" cy="382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r:id="rId5" imgW="3206898" imgH="2267442" progId="Origin50.Graph">
                  <p:embed/>
                </p:oleObj>
              </mc:Choice>
              <mc:Fallback>
                <p:oleObj r:id="rId5" imgW="3206898" imgH="226744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785" y="692696"/>
                        <a:ext cx="5408771" cy="382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16016" y="4293096"/>
            <a:ext cx="4113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相同条件下，不同栅极电压下峰位电流变化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788024" y="4681925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楷体" pitchFamily="2" charset="-122"/>
                <a:ea typeface="华文楷体" pitchFamily="2" charset="-122"/>
              </a:rPr>
              <a:t>其他条件相同时，栅极电压越大，对应同一峰位的电流值越大。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4146" y="5517232"/>
            <a:ext cx="834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华文楷体" pitchFamily="2" charset="-122"/>
                <a:ea typeface="华文楷体" pitchFamily="2" charset="-122"/>
              </a:rPr>
              <a:t>栅极电压的作用是是电子脱离热阴极表面的电子云，到达加速区。这样栅极电压越大时，到达加速区的电子也就越多。同时栅极电压越大，加速区电位差越高，发射出的电子能够获得的能量越大，使能到达极板的电子数越多，从而电流增大。</a:t>
            </a:r>
          </a:p>
        </p:txBody>
      </p:sp>
    </p:spTree>
    <p:extLst>
      <p:ext uri="{BB962C8B-B14F-4D97-AF65-F5344CB8AC3E}">
        <p14:creationId xmlns:p14="http://schemas.microsoft.com/office/powerpoint/2010/main" val="352003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1st cgss">
  <a:themeElements>
    <a:clrScheme name="1st cgss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1st cgss">
      <a:majorFont>
        <a:latin typeface="Garamond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  <a:cs typeface="Times New Roman" pitchFamily="18" charset="0"/>
          </a:defRPr>
        </a:defPPr>
      </a:lstStyle>
    </a:lnDef>
  </a:objectDefaults>
  <a:extraClrSchemeLst>
    <a:extraClrScheme>
      <a:clrScheme name="1st cgs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cgs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cgs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cgs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cgs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cgs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st cgs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cgs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st cgs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 Ai-presentation for the 3rd China-Japan Bilateral Workshop </Template>
  <TotalTime>10451</TotalTime>
  <Words>1541</Words>
  <Application>Microsoft Office PowerPoint</Application>
  <PresentationFormat>全屏显示(4:3)</PresentationFormat>
  <Paragraphs>212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1st cgss</vt:lpstr>
      <vt:lpstr>1_默认设计模板</vt:lpstr>
      <vt:lpstr>2_默认设计模板</vt:lpstr>
      <vt:lpstr>3_默认设计模板</vt:lpstr>
      <vt:lpstr>Origin50.Graph</vt:lpstr>
      <vt:lpstr>Graph</vt:lpstr>
      <vt:lpstr>PowerPoint 演示文稿</vt:lpstr>
      <vt:lpstr>夫兰克-赫兹实验</vt:lpstr>
      <vt:lpstr>PowerPoint 演示文稿</vt:lpstr>
      <vt:lpstr>夫兰克-赫兹实验激发电位的因素探究</vt:lpstr>
      <vt:lpstr>汞的第一激发态的因素探究</vt:lpstr>
      <vt:lpstr>PowerPoint 演示文稿</vt:lpstr>
      <vt:lpstr>汞的第一激发态的因素探究</vt:lpstr>
      <vt:lpstr>汞的第一激发态的因素探究</vt:lpstr>
      <vt:lpstr>汞的第一激发态的因素探究</vt:lpstr>
      <vt:lpstr>PowerPoint 演示文稿</vt:lpstr>
      <vt:lpstr>PowerPoint 演示文稿</vt:lpstr>
      <vt:lpstr>PowerPoint 演示文稿</vt:lpstr>
      <vt:lpstr>PowerPoint 演示文稿</vt:lpstr>
      <vt:lpstr>结论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Xiaodong Wang</dc:creator>
  <cp:lastModifiedBy>he-x240</cp:lastModifiedBy>
  <cp:revision>936</cp:revision>
  <cp:lastPrinted>2018-07-27T07:41:01Z</cp:lastPrinted>
  <dcterms:created xsi:type="dcterms:W3CDTF">1601-01-01T00:00:00Z</dcterms:created>
  <dcterms:modified xsi:type="dcterms:W3CDTF">2018-07-31T02:20:49Z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