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4" r:id="rId2"/>
  </p:sldMasterIdLst>
  <p:notesMasterIdLst>
    <p:notesMasterId r:id="rId20"/>
  </p:notesMasterIdLst>
  <p:handoutMasterIdLst>
    <p:handoutMasterId r:id="rId21"/>
  </p:handoutMasterIdLst>
  <p:sldIdLst>
    <p:sldId id="260" r:id="rId3"/>
    <p:sldId id="266" r:id="rId4"/>
    <p:sldId id="313" r:id="rId5"/>
    <p:sldId id="299" r:id="rId6"/>
    <p:sldId id="274" r:id="rId7"/>
    <p:sldId id="317" r:id="rId8"/>
    <p:sldId id="298" r:id="rId9"/>
    <p:sldId id="318" r:id="rId10"/>
    <p:sldId id="265" r:id="rId11"/>
    <p:sldId id="315" r:id="rId12"/>
    <p:sldId id="301" r:id="rId13"/>
    <p:sldId id="302" r:id="rId14"/>
    <p:sldId id="304" r:id="rId15"/>
    <p:sldId id="303" r:id="rId16"/>
    <p:sldId id="312" r:id="rId17"/>
    <p:sldId id="316" r:id="rId18"/>
    <p:sldId id="288" r:id="rId19"/>
  </p:sldIdLst>
  <p:sldSz cx="9144000" cy="6858000" type="screen4x3"/>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5" userDrawn="1">
          <p15:clr>
            <a:srgbClr val="A4A3A4"/>
          </p15:clr>
        </p15:guide>
        <p15:guide id="2" pos="5125" userDrawn="1">
          <p15:clr>
            <a:srgbClr val="A4A3A4"/>
          </p15:clr>
        </p15:guide>
        <p15:guide id="3" pos="1519" userDrawn="1">
          <p15:clr>
            <a:srgbClr val="A4A3A4"/>
          </p15:clr>
        </p15:guide>
        <p15:guide id="5" orient="horz" pos="1139" userDrawn="1">
          <p15:clr>
            <a:srgbClr val="A4A3A4"/>
          </p15:clr>
        </p15:guide>
        <p15:guide id="6" orient="horz" pos="2319" userDrawn="1">
          <p15:clr>
            <a:srgbClr val="A4A3A4"/>
          </p15:clr>
        </p15:guide>
        <p15:guide id="7" orient="horz" pos="3226" userDrawn="1">
          <p15:clr>
            <a:srgbClr val="A4A3A4"/>
          </p15:clr>
        </p15:guide>
        <p15:guide id="8" orient="horz" pos="32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3F80"/>
    <a:srgbClr val="0A377B"/>
    <a:srgbClr val="92D14F"/>
    <a:srgbClr val="0174AB"/>
    <a:srgbClr val="666666"/>
    <a:srgbClr val="BFC0C0"/>
    <a:srgbClr val="9F9D9A"/>
    <a:srgbClr val="000000"/>
    <a:srgbClr val="1F497D"/>
    <a:srgbClr val="9677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113A9D2-9D6B-4929-AA2D-F23B5EE8CBE7}" styleName="主题样式 2 - 强调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主题样式 2 - 强调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32" autoAdjust="0"/>
    <p:restoredTop sz="94225" autoAdjust="0"/>
  </p:normalViewPr>
  <p:slideViewPr>
    <p:cSldViewPr snapToGrid="0" showGuides="1">
      <p:cViewPr varScale="1">
        <p:scale>
          <a:sx n="74" d="100"/>
          <a:sy n="74" d="100"/>
        </p:scale>
        <p:origin x="642" y="66"/>
      </p:cViewPr>
      <p:guideLst>
        <p:guide orient="horz" pos="255"/>
        <p:guide pos="5125"/>
        <p:guide pos="1519"/>
        <p:guide orient="horz" pos="1139"/>
        <p:guide orient="horz" pos="2319"/>
        <p:guide orient="horz" pos="3226"/>
        <p:guide orient="horz" pos="3227"/>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D:\&#21442;&#21152;&#20250;&#35758;\2018\&#31532;&#21313;&#23626;&#20840;&#22269;&#39640;&#31561;&#23398;&#26657;&#29289;&#29702;&#23454;&#39564;&#25945;&#23398;&#30740;&#35752;&#20250;\&#20250;&#35758;&#25253;&#21578;&#36164;&#26009;\&#31181;&#23376;T1&#20540;&#26609;&#29366;&#22270;xlsx.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latin typeface="黑体" pitchFamily="2" charset="-122"/>
                <a:ea typeface="黑体" pitchFamily="2" charset="-122"/>
              </a:defRPr>
            </a:pPr>
            <a:r>
              <a:rPr lang="zh-CN" altLang="en-US" sz="2000">
                <a:latin typeface="黑体" pitchFamily="2" charset="-122"/>
                <a:ea typeface="黑体" pitchFamily="2" charset="-122"/>
              </a:rPr>
              <a:t>不同样品纵向驰豫时间</a:t>
            </a:r>
            <a:r>
              <a:rPr lang="en-US" altLang="zh-CN" sz="2000" i="1">
                <a:latin typeface="黑体" pitchFamily="2" charset="-122"/>
                <a:ea typeface="黑体" pitchFamily="2" charset="-122"/>
              </a:rPr>
              <a:t>T</a:t>
            </a:r>
            <a:r>
              <a:rPr lang="en-US" altLang="zh-CN" sz="2000" baseline="0">
                <a:latin typeface="黑体" pitchFamily="2" charset="-122"/>
                <a:ea typeface="黑体" pitchFamily="2" charset="-122"/>
              </a:rPr>
              <a:t>1</a:t>
            </a:r>
            <a:endParaRPr lang="zh-CN" altLang="en-US" sz="2000" baseline="0">
              <a:latin typeface="黑体" pitchFamily="2" charset="-122"/>
              <a:ea typeface="黑体" pitchFamily="2" charset="-122"/>
            </a:endParaRPr>
          </a:p>
        </c:rich>
      </c:tx>
      <c:layout>
        <c:manualLayout>
          <c:xMode val="edge"/>
          <c:yMode val="edge"/>
          <c:x val="0.32630789464635701"/>
          <c:y val="4.0692451868135401E-2"/>
        </c:manualLayout>
      </c:layout>
      <c:overlay val="1"/>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v>反转恢复法</c:v>
          </c:tx>
          <c:invertIfNegative val="0"/>
          <c:cat>
            <c:strRef>
              <c:f>Sheet1!$A$2:$A$14</c:f>
              <c:strCache>
                <c:ptCount val="13"/>
                <c:pt idx="0">
                  <c:v>大豆油</c:v>
                </c:pt>
                <c:pt idx="1">
                  <c:v>花生油</c:v>
                </c:pt>
                <c:pt idx="2">
                  <c:v>白皮花生</c:v>
                </c:pt>
                <c:pt idx="3">
                  <c:v>红皮花生</c:v>
                </c:pt>
                <c:pt idx="4">
                  <c:v>白芝麻</c:v>
                </c:pt>
                <c:pt idx="5">
                  <c:v>黑芝麻</c:v>
                </c:pt>
                <c:pt idx="6">
                  <c:v>油菜籽</c:v>
                </c:pt>
                <c:pt idx="7">
                  <c:v>大豆</c:v>
                </c:pt>
                <c:pt idx="8">
                  <c:v>黑豆</c:v>
                </c:pt>
                <c:pt idx="9">
                  <c:v>玉米渣</c:v>
                </c:pt>
                <c:pt idx="10">
                  <c:v>西米</c:v>
                </c:pt>
                <c:pt idx="11">
                  <c:v>红豆</c:v>
                </c:pt>
                <c:pt idx="12">
                  <c:v>绿豆</c:v>
                </c:pt>
              </c:strCache>
            </c:strRef>
          </c:cat>
          <c:val>
            <c:numRef>
              <c:f>Sheet1!$B$2:$B$14</c:f>
              <c:numCache>
                <c:formatCode>General</c:formatCode>
                <c:ptCount val="13"/>
                <c:pt idx="0">
                  <c:v>144.5</c:v>
                </c:pt>
                <c:pt idx="1">
                  <c:v>138.5</c:v>
                </c:pt>
                <c:pt idx="2">
                  <c:v>136.69999999999999</c:v>
                </c:pt>
                <c:pt idx="3">
                  <c:v>135.1</c:v>
                </c:pt>
                <c:pt idx="4">
                  <c:v>131.69999999999999</c:v>
                </c:pt>
                <c:pt idx="5">
                  <c:v>136.9</c:v>
                </c:pt>
                <c:pt idx="6">
                  <c:v>129.6</c:v>
                </c:pt>
                <c:pt idx="7">
                  <c:v>134.5</c:v>
                </c:pt>
                <c:pt idx="8">
                  <c:v>124.8</c:v>
                </c:pt>
                <c:pt idx="9">
                  <c:v>15.2</c:v>
                </c:pt>
                <c:pt idx="10">
                  <c:v>12.7</c:v>
                </c:pt>
                <c:pt idx="11">
                  <c:v>8.2000000000000011</c:v>
                </c:pt>
                <c:pt idx="12">
                  <c:v>11.3</c:v>
                </c:pt>
              </c:numCache>
            </c:numRef>
          </c:val>
        </c:ser>
        <c:ser>
          <c:idx val="1"/>
          <c:order val="1"/>
          <c:tx>
            <c:v>饱和恢复法</c:v>
          </c:tx>
          <c:invertIfNegative val="0"/>
          <c:cat>
            <c:strRef>
              <c:f>Sheet1!$A$2:$A$14</c:f>
              <c:strCache>
                <c:ptCount val="13"/>
                <c:pt idx="0">
                  <c:v>大豆油</c:v>
                </c:pt>
                <c:pt idx="1">
                  <c:v>花生油</c:v>
                </c:pt>
                <c:pt idx="2">
                  <c:v>白皮花生</c:v>
                </c:pt>
                <c:pt idx="3">
                  <c:v>红皮花生</c:v>
                </c:pt>
                <c:pt idx="4">
                  <c:v>白芝麻</c:v>
                </c:pt>
                <c:pt idx="5">
                  <c:v>黑芝麻</c:v>
                </c:pt>
                <c:pt idx="6">
                  <c:v>油菜籽</c:v>
                </c:pt>
                <c:pt idx="7">
                  <c:v>大豆</c:v>
                </c:pt>
                <c:pt idx="8">
                  <c:v>黑豆</c:v>
                </c:pt>
                <c:pt idx="9">
                  <c:v>玉米渣</c:v>
                </c:pt>
                <c:pt idx="10">
                  <c:v>西米</c:v>
                </c:pt>
                <c:pt idx="11">
                  <c:v>红豆</c:v>
                </c:pt>
                <c:pt idx="12">
                  <c:v>绿豆</c:v>
                </c:pt>
              </c:strCache>
            </c:strRef>
          </c:cat>
          <c:val>
            <c:numRef>
              <c:f>Sheet1!$C$2:$C$14</c:f>
              <c:numCache>
                <c:formatCode>General</c:formatCode>
                <c:ptCount val="13"/>
                <c:pt idx="0">
                  <c:v>160.19999999999999</c:v>
                </c:pt>
                <c:pt idx="1">
                  <c:v>142.6</c:v>
                </c:pt>
                <c:pt idx="2">
                  <c:v>140.19999999999999</c:v>
                </c:pt>
                <c:pt idx="3">
                  <c:v>145.4</c:v>
                </c:pt>
                <c:pt idx="4">
                  <c:v>140.19999999999999</c:v>
                </c:pt>
                <c:pt idx="5">
                  <c:v>143.80000000000001</c:v>
                </c:pt>
                <c:pt idx="6">
                  <c:v>133</c:v>
                </c:pt>
                <c:pt idx="7">
                  <c:v>133.6</c:v>
                </c:pt>
                <c:pt idx="8">
                  <c:v>124.6</c:v>
                </c:pt>
                <c:pt idx="9">
                  <c:v>20.6</c:v>
                </c:pt>
                <c:pt idx="10">
                  <c:v>23.8</c:v>
                </c:pt>
                <c:pt idx="11">
                  <c:v>13.2</c:v>
                </c:pt>
                <c:pt idx="12">
                  <c:v>32.9</c:v>
                </c:pt>
              </c:numCache>
            </c:numRef>
          </c:val>
        </c:ser>
        <c:dLbls>
          <c:showLegendKey val="0"/>
          <c:showVal val="0"/>
          <c:showCatName val="0"/>
          <c:showSerName val="0"/>
          <c:showPercent val="0"/>
          <c:showBubbleSize val="0"/>
        </c:dLbls>
        <c:gapWidth val="150"/>
        <c:shape val="cylinder"/>
        <c:axId val="3736560"/>
        <c:axId val="236055376"/>
        <c:axId val="0"/>
      </c:bar3DChart>
      <c:catAx>
        <c:axId val="3736560"/>
        <c:scaling>
          <c:orientation val="minMax"/>
        </c:scaling>
        <c:delete val="0"/>
        <c:axPos val="b"/>
        <c:numFmt formatCode="General" sourceLinked="0"/>
        <c:majorTickMark val="out"/>
        <c:minorTickMark val="none"/>
        <c:tickLblPos val="nextTo"/>
        <c:txPr>
          <a:bodyPr/>
          <a:lstStyle/>
          <a:p>
            <a:pPr>
              <a:defRPr sz="1600" b="1">
                <a:latin typeface="黑体" pitchFamily="2" charset="-122"/>
                <a:ea typeface="黑体" pitchFamily="2" charset="-122"/>
              </a:defRPr>
            </a:pPr>
            <a:endParaRPr lang="zh-CN"/>
          </a:p>
        </c:txPr>
        <c:crossAx val="236055376"/>
        <c:crosses val="autoZero"/>
        <c:auto val="1"/>
        <c:lblAlgn val="ctr"/>
        <c:lblOffset val="100"/>
        <c:noMultiLvlLbl val="0"/>
      </c:catAx>
      <c:valAx>
        <c:axId val="236055376"/>
        <c:scaling>
          <c:orientation val="minMax"/>
        </c:scaling>
        <c:delete val="0"/>
        <c:axPos val="l"/>
        <c:majorGridlines/>
        <c:title>
          <c:tx>
            <c:rich>
              <a:bodyPr rot="-5400000" vert="horz"/>
              <a:lstStyle/>
              <a:p>
                <a:pPr>
                  <a:defRPr sz="2000">
                    <a:latin typeface="Times New Roman" pitchFamily="18" charset="0"/>
                    <a:cs typeface="Times New Roman" pitchFamily="18" charset="0"/>
                  </a:defRPr>
                </a:pPr>
                <a:r>
                  <a:rPr lang="en-US" altLang="zh-CN" sz="2000" i="1">
                    <a:latin typeface="Times New Roman" pitchFamily="18" charset="0"/>
                    <a:cs typeface="Times New Roman" pitchFamily="18" charset="0"/>
                  </a:rPr>
                  <a:t>T</a:t>
                </a:r>
                <a:r>
                  <a:rPr lang="en-US" altLang="zh-CN" sz="2000">
                    <a:latin typeface="Times New Roman" pitchFamily="18" charset="0"/>
                    <a:cs typeface="Times New Roman" pitchFamily="18" charset="0"/>
                  </a:rPr>
                  <a:t>1/ms</a:t>
                </a:r>
                <a:endParaRPr lang="zh-CN" altLang="en-US" sz="2000">
                  <a:latin typeface="Times New Roman" pitchFamily="18" charset="0"/>
                  <a:cs typeface="Times New Roman" pitchFamily="18" charset="0"/>
                </a:endParaRPr>
              </a:p>
            </c:rich>
          </c:tx>
          <c:layout>
            <c:manualLayout>
              <c:xMode val="edge"/>
              <c:yMode val="edge"/>
              <c:x val="3.3108259120448402E-2"/>
              <c:y val="0.36279818211135001"/>
            </c:manualLayout>
          </c:layout>
          <c:overlay val="0"/>
        </c:title>
        <c:numFmt formatCode="General" sourceLinked="1"/>
        <c:majorTickMark val="out"/>
        <c:minorTickMark val="none"/>
        <c:tickLblPos val="nextTo"/>
        <c:txPr>
          <a:bodyPr/>
          <a:lstStyle/>
          <a:p>
            <a:pPr>
              <a:defRPr sz="1600" b="1">
                <a:latin typeface="Times New Roman" pitchFamily="18" charset="0"/>
                <a:cs typeface="Times New Roman" pitchFamily="18" charset="0"/>
              </a:defRPr>
            </a:pPr>
            <a:endParaRPr lang="zh-CN"/>
          </a:p>
        </c:txPr>
        <c:crossAx val="3736560"/>
        <c:crosses val="autoZero"/>
        <c:crossBetween val="between"/>
      </c:valAx>
    </c:plotArea>
    <c:legend>
      <c:legendPos val="r"/>
      <c:layout>
        <c:manualLayout>
          <c:xMode val="edge"/>
          <c:yMode val="edge"/>
          <c:x val="0.74075118339465196"/>
          <c:y val="0.17424317317006899"/>
          <c:w val="0.25015135608048999"/>
          <c:h val="0.202222222222222"/>
        </c:manualLayout>
      </c:layout>
      <c:overlay val="1"/>
      <c:txPr>
        <a:bodyPr/>
        <a:lstStyle/>
        <a:p>
          <a:pPr>
            <a:defRPr sz="1600" b="1" baseline="0">
              <a:latin typeface="黑体" pitchFamily="2" charset="-122"/>
              <a:ea typeface="黑体" pitchFamily="2" charset="-122"/>
            </a:defRPr>
          </a:pPr>
          <a:endParaRPr lang="zh-CN"/>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 Id="rId4"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01B858F-8BFB-472D-BFFF-CB2870A88224}" type="datetime1">
              <a:rPr lang="zh-CN" altLang="en-US" smtClean="0"/>
              <a:t>2018/7/29</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68DF521-8E65-43D5-9BDE-13EB9D3A06A7}" type="slidenum">
              <a:rPr lang="zh-CN" altLang="en-US" smtClean="0"/>
              <a:t>‹#›</a:t>
            </a:fld>
            <a:endParaRPr lang="zh-CN" altLang="en-US"/>
          </a:p>
        </p:txBody>
      </p:sp>
    </p:spTree>
    <p:extLst>
      <p:ext uri="{BB962C8B-B14F-4D97-AF65-F5344CB8AC3E}">
        <p14:creationId xmlns:p14="http://schemas.microsoft.com/office/powerpoint/2010/main" val="373087093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FF83EB-FECF-41B0-999F-96045957E863}" type="datetime1">
              <a:rPr lang="zh-CN" altLang="en-US" smtClean="0"/>
              <a:t>2018/7/29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A3830C-3322-4B94-8E55-AC718F409EB2}" type="slidenum">
              <a:rPr lang="zh-CN" altLang="en-US" smtClean="0"/>
              <a:t>‹#›</a:t>
            </a:fld>
            <a:endParaRPr lang="zh-CN" altLang="en-US"/>
          </a:p>
        </p:txBody>
      </p:sp>
    </p:spTree>
    <p:extLst>
      <p:ext uri="{BB962C8B-B14F-4D97-AF65-F5344CB8AC3E}">
        <p14:creationId xmlns:p14="http://schemas.microsoft.com/office/powerpoint/2010/main" val="159823902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978076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78376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水的</a:t>
            </a:r>
            <a:r>
              <a:rPr lang="en-US" altLang="zh-CN" i="1" dirty="0" smtClean="0"/>
              <a:t>T</a:t>
            </a:r>
            <a:r>
              <a:rPr lang="en-US" altLang="zh-CN" baseline="-25000" dirty="0" smtClean="0"/>
              <a:t>1</a:t>
            </a:r>
            <a:r>
              <a:rPr lang="zh-CN" altLang="en-US" dirty="0" smtClean="0"/>
              <a:t>为</a:t>
            </a:r>
            <a:r>
              <a:rPr lang="en-US" altLang="zh-CN" dirty="0" smtClean="0"/>
              <a:t>2</a:t>
            </a:r>
            <a:r>
              <a:rPr lang="en-US" altLang="zh-CN" dirty="0" smtClean="0">
                <a:sym typeface="Symbol"/>
              </a:rPr>
              <a:t></a:t>
            </a:r>
            <a:r>
              <a:rPr lang="en-US" altLang="zh-CN" dirty="0" smtClean="0"/>
              <a:t>3 s</a:t>
            </a:r>
            <a:r>
              <a:rPr lang="zh-CN" altLang="en-US" dirty="0" smtClean="0"/>
              <a:t>；</a:t>
            </a:r>
            <a:r>
              <a:rPr lang="en-US" altLang="zh-CN" i="1" dirty="0" smtClean="0"/>
              <a:t>T</a:t>
            </a:r>
            <a:r>
              <a:rPr lang="en-US" altLang="zh-CN" baseline="-25000" dirty="0" smtClean="0"/>
              <a:t>2</a:t>
            </a:r>
            <a:r>
              <a:rPr lang="zh-CN" altLang="en-US" dirty="0" smtClean="0"/>
              <a:t>为数百</a:t>
            </a:r>
            <a:r>
              <a:rPr lang="en-US" altLang="zh-CN" dirty="0" err="1" smtClean="0"/>
              <a:t>ms</a:t>
            </a:r>
            <a:r>
              <a:rPr lang="zh-CN" altLang="en-US" dirty="0" smtClean="0"/>
              <a:t>。</a:t>
            </a:r>
            <a:endParaRPr lang="zh-CN" altLang="en-US" dirty="0"/>
          </a:p>
        </p:txBody>
      </p:sp>
    </p:spTree>
    <p:extLst>
      <p:ext uri="{BB962C8B-B14F-4D97-AF65-F5344CB8AC3E}">
        <p14:creationId xmlns:p14="http://schemas.microsoft.com/office/powerpoint/2010/main" val="176496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7884FC05-DFCC-4304-853A-DA8FAAB827FB}" type="datetime1">
              <a:rPr lang="zh-HK" altLang="en-US" smtClean="0"/>
              <a:t>29/7/2018</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E45C72C-05F9-42DA-A32C-E89F323A6F21}" type="slidenum">
              <a:rPr lang="zh-HK" altLang="en-US" smtClean="0"/>
              <a:pPr/>
              <a:t>‹#›</a:t>
            </a:fld>
            <a:endParaRPr lang="zh-HK" altLang="en-US"/>
          </a:p>
        </p:txBody>
      </p:sp>
    </p:spTree>
    <p:extLst>
      <p:ext uri="{BB962C8B-B14F-4D97-AF65-F5344CB8AC3E}">
        <p14:creationId xmlns:p14="http://schemas.microsoft.com/office/powerpoint/2010/main" val="2316969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507DE54-4B8F-4FC4-AD35-61DBBCF80E7E}" type="datetime1">
              <a:rPr lang="zh-HK" altLang="en-US" smtClean="0"/>
              <a:t>29/7/2018</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E45C72C-05F9-42DA-A32C-E89F323A6F21}" type="slidenum">
              <a:rPr lang="zh-HK" altLang="en-US" smtClean="0"/>
              <a:pPr/>
              <a:t>‹#›</a:t>
            </a:fld>
            <a:endParaRPr lang="zh-HK" altLang="en-US"/>
          </a:p>
        </p:txBody>
      </p:sp>
    </p:spTree>
    <p:extLst>
      <p:ext uri="{BB962C8B-B14F-4D97-AF65-F5344CB8AC3E}">
        <p14:creationId xmlns:p14="http://schemas.microsoft.com/office/powerpoint/2010/main" val="686993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4"/>
            <a:ext cx="1971675" cy="581183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2" y="365124"/>
            <a:ext cx="5800725" cy="581183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DD3A37C-4134-4723-B4FA-7F7923FACB13}" type="datetime1">
              <a:rPr lang="zh-HK" altLang="en-US" smtClean="0"/>
              <a:t>29/7/2018</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E45C72C-05F9-42DA-A32C-E89F323A6F21}" type="slidenum">
              <a:rPr lang="zh-HK" altLang="en-US" smtClean="0"/>
              <a:pPr/>
              <a:t>‹#›</a:t>
            </a:fld>
            <a:endParaRPr lang="zh-HK" altLang="en-US"/>
          </a:p>
        </p:txBody>
      </p:sp>
    </p:spTree>
    <p:extLst>
      <p:ext uri="{BB962C8B-B14F-4D97-AF65-F5344CB8AC3E}">
        <p14:creationId xmlns:p14="http://schemas.microsoft.com/office/powerpoint/2010/main" val="1485401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F01F2728-EBAC-459D-B00B-267DB4F40E5F}" type="datetime1">
              <a:rPr lang="zh-HK" altLang="en-US" smtClean="0">
                <a:solidFill>
                  <a:prstClr val="black">
                    <a:tint val="75000"/>
                  </a:prstClr>
                </a:solidFill>
              </a:rPr>
              <a:t>29/7/2018</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val="1685684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F48ACAF-2E75-44C1-8D0E-CB0098573A0C}" type="datetime1">
              <a:rPr lang="zh-HK" altLang="en-US" smtClean="0">
                <a:solidFill>
                  <a:prstClr val="black">
                    <a:tint val="75000"/>
                  </a:prstClr>
                </a:solidFill>
              </a:rPr>
              <a:t>29/7/2018</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val="3743274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2E47EC76-5902-4D39-A4E9-3C32460B7532}" type="datetime1">
              <a:rPr lang="zh-HK" altLang="en-US" smtClean="0">
                <a:solidFill>
                  <a:prstClr val="black">
                    <a:tint val="75000"/>
                  </a:prstClr>
                </a:solidFill>
              </a:rPr>
              <a:t>29/7/2018</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val="1352018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4"/>
            <a:ext cx="3886200" cy="435133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4"/>
            <a:ext cx="3886200" cy="435133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4FF7450C-F2C6-4A91-AACC-3541F13920D4}" type="datetime1">
              <a:rPr lang="zh-HK" altLang="en-US" smtClean="0">
                <a:solidFill>
                  <a:prstClr val="black">
                    <a:tint val="75000"/>
                  </a:prstClr>
                </a:solidFill>
              </a:rPr>
              <a:t>29/7/2018</a:t>
            </a:fld>
            <a:endParaRPr lang="zh-HK"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HK"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val="1054055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2"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2D96D095-B2FD-406B-BD38-0B30A2D3C166}" type="datetime1">
              <a:rPr lang="zh-HK" altLang="en-US" smtClean="0">
                <a:solidFill>
                  <a:prstClr val="black">
                    <a:tint val="75000"/>
                  </a:prstClr>
                </a:solidFill>
              </a:rPr>
              <a:t>29/7/2018</a:t>
            </a:fld>
            <a:endParaRPr lang="zh-HK"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HK"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val="2837614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20095AF4-E448-479B-8810-FE8744344944}" type="datetime1">
              <a:rPr lang="zh-HK" altLang="en-US" smtClean="0">
                <a:solidFill>
                  <a:prstClr val="black">
                    <a:tint val="75000"/>
                  </a:prstClr>
                </a:solidFill>
              </a:rPr>
              <a:t>29/7/2018</a:t>
            </a:fld>
            <a:endParaRPr lang="zh-HK"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HK"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val="588693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37F279-7167-4BBD-A387-1889BE20428E}" type="datetime1">
              <a:rPr lang="zh-HK" altLang="en-US" smtClean="0">
                <a:solidFill>
                  <a:prstClr val="black">
                    <a:tint val="75000"/>
                  </a:prstClr>
                </a:solidFill>
              </a:rPr>
              <a:t>29/7/2018</a:t>
            </a:fld>
            <a:endParaRPr lang="zh-HK"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HK"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val="1914104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0632BB85-AFB4-4389-BB32-57E057C0C8AC}" type="datetime1">
              <a:rPr lang="zh-HK" altLang="en-US" smtClean="0">
                <a:solidFill>
                  <a:prstClr val="black">
                    <a:tint val="75000"/>
                  </a:prstClr>
                </a:solidFill>
              </a:rPr>
              <a:t>29/7/2018</a:t>
            </a:fld>
            <a:endParaRPr lang="zh-HK"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HK"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val="3969048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097108B7-1FD1-4FB4-9483-669EE0D76889}" type="datetime1">
              <a:rPr lang="zh-HK" altLang="en-US" smtClean="0"/>
              <a:t>29/7/2018</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E45C72C-05F9-42DA-A32C-E89F323A6F21}" type="slidenum">
              <a:rPr lang="zh-HK" altLang="en-US" smtClean="0"/>
              <a:pPr/>
              <a:t>‹#›</a:t>
            </a:fld>
            <a:endParaRPr lang="zh-HK" altLang="en-US"/>
          </a:p>
        </p:txBody>
      </p:sp>
    </p:spTree>
    <p:extLst>
      <p:ext uri="{BB962C8B-B14F-4D97-AF65-F5344CB8AC3E}">
        <p14:creationId xmlns:p14="http://schemas.microsoft.com/office/powerpoint/2010/main" val="2139747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7"/>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9BFF7198-F16D-4182-B37A-DC0A5D0D0EC2}" type="datetime1">
              <a:rPr lang="zh-HK" altLang="en-US" smtClean="0">
                <a:solidFill>
                  <a:prstClr val="black">
                    <a:tint val="75000"/>
                  </a:prstClr>
                </a:solidFill>
              </a:rPr>
              <a:t>29/7/2018</a:t>
            </a:fld>
            <a:endParaRPr lang="zh-HK"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HK"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val="3702812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2BE09F84-E235-4C3B-96C7-665C9AD687D1}" type="datetime1">
              <a:rPr lang="zh-HK" altLang="en-US" smtClean="0">
                <a:solidFill>
                  <a:prstClr val="black">
                    <a:tint val="75000"/>
                  </a:prstClr>
                </a:solidFill>
              </a:rPr>
              <a:t>29/7/2018</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val="128191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4"/>
            <a:ext cx="1971675" cy="581183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2" y="365124"/>
            <a:ext cx="5800725" cy="581183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E3584A75-94A4-4E2A-8BC7-33F5CA09C17F}" type="datetime1">
              <a:rPr lang="zh-HK" altLang="en-US" smtClean="0">
                <a:solidFill>
                  <a:prstClr val="black">
                    <a:tint val="75000"/>
                  </a:prstClr>
                </a:solidFill>
              </a:rPr>
              <a:t>29/7/2018</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val="335031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E20D9A3E-83E0-499D-B989-59951449A6BF}" type="datetime1">
              <a:rPr lang="zh-HK" altLang="en-US" smtClean="0"/>
              <a:t>29/7/2018</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E45C72C-05F9-42DA-A32C-E89F323A6F21}" type="slidenum">
              <a:rPr lang="zh-HK" altLang="en-US" smtClean="0"/>
              <a:pPr/>
              <a:t>‹#›</a:t>
            </a:fld>
            <a:endParaRPr lang="zh-HK" altLang="en-US"/>
          </a:p>
        </p:txBody>
      </p:sp>
    </p:spTree>
    <p:extLst>
      <p:ext uri="{BB962C8B-B14F-4D97-AF65-F5344CB8AC3E}">
        <p14:creationId xmlns:p14="http://schemas.microsoft.com/office/powerpoint/2010/main" val="3744906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4"/>
            <a:ext cx="3886200" cy="435133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4"/>
            <a:ext cx="3886200" cy="435133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4F698377-253E-4B3E-A176-C15AAC538560}" type="datetime1">
              <a:rPr lang="zh-HK" altLang="en-US" smtClean="0"/>
              <a:t>29/7/2018</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9E45C72C-05F9-42DA-A32C-E89F323A6F21}" type="slidenum">
              <a:rPr lang="zh-HK" altLang="en-US" smtClean="0"/>
              <a:pPr/>
              <a:t>‹#›</a:t>
            </a:fld>
            <a:endParaRPr lang="zh-HK" altLang="en-US"/>
          </a:p>
        </p:txBody>
      </p:sp>
    </p:spTree>
    <p:extLst>
      <p:ext uri="{BB962C8B-B14F-4D97-AF65-F5344CB8AC3E}">
        <p14:creationId xmlns:p14="http://schemas.microsoft.com/office/powerpoint/2010/main" val="843427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2"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B228834B-14C2-4E3C-91A0-5339EB017D54}" type="datetime1">
              <a:rPr lang="zh-HK" altLang="en-US" smtClean="0"/>
              <a:t>29/7/2018</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9E45C72C-05F9-42DA-A32C-E89F323A6F21}" type="slidenum">
              <a:rPr lang="zh-HK" altLang="en-US" smtClean="0"/>
              <a:pPr/>
              <a:t>‹#›</a:t>
            </a:fld>
            <a:endParaRPr lang="zh-HK" altLang="en-US"/>
          </a:p>
        </p:txBody>
      </p:sp>
    </p:spTree>
    <p:extLst>
      <p:ext uri="{BB962C8B-B14F-4D97-AF65-F5344CB8AC3E}">
        <p14:creationId xmlns:p14="http://schemas.microsoft.com/office/powerpoint/2010/main" val="2354265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A442DB54-14F0-4D6F-8656-312F924D6B4D}" type="datetime1">
              <a:rPr lang="zh-HK" altLang="en-US" smtClean="0"/>
              <a:t>29/7/2018</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9E45C72C-05F9-42DA-A32C-E89F323A6F21}" type="slidenum">
              <a:rPr lang="zh-HK" altLang="en-US" smtClean="0"/>
              <a:pPr/>
              <a:t>‹#›</a:t>
            </a:fld>
            <a:endParaRPr lang="zh-HK" altLang="en-US"/>
          </a:p>
        </p:txBody>
      </p:sp>
    </p:spTree>
    <p:extLst>
      <p:ext uri="{BB962C8B-B14F-4D97-AF65-F5344CB8AC3E}">
        <p14:creationId xmlns:p14="http://schemas.microsoft.com/office/powerpoint/2010/main" val="122355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C2CE4D-F14B-41E3-B2FC-AB69143C7808}" type="datetime1">
              <a:rPr lang="zh-HK" altLang="en-US" smtClean="0"/>
              <a:t>29/7/2018</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9E45C72C-05F9-42DA-A32C-E89F323A6F21}" type="slidenum">
              <a:rPr lang="zh-HK" altLang="en-US" smtClean="0"/>
              <a:pPr/>
              <a:t>‹#›</a:t>
            </a:fld>
            <a:endParaRPr lang="zh-HK" altLang="en-US"/>
          </a:p>
        </p:txBody>
      </p:sp>
    </p:spTree>
    <p:extLst>
      <p:ext uri="{BB962C8B-B14F-4D97-AF65-F5344CB8AC3E}">
        <p14:creationId xmlns:p14="http://schemas.microsoft.com/office/powerpoint/2010/main" val="377339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40EBD23A-1270-46F9-B59E-95E4F202FB2A}" type="datetime1">
              <a:rPr lang="zh-HK" altLang="en-US" smtClean="0"/>
              <a:t>29/7/2018</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9E45C72C-05F9-42DA-A32C-E89F323A6F21}" type="slidenum">
              <a:rPr lang="zh-HK" altLang="en-US" smtClean="0"/>
              <a:pPr/>
              <a:t>‹#›</a:t>
            </a:fld>
            <a:endParaRPr lang="zh-HK" altLang="en-US"/>
          </a:p>
        </p:txBody>
      </p:sp>
    </p:spTree>
    <p:extLst>
      <p:ext uri="{BB962C8B-B14F-4D97-AF65-F5344CB8AC3E}">
        <p14:creationId xmlns:p14="http://schemas.microsoft.com/office/powerpoint/2010/main" val="2728001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7"/>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27DCD2B5-D699-4AC8-9734-C04378052BC5}" type="datetime1">
              <a:rPr lang="zh-HK" altLang="en-US" smtClean="0"/>
              <a:t>29/7/2018</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9E45C72C-05F9-42DA-A32C-E89F323A6F21}" type="slidenum">
              <a:rPr lang="zh-HK" altLang="en-US" smtClean="0"/>
              <a:pPr/>
              <a:t>‹#›</a:t>
            </a:fld>
            <a:endParaRPr lang="zh-HK" altLang="en-US"/>
          </a:p>
        </p:txBody>
      </p:sp>
    </p:spTree>
    <p:extLst>
      <p:ext uri="{BB962C8B-B14F-4D97-AF65-F5344CB8AC3E}">
        <p14:creationId xmlns:p14="http://schemas.microsoft.com/office/powerpoint/2010/main" val="2865850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4"/>
            <a:ext cx="7886700" cy="4351339"/>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88701C-CF94-4A89-8538-04269B163507}" type="datetime1">
              <a:rPr lang="zh-HK" altLang="en-US" smtClean="0"/>
              <a:t>29/7/2018</a:t>
            </a:fld>
            <a:endParaRPr lang="zh-HK" altLang="en-US"/>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45C72C-05F9-42DA-A32C-E89F323A6F21}" type="slidenum">
              <a:rPr lang="zh-HK" altLang="en-US" smtClean="0"/>
              <a:pPr/>
              <a:t>‹#›</a:t>
            </a:fld>
            <a:endParaRPr lang="zh-HK" altLang="en-US"/>
          </a:p>
        </p:txBody>
      </p:sp>
    </p:spTree>
    <p:extLst>
      <p:ext uri="{BB962C8B-B14F-4D97-AF65-F5344CB8AC3E}">
        <p14:creationId xmlns:p14="http://schemas.microsoft.com/office/powerpoint/2010/main" val="18307497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4"/>
            <a:ext cx="7886700" cy="4351339"/>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734B48-1782-455A-90F6-A45A91F5AD6D}" type="datetime1">
              <a:rPr lang="zh-HK" altLang="en-US" smtClean="0">
                <a:solidFill>
                  <a:prstClr val="black">
                    <a:tint val="75000"/>
                  </a:prstClr>
                </a:solidFill>
              </a:rPr>
              <a:t>29/7/2018</a:t>
            </a:fld>
            <a:endParaRPr lang="zh-HK" altLang="en-US">
              <a:solidFill>
                <a:prstClr val="black">
                  <a:tint val="75000"/>
                </a:prstClr>
              </a:solidFill>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solidFill>
                <a:prstClr val="black">
                  <a:tint val="75000"/>
                </a:prstClr>
              </a:solidFill>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2E714-8771-4256-B120-A1444CD7D5F3}"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val="34569109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wmf"/></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image" Target="../media/image19.png"/><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8.png"/><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14.emf"/><Relationship Id="rId11" Type="http://schemas.openxmlformats.org/officeDocument/2006/relationships/image" Target="../media/image17.png"/><Relationship Id="rId5" Type="http://schemas.openxmlformats.org/officeDocument/2006/relationships/oleObject" Target="../embeddings/oleObject2.bin"/><Relationship Id="rId10" Type="http://schemas.openxmlformats.org/officeDocument/2006/relationships/image" Target="../media/image16.emf"/><Relationship Id="rId4" Type="http://schemas.openxmlformats.org/officeDocument/2006/relationships/image" Target="../media/image13.emf"/><Relationship Id="rId9" Type="http://schemas.openxmlformats.org/officeDocument/2006/relationships/oleObject" Target="../embeddings/oleObject4.bin"/><Relationship Id="rId1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0" y="2259000"/>
            <a:ext cx="9144000" cy="1670758"/>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484094" y="2705725"/>
            <a:ext cx="8499009" cy="830997"/>
          </a:xfrm>
          <a:prstGeom prst="rect">
            <a:avLst/>
          </a:prstGeom>
          <a:noFill/>
        </p:spPr>
        <p:txBody>
          <a:bodyPr wrap="square" rtlCol="0">
            <a:spAutoFit/>
          </a:bodyPr>
          <a:lstStyle/>
          <a:p>
            <a:r>
              <a:rPr lang="en-US" altLang="zh-CN" sz="4800" dirty="0" smtClean="0">
                <a:solidFill>
                  <a:schemeClr val="bg1"/>
                </a:solidFill>
                <a:latin typeface="微软雅黑" pitchFamily="34" charset="-122"/>
                <a:ea typeface="微软雅黑" pitchFamily="34" charset="-122"/>
              </a:rPr>
              <a:t>	</a:t>
            </a:r>
            <a:r>
              <a:rPr lang="zh-CN" altLang="zh-CN" sz="4800" dirty="0" smtClean="0">
                <a:solidFill>
                  <a:schemeClr val="bg1"/>
                </a:solidFill>
                <a:latin typeface="微软雅黑" pitchFamily="34" charset="-122"/>
                <a:ea typeface="微软雅黑" pitchFamily="34" charset="-122"/>
              </a:rPr>
              <a:t>种子纵向弛豫</a:t>
            </a:r>
            <a:r>
              <a:rPr lang="zh-CN" altLang="zh-CN" sz="4800" dirty="0">
                <a:solidFill>
                  <a:schemeClr val="bg1"/>
                </a:solidFill>
                <a:latin typeface="微软雅黑" pitchFamily="34" charset="-122"/>
                <a:ea typeface="微软雅黑" pitchFamily="34" charset="-122"/>
              </a:rPr>
              <a:t>时间的</a:t>
            </a:r>
            <a:r>
              <a:rPr lang="zh-CN" altLang="zh-CN" sz="4800" dirty="0" smtClean="0">
                <a:solidFill>
                  <a:schemeClr val="bg1"/>
                </a:solidFill>
                <a:latin typeface="微软雅黑" pitchFamily="34" charset="-122"/>
                <a:ea typeface="微软雅黑" pitchFamily="34" charset="-122"/>
              </a:rPr>
              <a:t>测量</a:t>
            </a:r>
            <a:endParaRPr lang="en-US" altLang="zh-CN" sz="4800" dirty="0" smtClean="0">
              <a:solidFill>
                <a:schemeClr val="bg1"/>
              </a:solidFill>
              <a:latin typeface="微软雅黑" pitchFamily="34" charset="-122"/>
              <a:ea typeface="微软雅黑" pitchFamily="34" charset="-122"/>
            </a:endParaRPr>
          </a:p>
        </p:txBody>
      </p:sp>
      <p:sp>
        <p:nvSpPr>
          <p:cNvPr id="25" name="文本框 24"/>
          <p:cNvSpPr txBox="1"/>
          <p:nvPr/>
        </p:nvSpPr>
        <p:spPr>
          <a:xfrm>
            <a:off x="2705648" y="4075036"/>
            <a:ext cx="3489279" cy="1600438"/>
          </a:xfrm>
          <a:prstGeom prst="rect">
            <a:avLst/>
          </a:prstGeom>
          <a:noFill/>
        </p:spPr>
        <p:txBody>
          <a:bodyPr wrap="square" rtlCol="0">
            <a:spAutoFit/>
          </a:bodyPr>
          <a:lstStyle/>
          <a:p>
            <a:pPr algn="ctr"/>
            <a:r>
              <a:rPr lang="zh-CN" altLang="en-US" sz="2800" spc="300" dirty="0" smtClean="0">
                <a:latin typeface="Times New Roman" pitchFamily="18" charset="0"/>
                <a:ea typeface="黑体" pitchFamily="2" charset="-122"/>
                <a:cs typeface="Times New Roman" pitchFamily="18" charset="0"/>
              </a:rPr>
              <a:t>复旦大学物理学系</a:t>
            </a:r>
            <a:endParaRPr lang="en-US" altLang="zh-CN" sz="2800" spc="300" dirty="0" smtClean="0">
              <a:latin typeface="Times New Roman" pitchFamily="18" charset="0"/>
              <a:ea typeface="黑体" pitchFamily="2" charset="-122"/>
              <a:cs typeface="Times New Roman" pitchFamily="18" charset="0"/>
            </a:endParaRPr>
          </a:p>
          <a:p>
            <a:pPr algn="ctr">
              <a:lnSpc>
                <a:spcPct val="150000"/>
              </a:lnSpc>
            </a:pPr>
            <a:r>
              <a:rPr lang="zh-CN" altLang="en-US" sz="2800" spc="300" dirty="0" smtClean="0">
                <a:latin typeface="Times New Roman" pitchFamily="18" charset="0"/>
                <a:ea typeface="黑体" pitchFamily="2" charset="-122"/>
                <a:cs typeface="Times New Roman" pitchFamily="18" charset="0"/>
              </a:rPr>
              <a:t>姚红英</a:t>
            </a:r>
            <a:endParaRPr lang="en-US" altLang="zh-CN" sz="2800" spc="300" dirty="0" smtClean="0">
              <a:latin typeface="Times New Roman" pitchFamily="18" charset="0"/>
              <a:ea typeface="黑体" pitchFamily="2" charset="-122"/>
              <a:cs typeface="Times New Roman" pitchFamily="18" charset="0"/>
            </a:endParaRPr>
          </a:p>
          <a:p>
            <a:pPr algn="ctr"/>
            <a:r>
              <a:rPr lang="en-US" altLang="zh-HK" sz="2800" spc="300" dirty="0" smtClean="0">
                <a:latin typeface="Times New Roman" pitchFamily="18" charset="0"/>
                <a:ea typeface="黑体" pitchFamily="2" charset="-122"/>
                <a:cs typeface="Times New Roman" pitchFamily="18" charset="0"/>
              </a:rPr>
              <a:t>2018.7.31</a:t>
            </a:r>
            <a:endParaRPr lang="zh-HK" altLang="en-US" sz="2800" spc="300" dirty="0">
              <a:latin typeface="Times New Roman" pitchFamily="18" charset="0"/>
              <a:ea typeface="黑体" pitchFamily="2" charset="-122"/>
              <a:cs typeface="Times New Roman" pitchFamily="18" charset="0"/>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6721" y="38184"/>
            <a:ext cx="1803958" cy="1803958"/>
          </a:xfrm>
          <a:prstGeom prst="ellipse">
            <a:avLst/>
          </a:prstGeom>
        </p:spPr>
      </p:pic>
      <p:sp>
        <p:nvSpPr>
          <p:cNvPr id="4" name="灯片编号占位符 3"/>
          <p:cNvSpPr>
            <a:spLocks noGrp="1"/>
          </p:cNvSpPr>
          <p:nvPr>
            <p:ph type="sldNum" sz="quarter" idx="12"/>
          </p:nvPr>
        </p:nvSpPr>
        <p:spPr/>
        <p:txBody>
          <a:bodyPr/>
          <a:lstStyle/>
          <a:p>
            <a:fld id="{9E45C72C-05F9-42DA-A32C-E89F323A6F21}" type="slidenum">
              <a:rPr lang="zh-HK" altLang="en-US" smtClean="0"/>
              <a:pPr/>
              <a:t>1</a:t>
            </a:fld>
            <a:endParaRPr lang="zh-HK" altLang="en-US"/>
          </a:p>
        </p:txBody>
      </p:sp>
    </p:spTree>
    <p:extLst>
      <p:ext uri="{BB962C8B-B14F-4D97-AF65-F5344CB8AC3E}">
        <p14:creationId xmlns:p14="http://schemas.microsoft.com/office/powerpoint/2010/main" val="2605218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08281" y="1475149"/>
            <a:ext cx="8570799" cy="707886"/>
          </a:xfrm>
          <a:prstGeom prst="rect">
            <a:avLst/>
          </a:prstGeom>
          <a:noFill/>
        </p:spPr>
        <p:txBody>
          <a:bodyPr wrap="square" rtlCol="0">
            <a:spAutoFit/>
          </a:bodyPr>
          <a:lstStyle/>
          <a:p>
            <a:r>
              <a:rPr lang="zh-CN" altLang="zh-CN" sz="2000" dirty="0" smtClean="0">
                <a:latin typeface="Times New Roman" pitchFamily="18" charset="0"/>
                <a:ea typeface="黑体" pitchFamily="2" charset="-122"/>
                <a:cs typeface="Times New Roman" pitchFamily="18" charset="0"/>
              </a:rPr>
              <a:t>施加</a:t>
            </a:r>
            <a:r>
              <a:rPr lang="zh-CN" altLang="zh-CN" sz="2000" dirty="0">
                <a:latin typeface="Times New Roman" pitchFamily="18" charset="0"/>
                <a:ea typeface="黑体" pitchFamily="2" charset="-122"/>
                <a:cs typeface="Times New Roman" pitchFamily="18" charset="0"/>
              </a:rPr>
              <a:t>一</a:t>
            </a:r>
            <a:r>
              <a:rPr lang="zh-CN" altLang="zh-CN" sz="2000" dirty="0" smtClean="0">
                <a:latin typeface="Times New Roman" pitchFamily="18" charset="0"/>
                <a:ea typeface="黑体" pitchFamily="2" charset="-122"/>
                <a:cs typeface="Times New Roman" pitchFamily="18" charset="0"/>
              </a:rPr>
              <a:t>个</a:t>
            </a:r>
            <a:r>
              <a:rPr lang="en-US" altLang="zh-CN" sz="2000" dirty="0" smtClean="0">
                <a:latin typeface="Times New Roman" pitchFamily="18" charset="0"/>
                <a:ea typeface="黑体" pitchFamily="2" charset="-122"/>
                <a:cs typeface="Times New Roman" pitchFamily="18" charset="0"/>
              </a:rPr>
              <a:t>180</a:t>
            </a:r>
            <a:r>
              <a:rPr lang="en-US" altLang="zh-CN" sz="2000" dirty="0">
                <a:latin typeface="Times New Roman" pitchFamily="18" charset="0"/>
                <a:ea typeface="黑体" pitchFamily="2" charset="-122"/>
                <a:cs typeface="Times New Roman" pitchFamily="18" charset="0"/>
                <a:sym typeface="Symbol"/>
              </a:rPr>
              <a:t></a:t>
            </a:r>
            <a:r>
              <a:rPr lang="zh-CN" altLang="zh-CN" sz="2000" dirty="0" smtClean="0">
                <a:latin typeface="Times New Roman" pitchFamily="18" charset="0"/>
                <a:ea typeface="黑体" pitchFamily="2" charset="-122"/>
                <a:cs typeface="Times New Roman" pitchFamily="18" charset="0"/>
              </a:rPr>
              <a:t>脉冲，自由弛豫</a:t>
            </a:r>
            <a:r>
              <a:rPr lang="en-US" altLang="zh-CN" sz="2000" dirty="0" smtClean="0">
                <a:latin typeface="Times New Roman" pitchFamily="18" charset="0"/>
                <a:ea typeface="黑体" pitchFamily="2" charset="-122"/>
                <a:cs typeface="Times New Roman" pitchFamily="18" charset="0"/>
              </a:rPr>
              <a:t> </a:t>
            </a:r>
            <a:r>
              <a:rPr lang="en-US" altLang="zh-CN" sz="2000" i="1" dirty="0" smtClean="0">
                <a:latin typeface="Times New Roman" pitchFamily="18" charset="0"/>
                <a:ea typeface="黑体" pitchFamily="2" charset="-122"/>
                <a:cs typeface="Times New Roman" pitchFamily="18" charset="0"/>
              </a:rPr>
              <a:t>t </a:t>
            </a:r>
            <a:r>
              <a:rPr lang="zh-CN" altLang="en-US" sz="2000" dirty="0" smtClean="0">
                <a:latin typeface="Times New Roman" pitchFamily="18" charset="0"/>
                <a:ea typeface="黑体" pitchFamily="2" charset="-122"/>
                <a:cs typeface="Times New Roman" pitchFamily="18" charset="0"/>
              </a:rPr>
              <a:t>时间</a:t>
            </a:r>
            <a:r>
              <a:rPr lang="zh-CN" altLang="zh-CN" sz="2000" dirty="0" smtClean="0">
                <a:latin typeface="Times New Roman" pitchFamily="18" charset="0"/>
                <a:ea typeface="黑体" pitchFamily="2" charset="-122"/>
                <a:cs typeface="Times New Roman" pitchFamily="18" charset="0"/>
              </a:rPr>
              <a:t>后，施加</a:t>
            </a:r>
            <a:r>
              <a:rPr lang="zh-CN" altLang="en-US" sz="2000" dirty="0" smtClean="0">
                <a:latin typeface="Times New Roman" pitchFamily="18" charset="0"/>
                <a:ea typeface="黑体" pitchFamily="2" charset="-122"/>
                <a:cs typeface="Times New Roman" pitchFamily="18" charset="0"/>
              </a:rPr>
              <a:t>一个</a:t>
            </a:r>
            <a:r>
              <a:rPr lang="en-US" altLang="zh-CN" sz="2000" dirty="0" smtClean="0">
                <a:latin typeface="Times New Roman" pitchFamily="18" charset="0"/>
                <a:ea typeface="黑体" pitchFamily="2" charset="-122"/>
                <a:cs typeface="Times New Roman" pitchFamily="18" charset="0"/>
              </a:rPr>
              <a:t>90</a:t>
            </a:r>
            <a:r>
              <a:rPr lang="en-US" altLang="zh-CN" sz="2000" dirty="0" smtClean="0">
                <a:latin typeface="Times New Roman" pitchFamily="18" charset="0"/>
                <a:ea typeface="黑体" pitchFamily="2" charset="-122"/>
                <a:cs typeface="Times New Roman" pitchFamily="18" charset="0"/>
                <a:sym typeface="Symbol"/>
              </a:rPr>
              <a:t></a:t>
            </a:r>
            <a:r>
              <a:rPr lang="zh-CN" altLang="zh-CN" sz="2000" dirty="0" smtClean="0">
                <a:latin typeface="Times New Roman" pitchFamily="18" charset="0"/>
                <a:ea typeface="黑体" pitchFamily="2" charset="-122"/>
                <a:cs typeface="Times New Roman" pitchFamily="18" charset="0"/>
              </a:rPr>
              <a:t>脉冲</a:t>
            </a:r>
            <a:r>
              <a:rPr lang="zh-CN" altLang="zh-CN" sz="2000" dirty="0">
                <a:latin typeface="Times New Roman" pitchFamily="18" charset="0"/>
                <a:ea typeface="黑体" pitchFamily="2" charset="-122"/>
                <a:cs typeface="Times New Roman" pitchFamily="18" charset="0"/>
              </a:rPr>
              <a:t>，检测并记录此时的</a:t>
            </a:r>
            <a:r>
              <a:rPr lang="en-US" altLang="zh-CN" sz="2000" dirty="0">
                <a:latin typeface="Times New Roman" pitchFamily="18" charset="0"/>
                <a:ea typeface="黑体" pitchFamily="2" charset="-122"/>
                <a:cs typeface="Times New Roman" pitchFamily="18" charset="0"/>
              </a:rPr>
              <a:t>FID</a:t>
            </a:r>
            <a:r>
              <a:rPr lang="zh-CN" altLang="zh-CN" sz="2000" dirty="0">
                <a:latin typeface="Times New Roman" pitchFamily="18" charset="0"/>
                <a:ea typeface="黑体" pitchFamily="2" charset="-122"/>
                <a:cs typeface="Times New Roman" pitchFamily="18" charset="0"/>
              </a:rPr>
              <a:t>信号幅</a:t>
            </a:r>
            <a:r>
              <a:rPr lang="zh-CN" altLang="zh-CN" sz="2000" dirty="0" smtClean="0">
                <a:latin typeface="Times New Roman" pitchFamily="18" charset="0"/>
                <a:ea typeface="黑体" pitchFamily="2" charset="-122"/>
                <a:cs typeface="Times New Roman" pitchFamily="18" charset="0"/>
              </a:rPr>
              <a:t>值</a:t>
            </a:r>
            <a:r>
              <a:rPr lang="en-US" altLang="zh-CN" sz="2000" dirty="0">
                <a:latin typeface="Times New Roman" pitchFamily="18" charset="0"/>
                <a:ea typeface="黑体" pitchFamily="2" charset="-122"/>
                <a:cs typeface="Times New Roman" pitchFamily="18" charset="0"/>
              </a:rPr>
              <a:t>.</a:t>
            </a:r>
            <a:endParaRPr lang="zh-CN" altLang="zh-CN" sz="2000" dirty="0">
              <a:latin typeface="Times New Roman" pitchFamily="18" charset="0"/>
              <a:ea typeface="黑体" pitchFamily="2" charset="-122"/>
              <a:cs typeface="Times New Roman" pitchFamily="18" charset="0"/>
            </a:endParaRPr>
          </a:p>
        </p:txBody>
      </p:sp>
      <p:graphicFrame>
        <p:nvGraphicFramePr>
          <p:cNvPr id="11" name="对象 10"/>
          <p:cNvGraphicFramePr>
            <a:graphicFrameLocks noChangeAspect="1"/>
          </p:cNvGraphicFramePr>
          <p:nvPr>
            <p:extLst>
              <p:ext uri="{D42A27DB-BD31-4B8C-83A1-F6EECF244321}">
                <p14:modId xmlns:p14="http://schemas.microsoft.com/office/powerpoint/2010/main" val="1613017795"/>
              </p:ext>
            </p:extLst>
          </p:nvPr>
        </p:nvGraphicFramePr>
        <p:xfrm>
          <a:off x="2163584" y="5006282"/>
          <a:ext cx="4685956" cy="1266175"/>
        </p:xfrm>
        <a:graphic>
          <a:graphicData uri="http://schemas.openxmlformats.org/presentationml/2006/ole">
            <mc:AlternateContent xmlns:mc="http://schemas.openxmlformats.org/markup-compatibility/2006">
              <mc:Choice xmlns:v="urn:schemas-microsoft-com:vml" Requires="v">
                <p:oleObj spid="_x0000_s16742" name="Equation" r:id="rId3" imgW="1358640" imgH="368280" progId="Equation.DSMT4">
                  <p:embed/>
                </p:oleObj>
              </mc:Choice>
              <mc:Fallback>
                <p:oleObj name="Equation" r:id="rId3" imgW="1358640" imgH="368280" progId="Equation.DSMT4">
                  <p:embed/>
                  <p:pic>
                    <p:nvPicPr>
                      <p:cNvPr id="0" name=""/>
                      <p:cNvPicPr/>
                      <p:nvPr/>
                    </p:nvPicPr>
                    <p:blipFill>
                      <a:blip r:embed="rId4"/>
                      <a:stretch>
                        <a:fillRect/>
                      </a:stretch>
                    </p:blipFill>
                    <p:spPr>
                      <a:xfrm>
                        <a:off x="2163584" y="5006282"/>
                        <a:ext cx="4685956" cy="1266175"/>
                      </a:xfrm>
                      <a:prstGeom prst="rect">
                        <a:avLst/>
                      </a:prstGeom>
                    </p:spPr>
                  </p:pic>
                </p:oleObj>
              </mc:Fallback>
            </mc:AlternateContent>
          </a:graphicData>
        </a:graphic>
      </p:graphicFrame>
      <p:sp>
        <p:nvSpPr>
          <p:cNvPr id="3" name="矩形 2"/>
          <p:cNvSpPr/>
          <p:nvPr/>
        </p:nvSpPr>
        <p:spPr>
          <a:xfrm>
            <a:off x="308281" y="889448"/>
            <a:ext cx="2326278" cy="523220"/>
          </a:xfrm>
          <a:prstGeom prst="rect">
            <a:avLst/>
          </a:prstGeom>
        </p:spPr>
        <p:txBody>
          <a:bodyPr wrap="none">
            <a:spAutoFit/>
          </a:bodyPr>
          <a:lstStyle/>
          <a:p>
            <a:pPr marL="342900" indent="-342900">
              <a:buFont typeface="Arial" pitchFamily="34" charset="0"/>
              <a:buChar char="•"/>
            </a:pPr>
            <a:r>
              <a:rPr lang="zh-CN" altLang="zh-CN" sz="2800" dirty="0">
                <a:latin typeface="Times New Roman" pitchFamily="18" charset="0"/>
                <a:ea typeface="黑体" pitchFamily="2" charset="-122"/>
                <a:cs typeface="Times New Roman" pitchFamily="18" charset="0"/>
              </a:rPr>
              <a:t>反转恢复</a:t>
            </a:r>
            <a:r>
              <a:rPr lang="zh-CN" altLang="zh-CN" sz="2800" dirty="0" smtClean="0">
                <a:latin typeface="Times New Roman" pitchFamily="18" charset="0"/>
                <a:ea typeface="黑体" pitchFamily="2" charset="-122"/>
                <a:cs typeface="Times New Roman" pitchFamily="18" charset="0"/>
              </a:rPr>
              <a:t>法</a:t>
            </a:r>
            <a:endParaRPr lang="zh-CN" altLang="en-US" sz="2800" dirty="0">
              <a:latin typeface="Times New Roman" pitchFamily="18" charset="0"/>
              <a:ea typeface="黑体" pitchFamily="2" charset="-122"/>
              <a:cs typeface="Times New Roman" pitchFamily="18" charset="0"/>
            </a:endParaRPr>
          </a:p>
        </p:txBody>
      </p:sp>
      <p:sp>
        <p:nvSpPr>
          <p:cNvPr id="7" name="矩形 6"/>
          <p:cNvSpPr/>
          <p:nvPr/>
        </p:nvSpPr>
        <p:spPr>
          <a:xfrm>
            <a:off x="308281" y="5159206"/>
            <a:ext cx="4572000" cy="960328"/>
          </a:xfrm>
          <a:prstGeom prst="rect">
            <a:avLst/>
          </a:prstGeom>
        </p:spPr>
        <p:txBody>
          <a:bodyPr>
            <a:spAutoFit/>
          </a:bodyPr>
          <a:lstStyle/>
          <a:p>
            <a:pPr>
              <a:lnSpc>
                <a:spcPct val="150000"/>
              </a:lnSpc>
            </a:pPr>
            <a:endParaRPr lang="en-US" altLang="zh-CN" sz="2000" dirty="0">
              <a:latin typeface="Times New Roman" pitchFamily="18" charset="0"/>
              <a:ea typeface="黑体" pitchFamily="2" charset="-122"/>
              <a:cs typeface="Times New Roman" pitchFamily="18" charset="0"/>
            </a:endParaRPr>
          </a:p>
          <a:p>
            <a:pPr>
              <a:lnSpc>
                <a:spcPct val="150000"/>
              </a:lnSpc>
            </a:pPr>
            <a:endParaRPr lang="en-US" altLang="zh-CN" sz="2000" dirty="0" smtClean="0">
              <a:latin typeface="Times New Roman" pitchFamily="18" charset="0"/>
              <a:ea typeface="黑体" pitchFamily="2" charset="-122"/>
              <a:cs typeface="Times New Roman" pitchFamily="18" charset="0"/>
            </a:endParaRPr>
          </a:p>
        </p:txBody>
      </p:sp>
      <p:sp>
        <p:nvSpPr>
          <p:cNvPr id="31" name="矩形 30"/>
          <p:cNvSpPr/>
          <p:nvPr/>
        </p:nvSpPr>
        <p:spPr>
          <a:xfrm>
            <a:off x="0" y="1"/>
            <a:ext cx="9144000" cy="739588"/>
          </a:xfrm>
          <a:prstGeom prst="rect">
            <a:avLst/>
          </a:prstGeom>
          <a:solidFill>
            <a:srgbClr val="0174A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latin typeface="Times New Roman" pitchFamily="18" charset="0"/>
              <a:ea typeface="黑体" pitchFamily="2" charset="-122"/>
              <a:cs typeface="Times New Roman" pitchFamily="18" charset="0"/>
            </a:endParaRPr>
          </a:p>
        </p:txBody>
      </p:sp>
      <p:sp>
        <p:nvSpPr>
          <p:cNvPr id="32" name="文本框 12"/>
          <p:cNvSpPr txBox="1"/>
          <p:nvPr/>
        </p:nvSpPr>
        <p:spPr>
          <a:xfrm>
            <a:off x="416856" y="117893"/>
            <a:ext cx="6064625" cy="584775"/>
          </a:xfrm>
          <a:prstGeom prst="rect">
            <a:avLst/>
          </a:prstGeom>
          <a:noFill/>
        </p:spPr>
        <p:txBody>
          <a:bodyPr wrap="square" rtlCol="0">
            <a:spAutoFit/>
          </a:bodyPr>
          <a:lstStyle/>
          <a:p>
            <a:r>
              <a:rPr lang="en-US" altLang="zh-HK" sz="3200" i="1" spc="300" dirty="0" smtClean="0">
                <a:solidFill>
                  <a:schemeClr val="bg1"/>
                </a:solidFill>
                <a:latin typeface="Times New Roman" pitchFamily="18" charset="0"/>
                <a:ea typeface="黑体" pitchFamily="2" charset="-122"/>
                <a:cs typeface="Times New Roman" pitchFamily="18" charset="0"/>
              </a:rPr>
              <a:t>T</a:t>
            </a:r>
            <a:r>
              <a:rPr lang="en-US" altLang="zh-HK" sz="3200" spc="300" baseline="-25000" dirty="0" smtClean="0">
                <a:solidFill>
                  <a:schemeClr val="bg1"/>
                </a:solidFill>
                <a:latin typeface="Times New Roman" pitchFamily="18" charset="0"/>
                <a:ea typeface="黑体" pitchFamily="2" charset="-122"/>
                <a:cs typeface="Times New Roman" pitchFamily="18" charset="0"/>
              </a:rPr>
              <a:t>1</a:t>
            </a:r>
            <a:r>
              <a:rPr lang="zh-CN" altLang="en-US" sz="3200" spc="300" dirty="0" smtClean="0">
                <a:solidFill>
                  <a:schemeClr val="bg1"/>
                </a:solidFill>
                <a:latin typeface="Times New Roman" pitchFamily="18" charset="0"/>
                <a:ea typeface="黑体" pitchFamily="2" charset="-122"/>
                <a:cs typeface="Times New Roman" pitchFamily="18" charset="0"/>
              </a:rPr>
              <a:t>的测量方法</a:t>
            </a:r>
            <a:r>
              <a:rPr lang="en-US" altLang="zh-CN" sz="3200" spc="300" dirty="0" smtClean="0">
                <a:solidFill>
                  <a:schemeClr val="bg1"/>
                </a:solidFill>
                <a:latin typeface="Times New Roman" pitchFamily="18" charset="0"/>
                <a:ea typeface="黑体" pitchFamily="2" charset="-122"/>
                <a:cs typeface="Times New Roman" pitchFamily="18" charset="0"/>
              </a:rPr>
              <a:t>—</a:t>
            </a:r>
            <a:r>
              <a:rPr lang="zh-CN" altLang="zh-CN" sz="3200" dirty="0" smtClean="0">
                <a:solidFill>
                  <a:schemeClr val="bg1"/>
                </a:solidFill>
                <a:latin typeface="Times New Roman" pitchFamily="18" charset="0"/>
                <a:ea typeface="黑体" pitchFamily="2" charset="-122"/>
                <a:cs typeface="Times New Roman" pitchFamily="18" charset="0"/>
              </a:rPr>
              <a:t>反转</a:t>
            </a:r>
            <a:r>
              <a:rPr lang="zh-CN" altLang="zh-CN" sz="3200" dirty="0">
                <a:solidFill>
                  <a:schemeClr val="bg1"/>
                </a:solidFill>
                <a:latin typeface="Times New Roman" pitchFamily="18" charset="0"/>
                <a:ea typeface="黑体" pitchFamily="2" charset="-122"/>
                <a:cs typeface="Times New Roman" pitchFamily="18" charset="0"/>
              </a:rPr>
              <a:t>恢复</a:t>
            </a:r>
            <a:r>
              <a:rPr lang="zh-CN" altLang="zh-CN" sz="3200" dirty="0" smtClean="0">
                <a:solidFill>
                  <a:schemeClr val="bg1"/>
                </a:solidFill>
                <a:latin typeface="Times New Roman" pitchFamily="18" charset="0"/>
                <a:ea typeface="黑体" pitchFamily="2" charset="-122"/>
                <a:cs typeface="Times New Roman" pitchFamily="18" charset="0"/>
              </a:rPr>
              <a:t>法</a:t>
            </a:r>
            <a:endParaRPr lang="zh-CN" altLang="en-US" sz="3200" dirty="0">
              <a:solidFill>
                <a:schemeClr val="bg1"/>
              </a:solidFill>
              <a:latin typeface="Times New Roman" pitchFamily="18" charset="0"/>
              <a:ea typeface="黑体" pitchFamily="2" charset="-122"/>
              <a:cs typeface="Times New Roman" pitchFamily="18" charset="0"/>
            </a:endParaRPr>
          </a:p>
        </p:txBody>
      </p:sp>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65136" y="2280783"/>
            <a:ext cx="3568809" cy="2643149"/>
          </a:xfrm>
          <a:prstGeom prst="rect">
            <a:avLst/>
          </a:prstGeom>
        </p:spPr>
      </p:pic>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6856" y="2280784"/>
            <a:ext cx="4486542" cy="2590490"/>
          </a:xfrm>
          <a:prstGeom prst="rect">
            <a:avLst/>
          </a:prstGeom>
        </p:spPr>
      </p:pic>
      <p:sp>
        <p:nvSpPr>
          <p:cNvPr id="17" name="TextBox 16"/>
          <p:cNvSpPr txBox="1"/>
          <p:nvPr/>
        </p:nvSpPr>
        <p:spPr>
          <a:xfrm>
            <a:off x="0" y="6396335"/>
            <a:ext cx="3893791" cy="461665"/>
          </a:xfrm>
          <a:prstGeom prst="rect">
            <a:avLst/>
          </a:prstGeom>
          <a:noFill/>
        </p:spPr>
        <p:txBody>
          <a:bodyPr wrap="square" rtlCol="0">
            <a:spAutoFit/>
          </a:bodyPr>
          <a:lstStyle/>
          <a:p>
            <a:r>
              <a:rPr lang="en-US" altLang="zh-CN" sz="1200" dirty="0" smtClean="0">
                <a:latin typeface="Times New Roman" pitchFamily="18" charset="0"/>
                <a:ea typeface="黑体" pitchFamily="2" charset="-122"/>
                <a:cs typeface="Times New Roman" pitchFamily="18" charset="0"/>
              </a:rPr>
              <a:t>《</a:t>
            </a:r>
            <a:r>
              <a:rPr lang="zh-CN" altLang="en-US" sz="1200" dirty="0" smtClean="0">
                <a:latin typeface="Times New Roman" pitchFamily="18" charset="0"/>
                <a:ea typeface="黑体" pitchFamily="2" charset="-122"/>
                <a:cs typeface="Times New Roman" pitchFamily="18" charset="0"/>
              </a:rPr>
              <a:t>核磁共振成像技术实验教程</a:t>
            </a:r>
            <a:r>
              <a:rPr lang="en-US" altLang="zh-CN" sz="1200" dirty="0" smtClean="0">
                <a:latin typeface="Times New Roman" pitchFamily="18" charset="0"/>
                <a:ea typeface="黑体" pitchFamily="2" charset="-122"/>
                <a:cs typeface="Times New Roman" pitchFamily="18" charset="0"/>
              </a:rPr>
              <a:t>》 </a:t>
            </a:r>
          </a:p>
          <a:p>
            <a:r>
              <a:rPr lang="zh-CN" altLang="en-US" sz="1200" dirty="0" smtClean="0">
                <a:latin typeface="Times New Roman" pitchFamily="18" charset="0"/>
                <a:ea typeface="黑体" pitchFamily="2" charset="-122"/>
                <a:cs typeface="Times New Roman" pitchFamily="18" charset="0"/>
              </a:rPr>
              <a:t>汪红志等</a:t>
            </a:r>
            <a:r>
              <a:rPr lang="en-US" altLang="zh-CN" sz="1200" dirty="0" smtClean="0">
                <a:latin typeface="Times New Roman" pitchFamily="18" charset="0"/>
                <a:ea typeface="黑体" pitchFamily="2" charset="-122"/>
                <a:cs typeface="Times New Roman" pitchFamily="18" charset="0"/>
              </a:rPr>
              <a:t>. </a:t>
            </a:r>
            <a:r>
              <a:rPr lang="zh-CN" altLang="en-US" sz="1200" dirty="0" smtClean="0">
                <a:latin typeface="Times New Roman" pitchFamily="18" charset="0"/>
                <a:ea typeface="黑体" pitchFamily="2" charset="-122"/>
                <a:cs typeface="Times New Roman" pitchFamily="18" charset="0"/>
              </a:rPr>
              <a:t>北京</a:t>
            </a:r>
            <a:r>
              <a:rPr lang="en-US" altLang="zh-CN" sz="1200" dirty="0" smtClean="0">
                <a:latin typeface="Times New Roman" pitchFamily="18" charset="0"/>
                <a:ea typeface="黑体" pitchFamily="2" charset="-122"/>
                <a:cs typeface="Times New Roman" pitchFamily="18" charset="0"/>
              </a:rPr>
              <a:t>:</a:t>
            </a:r>
            <a:r>
              <a:rPr lang="zh-CN" altLang="en-US" sz="1200" dirty="0" smtClean="0">
                <a:latin typeface="Times New Roman" pitchFamily="18" charset="0"/>
                <a:ea typeface="黑体" pitchFamily="2" charset="-122"/>
                <a:cs typeface="Times New Roman" pitchFamily="18" charset="0"/>
              </a:rPr>
              <a:t>科学技术出版社</a:t>
            </a:r>
            <a:r>
              <a:rPr lang="en-US" altLang="zh-CN" sz="1200" dirty="0">
                <a:latin typeface="Times New Roman" pitchFamily="18" charset="0"/>
                <a:ea typeface="黑体" pitchFamily="2" charset="-122"/>
                <a:cs typeface="Times New Roman" pitchFamily="18" charset="0"/>
              </a:rPr>
              <a:t>, </a:t>
            </a:r>
            <a:r>
              <a:rPr lang="en-US" altLang="zh-CN" sz="1200" dirty="0" smtClean="0">
                <a:latin typeface="Times New Roman" pitchFamily="18" charset="0"/>
                <a:ea typeface="黑体" pitchFamily="2" charset="-122"/>
                <a:cs typeface="Times New Roman" pitchFamily="18" charset="0"/>
              </a:rPr>
              <a:t>2008, 1</a:t>
            </a:r>
            <a:endParaRPr lang="en-US" altLang="zh-CN" sz="1200" dirty="0">
              <a:latin typeface="Times New Roman" pitchFamily="18" charset="0"/>
              <a:ea typeface="黑体" pitchFamily="2" charset="-122"/>
              <a:cs typeface="Times New Roman" pitchFamily="18" charset="0"/>
            </a:endParaRPr>
          </a:p>
        </p:txBody>
      </p:sp>
      <p:sp>
        <p:nvSpPr>
          <p:cNvPr id="4" name="灯片编号占位符 3"/>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10</a:t>
            </a:fld>
            <a:endParaRPr lang="zh-HK" altLang="en-US">
              <a:solidFill>
                <a:prstClr val="black">
                  <a:tint val="75000"/>
                </a:prstClr>
              </a:solidFill>
            </a:endParaRPr>
          </a:p>
        </p:txBody>
      </p:sp>
    </p:spTree>
    <p:extLst>
      <p:ext uri="{BB962C8B-B14F-4D97-AF65-F5344CB8AC3E}">
        <p14:creationId xmlns:p14="http://schemas.microsoft.com/office/powerpoint/2010/main" val="4159688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1041" y="849567"/>
            <a:ext cx="4802477" cy="523220"/>
          </a:xfrm>
          <a:prstGeom prst="rect">
            <a:avLst/>
          </a:prstGeom>
        </p:spPr>
        <p:txBody>
          <a:bodyPr wrap="square">
            <a:spAutoFit/>
          </a:bodyPr>
          <a:lstStyle/>
          <a:p>
            <a:pPr marL="342900" indent="-342900">
              <a:buFont typeface="Arial" pitchFamily="34" charset="0"/>
              <a:buChar char="•"/>
            </a:pPr>
            <a:r>
              <a:rPr lang="zh-CN" altLang="zh-CN" sz="2800" dirty="0">
                <a:latin typeface="Times New Roman" pitchFamily="18" charset="0"/>
                <a:ea typeface="黑体" pitchFamily="2" charset="-122"/>
                <a:cs typeface="Times New Roman" pitchFamily="18" charset="0"/>
              </a:rPr>
              <a:t>饱和恢复</a:t>
            </a:r>
            <a:r>
              <a:rPr lang="zh-CN" altLang="zh-CN" sz="2800" dirty="0" smtClean="0">
                <a:latin typeface="Times New Roman" pitchFamily="18" charset="0"/>
                <a:ea typeface="黑体" pitchFamily="2" charset="-122"/>
                <a:cs typeface="Times New Roman" pitchFamily="18" charset="0"/>
              </a:rPr>
              <a:t>法</a:t>
            </a:r>
            <a:endParaRPr lang="zh-CN" altLang="en-US" sz="2800" dirty="0">
              <a:latin typeface="Times New Roman" pitchFamily="18" charset="0"/>
              <a:ea typeface="黑体" pitchFamily="2" charset="-122"/>
              <a:cs typeface="Times New Roman" pitchFamily="18" charset="0"/>
            </a:endParaRPr>
          </a:p>
        </p:txBody>
      </p:sp>
      <p:sp>
        <p:nvSpPr>
          <p:cNvPr id="5" name="TextBox 4"/>
          <p:cNvSpPr txBox="1"/>
          <p:nvPr/>
        </p:nvSpPr>
        <p:spPr>
          <a:xfrm>
            <a:off x="397197" y="1408422"/>
            <a:ext cx="8524612" cy="707886"/>
          </a:xfrm>
          <a:prstGeom prst="rect">
            <a:avLst/>
          </a:prstGeom>
          <a:noFill/>
        </p:spPr>
        <p:txBody>
          <a:bodyPr wrap="square" rtlCol="0">
            <a:spAutoFit/>
          </a:bodyPr>
          <a:lstStyle/>
          <a:p>
            <a:r>
              <a:rPr lang="zh-CN" altLang="zh-CN" sz="2000" dirty="0">
                <a:latin typeface="Times New Roman" pitchFamily="18" charset="0"/>
                <a:ea typeface="黑体" pitchFamily="2" charset="-122"/>
                <a:cs typeface="Times New Roman" pitchFamily="18" charset="0"/>
              </a:rPr>
              <a:t>施加一</a:t>
            </a:r>
            <a:r>
              <a:rPr lang="zh-CN" altLang="zh-CN" sz="2000" dirty="0" smtClean="0">
                <a:latin typeface="Times New Roman" pitchFamily="18" charset="0"/>
                <a:ea typeface="黑体" pitchFamily="2" charset="-122"/>
                <a:cs typeface="Times New Roman" pitchFamily="18" charset="0"/>
              </a:rPr>
              <a:t>个</a:t>
            </a:r>
            <a:r>
              <a:rPr lang="en-US" altLang="zh-CN" sz="2000" dirty="0" smtClean="0">
                <a:latin typeface="Times New Roman" pitchFamily="18" charset="0"/>
                <a:ea typeface="黑体" pitchFamily="2" charset="-122"/>
                <a:cs typeface="Times New Roman" pitchFamily="18" charset="0"/>
              </a:rPr>
              <a:t>90</a:t>
            </a:r>
            <a:r>
              <a:rPr lang="en-US" altLang="zh-CN" sz="2000" dirty="0" smtClean="0">
                <a:latin typeface="Times New Roman" pitchFamily="18" charset="0"/>
                <a:ea typeface="黑体" pitchFamily="2" charset="-122"/>
                <a:cs typeface="Times New Roman" pitchFamily="18" charset="0"/>
                <a:sym typeface="Symbol"/>
              </a:rPr>
              <a:t></a:t>
            </a:r>
            <a:r>
              <a:rPr lang="zh-CN" altLang="zh-CN" sz="2000" dirty="0" smtClean="0">
                <a:latin typeface="Times New Roman" pitchFamily="18" charset="0"/>
                <a:ea typeface="黑体" pitchFamily="2" charset="-122"/>
                <a:cs typeface="Times New Roman" pitchFamily="18" charset="0"/>
              </a:rPr>
              <a:t>脉冲</a:t>
            </a:r>
            <a:r>
              <a:rPr lang="zh-CN" altLang="zh-CN" sz="2000" dirty="0">
                <a:latin typeface="Times New Roman" pitchFamily="18" charset="0"/>
                <a:ea typeface="黑体" pitchFamily="2" charset="-122"/>
                <a:cs typeface="Times New Roman" pitchFamily="18" charset="0"/>
              </a:rPr>
              <a:t>，自由弛豫</a:t>
            </a:r>
            <a:r>
              <a:rPr lang="en-US" altLang="zh-CN" sz="2000" dirty="0">
                <a:latin typeface="Times New Roman" pitchFamily="18" charset="0"/>
                <a:ea typeface="黑体" pitchFamily="2" charset="-122"/>
                <a:cs typeface="Times New Roman" pitchFamily="18" charset="0"/>
              </a:rPr>
              <a:t> </a:t>
            </a:r>
            <a:r>
              <a:rPr lang="en-US" altLang="zh-CN" sz="2000" i="1" dirty="0">
                <a:latin typeface="Times New Roman" pitchFamily="18" charset="0"/>
                <a:ea typeface="黑体" pitchFamily="2" charset="-122"/>
                <a:cs typeface="Times New Roman" pitchFamily="18" charset="0"/>
              </a:rPr>
              <a:t>t </a:t>
            </a:r>
            <a:r>
              <a:rPr lang="zh-CN" altLang="en-US" sz="2000" dirty="0">
                <a:latin typeface="Times New Roman" pitchFamily="18" charset="0"/>
                <a:ea typeface="黑体" pitchFamily="2" charset="-122"/>
                <a:cs typeface="Times New Roman" pitchFamily="18" charset="0"/>
              </a:rPr>
              <a:t>时间</a:t>
            </a:r>
            <a:r>
              <a:rPr lang="zh-CN" altLang="zh-CN" sz="2000" dirty="0">
                <a:latin typeface="Times New Roman" pitchFamily="18" charset="0"/>
                <a:ea typeface="黑体" pitchFamily="2" charset="-122"/>
                <a:cs typeface="Times New Roman" pitchFamily="18" charset="0"/>
              </a:rPr>
              <a:t>后</a:t>
            </a:r>
            <a:r>
              <a:rPr lang="zh-CN" altLang="zh-CN" sz="2000" dirty="0" smtClean="0">
                <a:latin typeface="Times New Roman" pitchFamily="18" charset="0"/>
                <a:ea typeface="黑体" pitchFamily="2" charset="-122"/>
                <a:cs typeface="Times New Roman" pitchFamily="18" charset="0"/>
              </a:rPr>
              <a:t>，</a:t>
            </a:r>
            <a:r>
              <a:rPr lang="zh-CN" altLang="en-US" sz="2000" dirty="0">
                <a:latin typeface="Times New Roman" pitchFamily="18" charset="0"/>
                <a:ea typeface="黑体" pitchFamily="2" charset="-122"/>
                <a:cs typeface="Times New Roman" pitchFamily="18" charset="0"/>
              </a:rPr>
              <a:t>再</a:t>
            </a:r>
            <a:r>
              <a:rPr lang="zh-CN" altLang="zh-CN" sz="2000" dirty="0" smtClean="0">
                <a:latin typeface="Times New Roman" pitchFamily="18" charset="0"/>
                <a:ea typeface="黑体" pitchFamily="2" charset="-122"/>
                <a:cs typeface="Times New Roman" pitchFamily="18" charset="0"/>
              </a:rPr>
              <a:t>施加</a:t>
            </a:r>
            <a:r>
              <a:rPr lang="zh-CN" altLang="en-US" sz="2000" dirty="0" smtClean="0">
                <a:latin typeface="Times New Roman" pitchFamily="18" charset="0"/>
                <a:ea typeface="黑体" pitchFamily="2" charset="-122"/>
                <a:cs typeface="Times New Roman" pitchFamily="18" charset="0"/>
              </a:rPr>
              <a:t>一个</a:t>
            </a:r>
            <a:r>
              <a:rPr lang="en-US" altLang="zh-CN" sz="2000" dirty="0" smtClean="0">
                <a:latin typeface="Times New Roman" pitchFamily="18" charset="0"/>
                <a:ea typeface="黑体" pitchFamily="2" charset="-122"/>
                <a:cs typeface="Times New Roman" pitchFamily="18" charset="0"/>
              </a:rPr>
              <a:t>90</a:t>
            </a:r>
            <a:r>
              <a:rPr lang="en-US" altLang="zh-CN" sz="2000" dirty="0" smtClean="0">
                <a:latin typeface="Times New Roman" pitchFamily="18" charset="0"/>
                <a:ea typeface="黑体" pitchFamily="2" charset="-122"/>
                <a:cs typeface="Times New Roman" pitchFamily="18" charset="0"/>
                <a:sym typeface="Symbol"/>
              </a:rPr>
              <a:t></a:t>
            </a:r>
            <a:r>
              <a:rPr lang="zh-CN" altLang="zh-CN" sz="2000" dirty="0" smtClean="0">
                <a:latin typeface="Times New Roman" pitchFamily="18" charset="0"/>
                <a:ea typeface="黑体" pitchFamily="2" charset="-122"/>
                <a:cs typeface="Times New Roman" pitchFamily="18" charset="0"/>
              </a:rPr>
              <a:t>脉冲</a:t>
            </a:r>
            <a:r>
              <a:rPr lang="zh-CN" altLang="zh-CN" sz="2000" dirty="0">
                <a:latin typeface="Times New Roman" pitchFamily="18" charset="0"/>
                <a:ea typeface="黑体" pitchFamily="2" charset="-122"/>
                <a:cs typeface="Times New Roman" pitchFamily="18" charset="0"/>
              </a:rPr>
              <a:t>，检测并记录此时的</a:t>
            </a:r>
            <a:r>
              <a:rPr lang="en-US" altLang="zh-CN" sz="2000" dirty="0">
                <a:latin typeface="Times New Roman" pitchFamily="18" charset="0"/>
                <a:ea typeface="黑体" pitchFamily="2" charset="-122"/>
                <a:cs typeface="Times New Roman" pitchFamily="18" charset="0"/>
              </a:rPr>
              <a:t>FID</a:t>
            </a:r>
            <a:r>
              <a:rPr lang="zh-CN" altLang="zh-CN" sz="2000" dirty="0">
                <a:latin typeface="Times New Roman" pitchFamily="18" charset="0"/>
                <a:ea typeface="黑体" pitchFamily="2" charset="-122"/>
                <a:cs typeface="Times New Roman" pitchFamily="18" charset="0"/>
              </a:rPr>
              <a:t>信号幅</a:t>
            </a:r>
            <a:r>
              <a:rPr lang="zh-CN" altLang="zh-CN" sz="2000" dirty="0" smtClean="0">
                <a:latin typeface="Times New Roman" pitchFamily="18" charset="0"/>
                <a:ea typeface="黑体" pitchFamily="2" charset="-122"/>
                <a:cs typeface="Times New Roman" pitchFamily="18" charset="0"/>
              </a:rPr>
              <a:t>值</a:t>
            </a:r>
            <a:r>
              <a:rPr lang="en-US" altLang="zh-CN" sz="2000" dirty="0" smtClean="0">
                <a:latin typeface="Times New Roman" pitchFamily="18" charset="0"/>
                <a:ea typeface="黑体" pitchFamily="2" charset="-122"/>
                <a:cs typeface="Times New Roman" pitchFamily="18" charset="0"/>
              </a:rPr>
              <a:t>.</a:t>
            </a:r>
            <a:endParaRPr lang="zh-CN" altLang="zh-CN" sz="2000" dirty="0">
              <a:latin typeface="Times New Roman" pitchFamily="18" charset="0"/>
              <a:ea typeface="黑体" pitchFamily="2" charset="-122"/>
              <a:cs typeface="Times New Roman" pitchFamily="18" charset="0"/>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437812198"/>
              </p:ext>
            </p:extLst>
          </p:nvPr>
        </p:nvGraphicFramePr>
        <p:xfrm>
          <a:off x="2109644" y="5018718"/>
          <a:ext cx="4543204" cy="1146898"/>
        </p:xfrm>
        <a:graphic>
          <a:graphicData uri="http://schemas.openxmlformats.org/presentationml/2006/ole">
            <mc:AlternateContent xmlns:mc="http://schemas.openxmlformats.org/markup-compatibility/2006">
              <mc:Choice xmlns:v="urn:schemas-microsoft-com:vml" Requires="v">
                <p:oleObj spid="_x0000_s8097" name="Equation" r:id="rId3" imgW="1269720" imgH="368280" progId="Equation.DSMT4">
                  <p:embed/>
                </p:oleObj>
              </mc:Choice>
              <mc:Fallback>
                <p:oleObj name="Equation" r:id="rId3" imgW="1269720" imgH="368280" progId="Equation.DSMT4">
                  <p:embed/>
                  <p:pic>
                    <p:nvPicPr>
                      <p:cNvPr id="0" name=""/>
                      <p:cNvPicPr/>
                      <p:nvPr/>
                    </p:nvPicPr>
                    <p:blipFill>
                      <a:blip r:embed="rId4"/>
                      <a:stretch>
                        <a:fillRect/>
                      </a:stretch>
                    </p:blipFill>
                    <p:spPr>
                      <a:xfrm>
                        <a:off x="2109644" y="5018718"/>
                        <a:ext cx="4543204" cy="1146898"/>
                      </a:xfrm>
                      <a:prstGeom prst="rect">
                        <a:avLst/>
                      </a:prstGeom>
                    </p:spPr>
                  </p:pic>
                </p:oleObj>
              </mc:Fallback>
            </mc:AlternateContent>
          </a:graphicData>
        </a:graphic>
      </p:graphicFrame>
      <p:sp>
        <p:nvSpPr>
          <p:cNvPr id="7" name="矩形 6"/>
          <p:cNvSpPr/>
          <p:nvPr/>
        </p:nvSpPr>
        <p:spPr>
          <a:xfrm>
            <a:off x="308281" y="5159206"/>
            <a:ext cx="4572000" cy="960328"/>
          </a:xfrm>
          <a:prstGeom prst="rect">
            <a:avLst/>
          </a:prstGeom>
        </p:spPr>
        <p:txBody>
          <a:bodyPr>
            <a:spAutoFit/>
          </a:bodyPr>
          <a:lstStyle/>
          <a:p>
            <a:pPr>
              <a:lnSpc>
                <a:spcPct val="150000"/>
              </a:lnSpc>
            </a:pPr>
            <a:endParaRPr lang="en-US" altLang="zh-CN" sz="2000" dirty="0">
              <a:latin typeface="Times New Roman" pitchFamily="18" charset="0"/>
              <a:ea typeface="黑体" pitchFamily="2" charset="-122"/>
              <a:cs typeface="Times New Roman" pitchFamily="18" charset="0"/>
            </a:endParaRPr>
          </a:p>
          <a:p>
            <a:pPr>
              <a:lnSpc>
                <a:spcPct val="150000"/>
              </a:lnSpc>
            </a:pPr>
            <a:endParaRPr lang="en-US" altLang="zh-CN" sz="2000" dirty="0" smtClean="0">
              <a:latin typeface="Times New Roman" pitchFamily="18" charset="0"/>
              <a:ea typeface="黑体" pitchFamily="2" charset="-122"/>
              <a:cs typeface="Times New Roman" pitchFamily="18" charset="0"/>
            </a:endParaRPr>
          </a:p>
        </p:txBody>
      </p:sp>
      <p:sp>
        <p:nvSpPr>
          <p:cNvPr id="31" name="矩形 30"/>
          <p:cNvSpPr/>
          <p:nvPr/>
        </p:nvSpPr>
        <p:spPr>
          <a:xfrm>
            <a:off x="0" y="1"/>
            <a:ext cx="9144000" cy="739588"/>
          </a:xfrm>
          <a:prstGeom prst="rect">
            <a:avLst/>
          </a:prstGeom>
          <a:solidFill>
            <a:srgbClr val="0174A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latin typeface="Times New Roman" pitchFamily="18" charset="0"/>
              <a:ea typeface="黑体" pitchFamily="2" charset="-122"/>
              <a:cs typeface="Times New Roman" pitchFamily="18" charset="0"/>
            </a:endParaRPr>
          </a:p>
        </p:txBody>
      </p:sp>
      <p:sp>
        <p:nvSpPr>
          <p:cNvPr id="32" name="文本框 12"/>
          <p:cNvSpPr txBox="1"/>
          <p:nvPr/>
        </p:nvSpPr>
        <p:spPr>
          <a:xfrm>
            <a:off x="416856" y="117893"/>
            <a:ext cx="6064625" cy="584775"/>
          </a:xfrm>
          <a:prstGeom prst="rect">
            <a:avLst/>
          </a:prstGeom>
          <a:noFill/>
        </p:spPr>
        <p:txBody>
          <a:bodyPr wrap="square" rtlCol="0">
            <a:spAutoFit/>
          </a:bodyPr>
          <a:lstStyle/>
          <a:p>
            <a:r>
              <a:rPr lang="en-US" altLang="zh-HK" sz="3200" i="1" spc="300" dirty="0" smtClean="0">
                <a:solidFill>
                  <a:schemeClr val="bg1"/>
                </a:solidFill>
                <a:latin typeface="Times New Roman" pitchFamily="18" charset="0"/>
                <a:ea typeface="黑体" pitchFamily="2" charset="-122"/>
                <a:cs typeface="Times New Roman" pitchFamily="18" charset="0"/>
              </a:rPr>
              <a:t>T</a:t>
            </a:r>
            <a:r>
              <a:rPr lang="en-US" altLang="zh-HK" sz="3200" spc="300" baseline="-25000" dirty="0" smtClean="0">
                <a:solidFill>
                  <a:schemeClr val="bg1"/>
                </a:solidFill>
                <a:latin typeface="Times New Roman" pitchFamily="18" charset="0"/>
                <a:ea typeface="黑体" pitchFamily="2" charset="-122"/>
                <a:cs typeface="Times New Roman" pitchFamily="18" charset="0"/>
              </a:rPr>
              <a:t>1</a:t>
            </a:r>
            <a:r>
              <a:rPr lang="zh-CN" altLang="en-US" sz="3200" spc="300" dirty="0" smtClean="0">
                <a:solidFill>
                  <a:schemeClr val="bg1"/>
                </a:solidFill>
                <a:latin typeface="Times New Roman" pitchFamily="18" charset="0"/>
                <a:ea typeface="黑体" pitchFamily="2" charset="-122"/>
                <a:cs typeface="Times New Roman" pitchFamily="18" charset="0"/>
              </a:rPr>
              <a:t>的测量方法</a:t>
            </a:r>
            <a:r>
              <a:rPr lang="en-US" altLang="zh-CN" sz="3200" spc="300" dirty="0" smtClean="0">
                <a:solidFill>
                  <a:schemeClr val="bg1"/>
                </a:solidFill>
                <a:latin typeface="Times New Roman" pitchFamily="18" charset="0"/>
                <a:ea typeface="黑体" pitchFamily="2" charset="-122"/>
                <a:cs typeface="Times New Roman" pitchFamily="18" charset="0"/>
              </a:rPr>
              <a:t>—</a:t>
            </a:r>
            <a:r>
              <a:rPr lang="zh-CN" altLang="zh-CN" sz="3200" dirty="0" smtClean="0">
                <a:solidFill>
                  <a:schemeClr val="bg1"/>
                </a:solidFill>
                <a:latin typeface="Times New Roman" pitchFamily="18" charset="0"/>
                <a:ea typeface="黑体" pitchFamily="2" charset="-122"/>
                <a:cs typeface="Times New Roman" pitchFamily="18" charset="0"/>
              </a:rPr>
              <a:t>饱和</a:t>
            </a:r>
            <a:r>
              <a:rPr lang="zh-CN" altLang="zh-CN" sz="3200" dirty="0">
                <a:solidFill>
                  <a:schemeClr val="bg1"/>
                </a:solidFill>
                <a:latin typeface="Times New Roman" pitchFamily="18" charset="0"/>
                <a:ea typeface="黑体" pitchFamily="2" charset="-122"/>
                <a:cs typeface="Times New Roman" pitchFamily="18" charset="0"/>
              </a:rPr>
              <a:t>恢复</a:t>
            </a:r>
            <a:r>
              <a:rPr lang="zh-CN" altLang="zh-CN" sz="3200" dirty="0" smtClean="0">
                <a:solidFill>
                  <a:schemeClr val="bg1"/>
                </a:solidFill>
                <a:latin typeface="Times New Roman" pitchFamily="18" charset="0"/>
                <a:ea typeface="黑体" pitchFamily="2" charset="-122"/>
                <a:cs typeface="Times New Roman" pitchFamily="18" charset="0"/>
              </a:rPr>
              <a:t>法</a:t>
            </a:r>
            <a:endParaRPr lang="zh-CN" altLang="en-US" sz="3200" dirty="0">
              <a:solidFill>
                <a:schemeClr val="bg1"/>
              </a:solidFill>
              <a:latin typeface="Times New Roman" pitchFamily="18" charset="0"/>
              <a:ea typeface="黑体" pitchFamily="2" charset="-122"/>
              <a:cs typeface="Times New Roman" pitchFamily="18" charset="0"/>
            </a:endParaRPr>
          </a:p>
        </p:txBody>
      </p:sp>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78489" y="2116308"/>
            <a:ext cx="3780950" cy="2967399"/>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6856" y="2221282"/>
            <a:ext cx="4480860" cy="2757453"/>
          </a:xfrm>
          <a:prstGeom prst="rect">
            <a:avLst/>
          </a:prstGeom>
        </p:spPr>
      </p:pic>
      <p:sp>
        <p:nvSpPr>
          <p:cNvPr id="18" name="TextBox 17"/>
          <p:cNvSpPr txBox="1"/>
          <p:nvPr/>
        </p:nvSpPr>
        <p:spPr>
          <a:xfrm>
            <a:off x="0" y="6396335"/>
            <a:ext cx="3893791" cy="461665"/>
          </a:xfrm>
          <a:prstGeom prst="rect">
            <a:avLst/>
          </a:prstGeom>
          <a:noFill/>
        </p:spPr>
        <p:txBody>
          <a:bodyPr wrap="square" rtlCol="0">
            <a:spAutoFit/>
          </a:bodyPr>
          <a:lstStyle/>
          <a:p>
            <a:r>
              <a:rPr lang="en-US" altLang="zh-CN" sz="1200" dirty="0" smtClean="0">
                <a:latin typeface="Times New Roman" pitchFamily="18" charset="0"/>
                <a:ea typeface="黑体" pitchFamily="2" charset="-122"/>
                <a:cs typeface="Times New Roman" pitchFamily="18" charset="0"/>
              </a:rPr>
              <a:t>《</a:t>
            </a:r>
            <a:r>
              <a:rPr lang="zh-CN" altLang="en-US" sz="1200" dirty="0" smtClean="0">
                <a:latin typeface="Times New Roman" pitchFamily="18" charset="0"/>
                <a:ea typeface="黑体" pitchFamily="2" charset="-122"/>
                <a:cs typeface="Times New Roman" pitchFamily="18" charset="0"/>
              </a:rPr>
              <a:t>核磁共振成像技术实验教程</a:t>
            </a:r>
            <a:r>
              <a:rPr lang="en-US" altLang="zh-CN" sz="1200" dirty="0" smtClean="0">
                <a:latin typeface="Times New Roman" pitchFamily="18" charset="0"/>
                <a:ea typeface="黑体" pitchFamily="2" charset="-122"/>
                <a:cs typeface="Times New Roman" pitchFamily="18" charset="0"/>
              </a:rPr>
              <a:t>》 </a:t>
            </a:r>
          </a:p>
          <a:p>
            <a:r>
              <a:rPr lang="zh-CN" altLang="en-US" sz="1200" dirty="0" smtClean="0">
                <a:latin typeface="Times New Roman" pitchFamily="18" charset="0"/>
                <a:ea typeface="黑体" pitchFamily="2" charset="-122"/>
                <a:cs typeface="Times New Roman" pitchFamily="18" charset="0"/>
              </a:rPr>
              <a:t>汪红志等</a:t>
            </a:r>
            <a:r>
              <a:rPr lang="en-US" altLang="zh-CN" sz="1200" dirty="0" smtClean="0">
                <a:latin typeface="Times New Roman" pitchFamily="18" charset="0"/>
                <a:ea typeface="黑体" pitchFamily="2" charset="-122"/>
                <a:cs typeface="Times New Roman" pitchFamily="18" charset="0"/>
              </a:rPr>
              <a:t>. </a:t>
            </a:r>
            <a:r>
              <a:rPr lang="zh-CN" altLang="en-US" sz="1200" dirty="0" smtClean="0">
                <a:latin typeface="Times New Roman" pitchFamily="18" charset="0"/>
                <a:ea typeface="黑体" pitchFamily="2" charset="-122"/>
                <a:cs typeface="Times New Roman" pitchFamily="18" charset="0"/>
              </a:rPr>
              <a:t>北京</a:t>
            </a:r>
            <a:r>
              <a:rPr lang="en-US" altLang="zh-CN" sz="1200" dirty="0" smtClean="0">
                <a:latin typeface="Times New Roman" pitchFamily="18" charset="0"/>
                <a:ea typeface="黑体" pitchFamily="2" charset="-122"/>
                <a:cs typeface="Times New Roman" pitchFamily="18" charset="0"/>
              </a:rPr>
              <a:t>:</a:t>
            </a:r>
            <a:r>
              <a:rPr lang="zh-CN" altLang="en-US" sz="1200" dirty="0" smtClean="0">
                <a:latin typeface="Times New Roman" pitchFamily="18" charset="0"/>
                <a:ea typeface="黑体" pitchFamily="2" charset="-122"/>
                <a:cs typeface="Times New Roman" pitchFamily="18" charset="0"/>
              </a:rPr>
              <a:t>科学技术出版社</a:t>
            </a:r>
            <a:r>
              <a:rPr lang="en-US" altLang="zh-CN" sz="1200" dirty="0">
                <a:latin typeface="Times New Roman" pitchFamily="18" charset="0"/>
                <a:ea typeface="黑体" pitchFamily="2" charset="-122"/>
                <a:cs typeface="Times New Roman" pitchFamily="18" charset="0"/>
              </a:rPr>
              <a:t>, </a:t>
            </a:r>
            <a:r>
              <a:rPr lang="en-US" altLang="zh-CN" sz="1200" dirty="0" smtClean="0">
                <a:latin typeface="Times New Roman" pitchFamily="18" charset="0"/>
                <a:ea typeface="黑体" pitchFamily="2" charset="-122"/>
                <a:cs typeface="Times New Roman" pitchFamily="18" charset="0"/>
              </a:rPr>
              <a:t>2008, 1</a:t>
            </a:r>
            <a:endParaRPr lang="en-US" altLang="zh-CN" sz="1200" dirty="0">
              <a:latin typeface="Times New Roman" pitchFamily="18" charset="0"/>
              <a:ea typeface="黑体" pitchFamily="2" charset="-122"/>
              <a:cs typeface="Times New Roman" pitchFamily="18" charset="0"/>
            </a:endParaRPr>
          </a:p>
        </p:txBody>
      </p:sp>
      <p:sp>
        <p:nvSpPr>
          <p:cNvPr id="8" name="灯片编号占位符 7"/>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11</a:t>
            </a:fld>
            <a:endParaRPr lang="zh-HK" altLang="en-US" dirty="0">
              <a:solidFill>
                <a:prstClr val="black">
                  <a:tint val="75000"/>
                </a:prstClr>
              </a:solidFill>
            </a:endParaRPr>
          </a:p>
        </p:txBody>
      </p:sp>
    </p:spTree>
    <p:extLst>
      <p:ext uri="{BB962C8B-B14F-4D97-AF65-F5344CB8AC3E}">
        <p14:creationId xmlns:p14="http://schemas.microsoft.com/office/powerpoint/2010/main" val="1439716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extLst>
              <p:ext uri="{D42A27DB-BD31-4B8C-83A1-F6EECF244321}">
                <p14:modId xmlns:p14="http://schemas.microsoft.com/office/powerpoint/2010/main" val="4173526269"/>
              </p:ext>
            </p:extLst>
          </p:nvPr>
        </p:nvGraphicFramePr>
        <p:xfrm>
          <a:off x="7812741" y="5620868"/>
          <a:ext cx="208280" cy="365760"/>
        </p:xfrm>
        <a:graphic>
          <a:graphicData uri="http://schemas.openxmlformats.org/drawingml/2006/table">
            <a:tbl>
              <a:tblPr/>
              <a:tblGrid>
                <a:gridCol w="208280"/>
              </a:tblGrid>
              <a:tr h="0">
                <a:tc>
                  <a:txBody>
                    <a:bodyPr/>
                    <a:lstStyle/>
                    <a:p>
                      <a:endParaRPr lang="zh-CN" altLang="en-US"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r>
            </a:tbl>
          </a:graphicData>
        </a:graphic>
      </p:graphicFrame>
      <p:sp>
        <p:nvSpPr>
          <p:cNvPr id="23" name="TextBox 22"/>
          <p:cNvSpPr txBox="1"/>
          <p:nvPr/>
        </p:nvSpPr>
        <p:spPr>
          <a:xfrm>
            <a:off x="416856" y="5088336"/>
            <a:ext cx="8499670" cy="1130246"/>
          </a:xfrm>
          <a:prstGeom prst="rect">
            <a:avLst/>
          </a:prstGeom>
          <a:noFill/>
        </p:spPr>
        <p:txBody>
          <a:bodyPr wrap="square" rtlCol="0">
            <a:spAutoFit/>
          </a:bodyPr>
          <a:lstStyle/>
          <a:p>
            <a:pPr marL="342900" lvl="0" indent="-342900">
              <a:lnSpc>
                <a:spcPct val="150000"/>
              </a:lnSpc>
              <a:buFont typeface="Arial" pitchFamily="34" charset="0"/>
              <a:buChar char="•"/>
            </a:pPr>
            <a:r>
              <a:rPr lang="zh-CN" altLang="zh-CN" sz="2400" dirty="0">
                <a:latin typeface="Times New Roman" pitchFamily="18" charset="0"/>
                <a:ea typeface="黑体" pitchFamily="2" charset="-122"/>
                <a:cs typeface="Times New Roman" pitchFamily="18" charset="0"/>
              </a:rPr>
              <a:t>反转恢复法和饱和恢复法两种</a:t>
            </a:r>
            <a:r>
              <a:rPr lang="zh-CN" altLang="zh-CN" sz="2400" dirty="0" smtClean="0">
                <a:latin typeface="Times New Roman" pitchFamily="18" charset="0"/>
                <a:ea typeface="黑体" pitchFamily="2" charset="-122"/>
                <a:cs typeface="Times New Roman" pitchFamily="18" charset="0"/>
              </a:rPr>
              <a:t>方法的测量值</a:t>
            </a:r>
            <a:r>
              <a:rPr lang="zh-CN" altLang="en-US" sz="2400" dirty="0" smtClean="0">
                <a:latin typeface="Times New Roman" pitchFamily="18" charset="0"/>
                <a:ea typeface="黑体" pitchFamily="2" charset="-122"/>
                <a:cs typeface="Times New Roman" pitchFamily="18" charset="0"/>
              </a:rPr>
              <a:t>略有差异</a:t>
            </a:r>
            <a:r>
              <a:rPr lang="en-US" altLang="zh-CN" sz="2400" dirty="0" smtClean="0">
                <a:latin typeface="Times New Roman" pitchFamily="18" charset="0"/>
                <a:ea typeface="黑体" pitchFamily="2" charset="-122"/>
                <a:cs typeface="Times New Roman" pitchFamily="18" charset="0"/>
              </a:rPr>
              <a:t>.</a:t>
            </a:r>
            <a:endParaRPr lang="zh-CN" altLang="zh-CN" sz="2400" dirty="0">
              <a:latin typeface="Times New Roman" pitchFamily="18" charset="0"/>
              <a:ea typeface="黑体" pitchFamily="2" charset="-122"/>
              <a:cs typeface="Times New Roman" pitchFamily="18" charset="0"/>
            </a:endParaRPr>
          </a:p>
          <a:p>
            <a:pPr marL="342900" lvl="0" indent="-342900">
              <a:lnSpc>
                <a:spcPct val="150000"/>
              </a:lnSpc>
              <a:buFont typeface="Arial" pitchFamily="34" charset="0"/>
              <a:buChar char="•"/>
            </a:pPr>
            <a:r>
              <a:rPr lang="zh-CN" altLang="zh-CN" sz="2400" dirty="0">
                <a:latin typeface="Times New Roman" pitchFamily="18" charset="0"/>
                <a:ea typeface="黑体" pitchFamily="2" charset="-122"/>
                <a:cs typeface="Times New Roman" pitchFamily="18" charset="0"/>
              </a:rPr>
              <a:t>饱和恢复</a:t>
            </a:r>
            <a:r>
              <a:rPr lang="zh-CN" altLang="zh-CN" sz="2400" dirty="0" smtClean="0">
                <a:latin typeface="Times New Roman" pitchFamily="18" charset="0"/>
                <a:ea typeface="黑体" pitchFamily="2" charset="-122"/>
                <a:cs typeface="Times New Roman" pitchFamily="18" charset="0"/>
              </a:rPr>
              <a:t>法</a:t>
            </a:r>
            <a:r>
              <a:rPr lang="zh-CN" altLang="en-US" sz="2400" dirty="0">
                <a:latin typeface="Times New Roman" pitchFamily="18" charset="0"/>
                <a:ea typeface="黑体" pitchFamily="2" charset="-122"/>
                <a:cs typeface="Times New Roman" pitchFamily="18" charset="0"/>
              </a:rPr>
              <a:t>的值</a:t>
            </a:r>
            <a:r>
              <a:rPr lang="zh-CN" altLang="zh-CN" sz="2400" dirty="0" smtClean="0">
                <a:latin typeface="Times New Roman" pitchFamily="18" charset="0"/>
                <a:ea typeface="黑体" pitchFamily="2" charset="-122"/>
                <a:cs typeface="Times New Roman" pitchFamily="18" charset="0"/>
              </a:rPr>
              <a:t>大于</a:t>
            </a:r>
            <a:r>
              <a:rPr lang="zh-CN" altLang="zh-CN" sz="2400" dirty="0">
                <a:latin typeface="Times New Roman" pitchFamily="18" charset="0"/>
                <a:ea typeface="黑体" pitchFamily="2" charset="-122"/>
                <a:cs typeface="Times New Roman" pitchFamily="18" charset="0"/>
              </a:rPr>
              <a:t>反转恢复</a:t>
            </a:r>
            <a:r>
              <a:rPr lang="zh-CN" altLang="zh-CN" sz="2400" dirty="0" smtClean="0">
                <a:latin typeface="Times New Roman" pitchFamily="18" charset="0"/>
                <a:ea typeface="黑体" pitchFamily="2" charset="-122"/>
                <a:cs typeface="Times New Roman" pitchFamily="18" charset="0"/>
              </a:rPr>
              <a:t>法</a:t>
            </a:r>
            <a:r>
              <a:rPr lang="zh-CN" altLang="en-US" sz="2400" dirty="0" smtClean="0">
                <a:latin typeface="Times New Roman" pitchFamily="18" charset="0"/>
                <a:ea typeface="黑体" pitchFamily="2" charset="-122"/>
                <a:cs typeface="Times New Roman" pitchFamily="18" charset="0"/>
              </a:rPr>
              <a:t>的值</a:t>
            </a:r>
            <a:r>
              <a:rPr lang="en-US" altLang="zh-CN" sz="2400" dirty="0" smtClean="0">
                <a:latin typeface="Times New Roman" pitchFamily="18" charset="0"/>
                <a:ea typeface="黑体" pitchFamily="2" charset="-122"/>
                <a:cs typeface="Times New Roman" pitchFamily="18" charset="0"/>
              </a:rPr>
              <a:t>.</a:t>
            </a:r>
          </a:p>
        </p:txBody>
      </p:sp>
      <p:sp>
        <p:nvSpPr>
          <p:cNvPr id="38" name="矩形 37"/>
          <p:cNvSpPr/>
          <p:nvPr/>
        </p:nvSpPr>
        <p:spPr>
          <a:xfrm>
            <a:off x="0" y="1"/>
            <a:ext cx="9144000" cy="739588"/>
          </a:xfrm>
          <a:prstGeom prst="rect">
            <a:avLst/>
          </a:prstGeom>
          <a:solidFill>
            <a:srgbClr val="0174A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latin typeface="Times New Roman" pitchFamily="18" charset="0"/>
              <a:ea typeface="黑体" pitchFamily="2" charset="-122"/>
              <a:cs typeface="Times New Roman" pitchFamily="18" charset="0"/>
            </a:endParaRPr>
          </a:p>
        </p:txBody>
      </p:sp>
      <p:sp>
        <p:nvSpPr>
          <p:cNvPr id="39" name="文本框 12"/>
          <p:cNvSpPr txBox="1"/>
          <p:nvPr/>
        </p:nvSpPr>
        <p:spPr>
          <a:xfrm>
            <a:off x="416856" y="117893"/>
            <a:ext cx="6064625" cy="584775"/>
          </a:xfrm>
          <a:prstGeom prst="rect">
            <a:avLst/>
          </a:prstGeom>
          <a:noFill/>
        </p:spPr>
        <p:txBody>
          <a:bodyPr wrap="square" rtlCol="0">
            <a:spAutoFit/>
          </a:bodyPr>
          <a:lstStyle/>
          <a:p>
            <a:r>
              <a:rPr lang="zh-CN" altLang="en-US" sz="3200" spc="300" dirty="0" smtClean="0">
                <a:solidFill>
                  <a:schemeClr val="bg1"/>
                </a:solidFill>
                <a:latin typeface="Times New Roman" pitchFamily="18" charset="0"/>
                <a:ea typeface="黑体" pitchFamily="2" charset="-122"/>
                <a:cs typeface="Times New Roman" pitchFamily="18" charset="0"/>
              </a:rPr>
              <a:t>实验结果</a:t>
            </a:r>
            <a:r>
              <a:rPr lang="en-US" altLang="zh-CN" sz="3200" spc="300" dirty="0" smtClean="0">
                <a:solidFill>
                  <a:schemeClr val="bg1"/>
                </a:solidFill>
                <a:latin typeface="Times New Roman" pitchFamily="18" charset="0"/>
                <a:ea typeface="黑体" pitchFamily="2" charset="-122"/>
                <a:cs typeface="Times New Roman" pitchFamily="18" charset="0"/>
              </a:rPr>
              <a:t>—</a:t>
            </a:r>
            <a:r>
              <a:rPr lang="zh-CN" altLang="en-US" sz="3200" spc="300" dirty="0" smtClean="0">
                <a:solidFill>
                  <a:schemeClr val="bg1"/>
                </a:solidFill>
                <a:latin typeface="Times New Roman" pitchFamily="18" charset="0"/>
                <a:ea typeface="黑体" pitchFamily="2" charset="-122"/>
                <a:cs typeface="Times New Roman" pitchFamily="18" charset="0"/>
              </a:rPr>
              <a:t>各种样品的</a:t>
            </a:r>
            <a:r>
              <a:rPr lang="en-US" altLang="zh-CN" sz="3200" i="1" spc="300" dirty="0" smtClean="0">
                <a:solidFill>
                  <a:schemeClr val="bg1"/>
                </a:solidFill>
                <a:latin typeface="Times New Roman" pitchFamily="18" charset="0"/>
                <a:ea typeface="黑体" pitchFamily="2" charset="-122"/>
                <a:cs typeface="Times New Roman" pitchFamily="18" charset="0"/>
              </a:rPr>
              <a:t>T</a:t>
            </a:r>
            <a:r>
              <a:rPr lang="en-US" altLang="zh-CN" sz="3200" spc="300" baseline="-25000" dirty="0" smtClean="0">
                <a:solidFill>
                  <a:schemeClr val="bg1"/>
                </a:solidFill>
                <a:latin typeface="Times New Roman" pitchFamily="18" charset="0"/>
                <a:ea typeface="黑体" pitchFamily="2" charset="-122"/>
                <a:cs typeface="Times New Roman" pitchFamily="18" charset="0"/>
              </a:rPr>
              <a:t>1</a:t>
            </a:r>
            <a:endParaRPr lang="zh-HK" altLang="en-US" sz="3200" spc="300" baseline="-25000" dirty="0">
              <a:solidFill>
                <a:schemeClr val="bg1"/>
              </a:solidFill>
              <a:latin typeface="Times New Roman" pitchFamily="18" charset="0"/>
              <a:ea typeface="黑体" pitchFamily="2" charset="-122"/>
              <a:cs typeface="Times New Roman" pitchFamily="18" charset="0"/>
            </a:endParaRPr>
          </a:p>
        </p:txBody>
      </p:sp>
      <p:sp>
        <p:nvSpPr>
          <p:cNvPr id="3" name="灯片编号占位符 2"/>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12</a:t>
            </a:fld>
            <a:endParaRPr lang="zh-HK" altLang="en-US">
              <a:solidFill>
                <a:prstClr val="black">
                  <a:tint val="75000"/>
                </a:prstClr>
              </a:solidFill>
            </a:endParaRPr>
          </a:p>
        </p:txBody>
      </p:sp>
      <p:graphicFrame>
        <p:nvGraphicFramePr>
          <p:cNvPr id="10" name="图表 9"/>
          <p:cNvGraphicFramePr>
            <a:graphicFrameLocks/>
          </p:cNvGraphicFramePr>
          <p:nvPr>
            <p:extLst>
              <p:ext uri="{D42A27DB-BD31-4B8C-83A1-F6EECF244321}">
                <p14:modId xmlns:p14="http://schemas.microsoft.com/office/powerpoint/2010/main" val="1970869489"/>
              </p:ext>
            </p:extLst>
          </p:nvPr>
        </p:nvGraphicFramePr>
        <p:xfrm>
          <a:off x="612648" y="829490"/>
          <a:ext cx="7355695" cy="43460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21818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9616" y="887603"/>
            <a:ext cx="8157995" cy="1477328"/>
          </a:xfrm>
          <a:prstGeom prst="rect">
            <a:avLst/>
          </a:prstGeom>
          <a:noFill/>
        </p:spPr>
        <p:txBody>
          <a:bodyPr wrap="square" rtlCol="0">
            <a:spAutoFit/>
          </a:bodyPr>
          <a:lstStyle/>
          <a:p>
            <a:pPr marL="342900" lvl="0" indent="-342900">
              <a:lnSpc>
                <a:spcPct val="150000"/>
              </a:lnSpc>
              <a:buFont typeface="Arial" pitchFamily="34" charset="0"/>
              <a:buChar char="•"/>
            </a:pPr>
            <a:r>
              <a:rPr lang="zh-CN" altLang="en-US" sz="2000" dirty="0" smtClean="0">
                <a:latin typeface="Times New Roman" pitchFamily="18" charset="0"/>
                <a:ea typeface="黑体" pitchFamily="2" charset="-122"/>
                <a:cs typeface="Times New Roman" pitchFamily="18" charset="0"/>
              </a:rPr>
              <a:t>反转法</a:t>
            </a:r>
            <a:r>
              <a:rPr lang="en-US" altLang="zh-CN" sz="2000" i="1" dirty="0" err="1" smtClean="0">
                <a:latin typeface="Times New Roman" pitchFamily="18" charset="0"/>
                <a:ea typeface="黑体" pitchFamily="2" charset="-122"/>
                <a:cs typeface="Times New Roman" pitchFamily="18" charset="0"/>
              </a:rPr>
              <a:t>M</a:t>
            </a:r>
            <a:r>
              <a:rPr lang="en-US" altLang="zh-CN" sz="2000" baseline="-25000" dirty="0" err="1" smtClean="0">
                <a:latin typeface="Times New Roman" pitchFamily="18" charset="0"/>
                <a:ea typeface="黑体" pitchFamily="2" charset="-122"/>
                <a:cs typeface="Times New Roman" pitchFamily="18" charset="0"/>
              </a:rPr>
              <a:t>z</a:t>
            </a:r>
            <a:r>
              <a:rPr lang="zh-CN" altLang="en-US" sz="2000" dirty="0" smtClean="0">
                <a:latin typeface="Times New Roman" pitchFamily="18" charset="0"/>
                <a:ea typeface="黑体" pitchFamily="2" charset="-122"/>
                <a:cs typeface="Times New Roman" pitchFamily="18" charset="0"/>
              </a:rPr>
              <a:t>为</a:t>
            </a:r>
            <a:r>
              <a:rPr lang="en-US" altLang="zh-CN" sz="2000" dirty="0" smtClean="0">
                <a:latin typeface="Times New Roman" pitchFamily="18" charset="0"/>
                <a:ea typeface="黑体" pitchFamily="2" charset="-122"/>
                <a:cs typeface="Times New Roman" pitchFamily="18" charset="0"/>
              </a:rPr>
              <a:t>0</a:t>
            </a:r>
            <a:r>
              <a:rPr lang="zh-CN" altLang="en-US" sz="2000" dirty="0" smtClean="0">
                <a:latin typeface="Times New Roman" pitchFamily="18" charset="0"/>
                <a:ea typeface="黑体" pitchFamily="2" charset="-122"/>
                <a:cs typeface="Times New Roman" pitchFamily="18" charset="0"/>
              </a:rPr>
              <a:t>附近的信号值很小导致信噪比小，</a:t>
            </a:r>
            <a:r>
              <a:rPr lang="zh-CN" altLang="en-US" sz="2000" dirty="0">
                <a:latin typeface="Times New Roman" pitchFamily="18" charset="0"/>
                <a:ea typeface="黑体" pitchFamily="2" charset="-122"/>
                <a:cs typeface="Times New Roman" pitchFamily="18" charset="0"/>
              </a:rPr>
              <a:t>因而</a:t>
            </a:r>
            <a:r>
              <a:rPr lang="zh-CN" altLang="en-US" sz="2000" dirty="0" smtClean="0">
                <a:latin typeface="Times New Roman" pitchFamily="18" charset="0"/>
                <a:ea typeface="黑体" pitchFamily="2" charset="-122"/>
                <a:cs typeface="Times New Roman" pitchFamily="18" charset="0"/>
              </a:rPr>
              <a:t>测量值不准确</a:t>
            </a:r>
            <a:r>
              <a:rPr lang="en-US" altLang="zh-CN" sz="2000" dirty="0" smtClean="0">
                <a:latin typeface="Times New Roman" pitchFamily="18" charset="0"/>
                <a:ea typeface="黑体" pitchFamily="2" charset="-122"/>
                <a:cs typeface="Times New Roman" pitchFamily="18" charset="0"/>
              </a:rPr>
              <a:t>.</a:t>
            </a:r>
          </a:p>
          <a:p>
            <a:pPr marL="342900" lvl="0" indent="-342900">
              <a:lnSpc>
                <a:spcPct val="150000"/>
              </a:lnSpc>
              <a:buFont typeface="Arial" pitchFamily="34" charset="0"/>
              <a:buChar char="•"/>
            </a:pPr>
            <a:r>
              <a:rPr lang="zh-CN" altLang="en-US" sz="2000" dirty="0" smtClean="0">
                <a:latin typeface="Times New Roman" pitchFamily="18" charset="0"/>
                <a:ea typeface="黑体" pitchFamily="2" charset="-122"/>
                <a:cs typeface="Times New Roman" pitchFamily="18" charset="0"/>
              </a:rPr>
              <a:t>可求出</a:t>
            </a:r>
            <a:r>
              <a:rPr lang="en-US" altLang="zh-CN" sz="2000" i="1" dirty="0" err="1" smtClean="0">
                <a:latin typeface="Times New Roman" pitchFamily="18" charset="0"/>
                <a:ea typeface="黑体" pitchFamily="2" charset="-122"/>
                <a:cs typeface="Times New Roman" pitchFamily="18" charset="0"/>
              </a:rPr>
              <a:t>M</a:t>
            </a:r>
            <a:r>
              <a:rPr lang="en-US" altLang="zh-CN" sz="2000" baseline="-25000" dirty="0" err="1" smtClean="0">
                <a:latin typeface="Times New Roman" pitchFamily="18" charset="0"/>
                <a:ea typeface="黑体" pitchFamily="2" charset="-122"/>
                <a:cs typeface="Times New Roman" pitchFamily="18" charset="0"/>
              </a:rPr>
              <a:t>z</a:t>
            </a:r>
            <a:r>
              <a:rPr lang="en-US" altLang="zh-CN" sz="2000" dirty="0" smtClean="0">
                <a:latin typeface="Times New Roman" pitchFamily="18" charset="0"/>
                <a:ea typeface="黑体" pitchFamily="2" charset="-122"/>
                <a:cs typeface="Times New Roman" pitchFamily="18" charset="0"/>
              </a:rPr>
              <a:t>=0</a:t>
            </a:r>
            <a:r>
              <a:rPr lang="zh-CN" altLang="en-US" sz="2000" dirty="0" smtClean="0">
                <a:latin typeface="Times New Roman" pitchFamily="18" charset="0"/>
                <a:ea typeface="黑体" pitchFamily="2" charset="-122"/>
                <a:cs typeface="Times New Roman" pitchFamily="18" charset="0"/>
              </a:rPr>
              <a:t>的时刻，</a:t>
            </a:r>
            <a:r>
              <a:rPr lang="en-US" altLang="zh-CN" sz="2000" i="1" dirty="0" smtClean="0">
                <a:latin typeface="Times New Roman" pitchFamily="18" charset="0"/>
                <a:ea typeface="黑体" pitchFamily="2" charset="-122"/>
                <a:cs typeface="Times New Roman" pitchFamily="18" charset="0"/>
              </a:rPr>
              <a:t>T</a:t>
            </a:r>
            <a:r>
              <a:rPr lang="en-US" altLang="zh-CN" sz="2000" baseline="-25000" dirty="0" smtClean="0">
                <a:latin typeface="Times New Roman" pitchFamily="18" charset="0"/>
                <a:ea typeface="黑体" pitchFamily="2" charset="-122"/>
                <a:cs typeface="Times New Roman" pitchFamily="18" charset="0"/>
              </a:rPr>
              <a:t>1</a:t>
            </a:r>
            <a:r>
              <a:rPr lang="en-US" altLang="zh-CN" sz="2000" dirty="0" smtClean="0">
                <a:latin typeface="Times New Roman" pitchFamily="18" charset="0"/>
                <a:ea typeface="黑体" pitchFamily="2" charset="-122"/>
                <a:cs typeface="Times New Roman" pitchFamily="18" charset="0"/>
                <a:sym typeface="Symbol"/>
              </a:rPr>
              <a:t></a:t>
            </a:r>
            <a:r>
              <a:rPr lang="en-US" altLang="zh-CN" sz="2000" dirty="0" smtClean="0">
                <a:latin typeface="Times New Roman" pitchFamily="18" charset="0"/>
                <a:ea typeface="黑体" pitchFamily="2" charset="-122"/>
                <a:cs typeface="Times New Roman" pitchFamily="18" charset="0"/>
              </a:rPr>
              <a:t>ln2=0.693</a:t>
            </a:r>
            <a:r>
              <a:rPr lang="en-US" altLang="zh-CN" sz="2000" i="1" dirty="0" smtClean="0">
                <a:latin typeface="Times New Roman" pitchFamily="18" charset="0"/>
                <a:ea typeface="黑体" pitchFamily="2" charset="-122"/>
                <a:cs typeface="Times New Roman" pitchFamily="18" charset="0"/>
              </a:rPr>
              <a:t>T</a:t>
            </a:r>
            <a:r>
              <a:rPr lang="en-US" altLang="zh-CN" sz="2000" baseline="-25000" dirty="0" smtClean="0">
                <a:latin typeface="Times New Roman" pitchFamily="18" charset="0"/>
                <a:ea typeface="黑体" pitchFamily="2" charset="-122"/>
                <a:cs typeface="Times New Roman" pitchFamily="18" charset="0"/>
              </a:rPr>
              <a:t>1</a:t>
            </a:r>
            <a:r>
              <a:rPr lang="en-US" altLang="zh-CN" sz="2000" dirty="0" smtClean="0">
                <a:latin typeface="Times New Roman" pitchFamily="18" charset="0"/>
                <a:ea typeface="黑体" pitchFamily="2" charset="-122"/>
                <a:cs typeface="Times New Roman" pitchFamily="18" charset="0"/>
                <a:sym typeface="Symbol"/>
              </a:rPr>
              <a:t></a:t>
            </a:r>
            <a:r>
              <a:rPr lang="en-US" altLang="zh-CN" sz="2000" dirty="0" smtClean="0">
                <a:latin typeface="Times New Roman" pitchFamily="18" charset="0"/>
                <a:ea typeface="黑体" pitchFamily="2" charset="-122"/>
                <a:cs typeface="Times New Roman" pitchFamily="18" charset="0"/>
              </a:rPr>
              <a:t>0.7</a:t>
            </a:r>
            <a:r>
              <a:rPr lang="en-US" altLang="zh-CN" sz="2000" i="1" dirty="0" smtClean="0">
                <a:latin typeface="Times New Roman" pitchFamily="18" charset="0"/>
                <a:ea typeface="黑体" pitchFamily="2" charset="-122"/>
                <a:cs typeface="Times New Roman" pitchFamily="18" charset="0"/>
              </a:rPr>
              <a:t>T</a:t>
            </a:r>
            <a:r>
              <a:rPr lang="en-US" altLang="zh-CN" sz="2000" baseline="-25000" dirty="0" smtClean="0">
                <a:latin typeface="Times New Roman" pitchFamily="18" charset="0"/>
                <a:ea typeface="黑体" pitchFamily="2" charset="-122"/>
                <a:cs typeface="Times New Roman" pitchFamily="18" charset="0"/>
              </a:rPr>
              <a:t>1</a:t>
            </a:r>
            <a:r>
              <a:rPr lang="zh-CN" altLang="en-US" sz="2000" dirty="0" smtClean="0">
                <a:latin typeface="Times New Roman" pitchFamily="18" charset="0"/>
                <a:ea typeface="黑体" pitchFamily="2" charset="-122"/>
                <a:cs typeface="Times New Roman" pitchFamily="18" charset="0"/>
              </a:rPr>
              <a:t>实现压脂肪、压水等技术</a:t>
            </a:r>
            <a:r>
              <a:rPr lang="en-US" altLang="zh-CN" sz="2000" dirty="0" smtClean="0">
                <a:latin typeface="Times New Roman" pitchFamily="18" charset="0"/>
                <a:ea typeface="黑体" pitchFamily="2" charset="-122"/>
                <a:cs typeface="Times New Roman" pitchFamily="18" charset="0"/>
              </a:rPr>
              <a:t>.</a:t>
            </a:r>
          </a:p>
          <a:p>
            <a:pPr marL="342900" lvl="0" indent="-342900">
              <a:lnSpc>
                <a:spcPct val="150000"/>
              </a:lnSpc>
              <a:buFont typeface="Arial" pitchFamily="34" charset="0"/>
              <a:buChar char="•"/>
            </a:pPr>
            <a:r>
              <a:rPr lang="zh-CN" altLang="en-US" sz="2000" dirty="0" smtClean="0">
                <a:latin typeface="Times New Roman" pitchFamily="18" charset="0"/>
                <a:ea typeface="黑体" pitchFamily="2" charset="-122"/>
                <a:cs typeface="Times New Roman" pitchFamily="18" charset="0"/>
              </a:rPr>
              <a:t>饱和</a:t>
            </a:r>
            <a:r>
              <a:rPr lang="zh-CN" altLang="en-US" sz="2000" dirty="0">
                <a:latin typeface="Times New Roman" pitchFamily="18" charset="0"/>
                <a:ea typeface="黑体" pitchFamily="2" charset="-122"/>
                <a:cs typeface="Times New Roman" pitchFamily="18" charset="0"/>
              </a:rPr>
              <a:t>恢复</a:t>
            </a:r>
            <a:r>
              <a:rPr lang="zh-CN" altLang="en-US" sz="2000" dirty="0" smtClean="0">
                <a:latin typeface="Times New Roman" pitchFamily="18" charset="0"/>
                <a:ea typeface="黑体" pitchFamily="2" charset="-122"/>
                <a:cs typeface="Times New Roman" pitchFamily="18" charset="0"/>
              </a:rPr>
              <a:t>法测量</a:t>
            </a:r>
            <a:r>
              <a:rPr lang="zh-CN" altLang="en-US" sz="2000" dirty="0">
                <a:latin typeface="Times New Roman" pitchFamily="18" charset="0"/>
                <a:ea typeface="黑体" pitchFamily="2" charset="-122"/>
                <a:cs typeface="Times New Roman" pitchFamily="18" charset="0"/>
              </a:rPr>
              <a:t>的</a:t>
            </a:r>
            <a:r>
              <a:rPr lang="zh-CN" altLang="en-US" sz="2000" dirty="0" smtClean="0">
                <a:latin typeface="Times New Roman" pitchFamily="18" charset="0"/>
                <a:ea typeface="黑体" pitchFamily="2" charset="-122"/>
                <a:cs typeface="Times New Roman" pitchFamily="18" charset="0"/>
              </a:rPr>
              <a:t>点数少些，</a:t>
            </a:r>
            <a:r>
              <a:rPr lang="zh-CN" altLang="en-US" sz="2000" dirty="0">
                <a:latin typeface="Times New Roman" pitchFamily="18" charset="0"/>
                <a:ea typeface="黑体" pitchFamily="2" charset="-122"/>
                <a:cs typeface="Times New Roman" pitchFamily="18" charset="0"/>
              </a:rPr>
              <a:t>因而可以提高测量</a:t>
            </a:r>
            <a:r>
              <a:rPr lang="zh-CN" altLang="en-US" sz="2000" dirty="0" smtClean="0">
                <a:latin typeface="Times New Roman" pitchFamily="18" charset="0"/>
                <a:ea typeface="黑体" pitchFamily="2" charset="-122"/>
                <a:cs typeface="Times New Roman" pitchFamily="18" charset="0"/>
              </a:rPr>
              <a:t>速度</a:t>
            </a:r>
            <a:r>
              <a:rPr lang="en-US" altLang="zh-CN" sz="2000" dirty="0" smtClean="0">
                <a:latin typeface="Times New Roman" pitchFamily="18" charset="0"/>
                <a:ea typeface="黑体" pitchFamily="2" charset="-122"/>
                <a:cs typeface="Times New Roman" pitchFamily="18" charset="0"/>
              </a:rPr>
              <a:t>.</a:t>
            </a:r>
            <a:endParaRPr lang="zh-CN" altLang="en-US" sz="2000" dirty="0">
              <a:latin typeface="Times New Roman" pitchFamily="18" charset="0"/>
              <a:ea typeface="黑体" pitchFamily="2" charset="-122"/>
              <a:cs typeface="Times New Roman" pitchFamily="18" charset="0"/>
            </a:endParaRPr>
          </a:p>
        </p:txBody>
      </p:sp>
      <p:pic>
        <p:nvPicPr>
          <p:cNvPr id="26" name="图片 25"/>
          <p:cNvPicPr>
            <a:picLocks noChangeAspect="1"/>
          </p:cNvPicPr>
          <p:nvPr/>
        </p:nvPicPr>
        <p:blipFill rotWithShape="1">
          <a:blip r:embed="rId2">
            <a:extLst>
              <a:ext uri="{28A0092B-C50C-407E-A947-70E740481C1C}">
                <a14:useLocalDpi xmlns:a14="http://schemas.microsoft.com/office/drawing/2010/main" val="0"/>
              </a:ext>
            </a:extLst>
          </a:blip>
          <a:srcRect l="1651" t="3311" r="8255"/>
          <a:stretch/>
        </p:blipFill>
        <p:spPr bwMode="auto">
          <a:xfrm>
            <a:off x="489616" y="2715092"/>
            <a:ext cx="3943453" cy="2880000"/>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29" name="图片 28"/>
          <p:cNvPicPr>
            <a:picLocks noChangeAspect="1"/>
          </p:cNvPicPr>
          <p:nvPr/>
        </p:nvPicPr>
        <p:blipFill rotWithShape="1">
          <a:blip r:embed="rId3">
            <a:extLst>
              <a:ext uri="{28A0092B-C50C-407E-A947-70E740481C1C}">
                <a14:useLocalDpi xmlns:a14="http://schemas.microsoft.com/office/drawing/2010/main" val="0"/>
              </a:ext>
            </a:extLst>
          </a:blip>
          <a:srcRect l="3407" t="4304" r="8475"/>
          <a:stretch/>
        </p:blipFill>
        <p:spPr bwMode="auto">
          <a:xfrm>
            <a:off x="4656074" y="2715092"/>
            <a:ext cx="3869074" cy="2880000"/>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30" name="文本框 2"/>
          <p:cNvSpPr txBox="1">
            <a:spLocks noChangeArrowheads="1"/>
          </p:cNvSpPr>
          <p:nvPr/>
        </p:nvSpPr>
        <p:spPr bwMode="auto">
          <a:xfrm>
            <a:off x="850256" y="5702392"/>
            <a:ext cx="3222171" cy="400110"/>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zh-CN" sz="2000" kern="100" dirty="0" smtClean="0">
                <a:effectLst/>
                <a:latin typeface="Times New Roman" pitchFamily="18" charset="0"/>
                <a:ea typeface="黑体" pitchFamily="2" charset="-122"/>
                <a:cs typeface="Times New Roman" pitchFamily="18" charset="0"/>
              </a:rPr>
              <a:t>反转法测大豆油</a:t>
            </a:r>
            <a:r>
              <a:rPr lang="en-US" altLang="zh-CN" sz="2000" i="1" kern="100" dirty="0" smtClean="0">
                <a:effectLst/>
                <a:latin typeface="Times New Roman" pitchFamily="18" charset="0"/>
                <a:ea typeface="黑体" pitchFamily="2" charset="-122"/>
                <a:cs typeface="Times New Roman" pitchFamily="18" charset="0"/>
              </a:rPr>
              <a:t>T</a:t>
            </a:r>
            <a:r>
              <a:rPr lang="en-US" altLang="zh-CN" sz="2000" kern="100" baseline="-25000" dirty="0" smtClean="0">
                <a:effectLst/>
                <a:latin typeface="Times New Roman" pitchFamily="18" charset="0"/>
                <a:ea typeface="黑体" pitchFamily="2" charset="-122"/>
                <a:cs typeface="Times New Roman" pitchFamily="18" charset="0"/>
              </a:rPr>
              <a:t>1</a:t>
            </a:r>
            <a:r>
              <a:rPr lang="zh-CN" sz="2000" kern="100" dirty="0" smtClean="0">
                <a:effectLst/>
                <a:latin typeface="Times New Roman" pitchFamily="18" charset="0"/>
                <a:ea typeface="黑体" pitchFamily="2" charset="-122"/>
                <a:cs typeface="Times New Roman" pitchFamily="18" charset="0"/>
              </a:rPr>
              <a:t>拟合</a:t>
            </a:r>
            <a:r>
              <a:rPr lang="zh-CN" sz="2000" kern="100" dirty="0">
                <a:effectLst/>
                <a:latin typeface="Times New Roman" pitchFamily="18" charset="0"/>
                <a:ea typeface="黑体" pitchFamily="2" charset="-122"/>
                <a:cs typeface="Times New Roman" pitchFamily="18" charset="0"/>
              </a:rPr>
              <a:t>图 </a:t>
            </a:r>
          </a:p>
        </p:txBody>
      </p:sp>
      <p:sp>
        <p:nvSpPr>
          <p:cNvPr id="31" name="文本框 2"/>
          <p:cNvSpPr txBox="1">
            <a:spLocks noChangeArrowheads="1"/>
          </p:cNvSpPr>
          <p:nvPr/>
        </p:nvSpPr>
        <p:spPr bwMode="auto">
          <a:xfrm>
            <a:off x="5010005" y="5688487"/>
            <a:ext cx="3161211" cy="400110"/>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zh-CN" sz="2000" kern="100" dirty="0" smtClean="0">
                <a:effectLst/>
                <a:latin typeface="Times New Roman" pitchFamily="18" charset="0"/>
                <a:ea typeface="黑体" pitchFamily="2" charset="-122"/>
                <a:cs typeface="Times New Roman" pitchFamily="18" charset="0"/>
              </a:rPr>
              <a:t>饱和法测大豆油</a:t>
            </a:r>
            <a:r>
              <a:rPr lang="en-US" altLang="zh-CN" sz="2000" i="1" kern="100" dirty="0" smtClean="0">
                <a:latin typeface="Times New Roman" pitchFamily="18" charset="0"/>
                <a:ea typeface="黑体" pitchFamily="2" charset="-122"/>
                <a:cs typeface="Times New Roman" pitchFamily="18" charset="0"/>
              </a:rPr>
              <a:t>T</a:t>
            </a:r>
            <a:r>
              <a:rPr lang="en-US" altLang="zh-CN" sz="2000" kern="100" baseline="-25000" dirty="0" smtClean="0">
                <a:latin typeface="Times New Roman" pitchFamily="18" charset="0"/>
                <a:ea typeface="黑体" pitchFamily="2" charset="-122"/>
                <a:cs typeface="Times New Roman" pitchFamily="18" charset="0"/>
              </a:rPr>
              <a:t>1</a:t>
            </a:r>
            <a:r>
              <a:rPr lang="zh-CN" sz="2000" kern="100" dirty="0" smtClean="0">
                <a:effectLst/>
                <a:latin typeface="Times New Roman" pitchFamily="18" charset="0"/>
                <a:ea typeface="黑体" pitchFamily="2" charset="-122"/>
                <a:cs typeface="Times New Roman" pitchFamily="18" charset="0"/>
              </a:rPr>
              <a:t>拟合</a:t>
            </a:r>
            <a:r>
              <a:rPr lang="zh-CN" sz="2000" kern="100" dirty="0">
                <a:effectLst/>
                <a:latin typeface="Times New Roman" pitchFamily="18" charset="0"/>
                <a:ea typeface="黑体" pitchFamily="2" charset="-122"/>
                <a:cs typeface="Times New Roman" pitchFamily="18" charset="0"/>
              </a:rPr>
              <a:t>图</a:t>
            </a:r>
          </a:p>
        </p:txBody>
      </p:sp>
      <p:sp>
        <p:nvSpPr>
          <p:cNvPr id="32" name="矩形 31"/>
          <p:cNvSpPr/>
          <p:nvPr/>
        </p:nvSpPr>
        <p:spPr>
          <a:xfrm>
            <a:off x="0" y="1"/>
            <a:ext cx="9144000" cy="739588"/>
          </a:xfrm>
          <a:prstGeom prst="rect">
            <a:avLst/>
          </a:prstGeom>
          <a:solidFill>
            <a:srgbClr val="0174A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latin typeface="Times New Roman" pitchFamily="18" charset="0"/>
              <a:ea typeface="黑体" pitchFamily="2" charset="-122"/>
              <a:cs typeface="Times New Roman" pitchFamily="18" charset="0"/>
            </a:endParaRPr>
          </a:p>
        </p:txBody>
      </p:sp>
      <p:sp>
        <p:nvSpPr>
          <p:cNvPr id="33" name="文本框 12"/>
          <p:cNvSpPr txBox="1"/>
          <p:nvPr/>
        </p:nvSpPr>
        <p:spPr>
          <a:xfrm>
            <a:off x="416856" y="117893"/>
            <a:ext cx="6064625" cy="584775"/>
          </a:xfrm>
          <a:prstGeom prst="rect">
            <a:avLst/>
          </a:prstGeom>
          <a:noFill/>
        </p:spPr>
        <p:txBody>
          <a:bodyPr wrap="square" rtlCol="0">
            <a:spAutoFit/>
          </a:bodyPr>
          <a:lstStyle/>
          <a:p>
            <a:r>
              <a:rPr lang="zh-CN" altLang="en-US" sz="3200" spc="300" dirty="0" smtClean="0">
                <a:solidFill>
                  <a:schemeClr val="bg1"/>
                </a:solidFill>
                <a:latin typeface="Times New Roman" pitchFamily="18" charset="0"/>
                <a:ea typeface="黑体" pitchFamily="2" charset="-122"/>
                <a:cs typeface="Times New Roman" pitchFamily="18" charset="0"/>
              </a:rPr>
              <a:t>实验结果分析</a:t>
            </a:r>
            <a:r>
              <a:rPr lang="en-US" altLang="zh-CN" sz="3200" spc="300" dirty="0" smtClean="0">
                <a:solidFill>
                  <a:schemeClr val="bg1"/>
                </a:solidFill>
                <a:latin typeface="Times New Roman" pitchFamily="18" charset="0"/>
                <a:ea typeface="黑体" pitchFamily="2" charset="-122"/>
                <a:cs typeface="Times New Roman" pitchFamily="18" charset="0"/>
              </a:rPr>
              <a:t>—</a:t>
            </a:r>
            <a:r>
              <a:rPr lang="zh-CN" altLang="en-US" sz="3200" spc="300" dirty="0" smtClean="0">
                <a:solidFill>
                  <a:schemeClr val="bg1"/>
                </a:solidFill>
                <a:latin typeface="Times New Roman" pitchFamily="18" charset="0"/>
                <a:ea typeface="黑体" pitchFamily="2" charset="-122"/>
                <a:cs typeface="Times New Roman" pitchFamily="18" charset="0"/>
              </a:rPr>
              <a:t>两种方法比较</a:t>
            </a:r>
            <a:endParaRPr lang="zh-HK" altLang="en-US" sz="3200" spc="300" dirty="0">
              <a:solidFill>
                <a:schemeClr val="bg1"/>
              </a:solidFill>
              <a:latin typeface="Times New Roman" pitchFamily="18" charset="0"/>
              <a:ea typeface="黑体" pitchFamily="2" charset="-122"/>
              <a:cs typeface="Times New Roman" pitchFamily="18" charset="0"/>
            </a:endParaRPr>
          </a:p>
        </p:txBody>
      </p:sp>
      <p:sp>
        <p:nvSpPr>
          <p:cNvPr id="2" name="椭圆 1"/>
          <p:cNvSpPr/>
          <p:nvPr/>
        </p:nvSpPr>
        <p:spPr>
          <a:xfrm>
            <a:off x="1733859" y="3757626"/>
            <a:ext cx="452927" cy="400028"/>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灯片编号占位符 4"/>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13</a:t>
            </a:fld>
            <a:endParaRPr lang="zh-HK" altLang="en-US">
              <a:solidFill>
                <a:prstClr val="black">
                  <a:tint val="75000"/>
                </a:prstClr>
              </a:solidFill>
            </a:endParaRPr>
          </a:p>
        </p:txBody>
      </p:sp>
    </p:spTree>
    <p:extLst>
      <p:ext uri="{BB962C8B-B14F-4D97-AF65-F5344CB8AC3E}">
        <p14:creationId xmlns:p14="http://schemas.microsoft.com/office/powerpoint/2010/main" val="1534943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6856" y="882820"/>
            <a:ext cx="8680408" cy="830997"/>
          </a:xfrm>
          <a:prstGeom prst="rect">
            <a:avLst/>
          </a:prstGeom>
          <a:noFill/>
        </p:spPr>
        <p:txBody>
          <a:bodyPr wrap="square" rtlCol="0">
            <a:spAutoFit/>
          </a:bodyPr>
          <a:lstStyle/>
          <a:p>
            <a:pPr marL="342900" lvl="0" indent="-342900">
              <a:buFont typeface="Arial" pitchFamily="34" charset="0"/>
              <a:buChar char="•"/>
            </a:pPr>
            <a:r>
              <a:rPr lang="zh-CN" altLang="zh-CN" sz="2400" dirty="0">
                <a:latin typeface="Times New Roman" pitchFamily="18" charset="0"/>
                <a:ea typeface="黑体" pitchFamily="2" charset="-122"/>
                <a:cs typeface="Times New Roman" pitchFamily="18" charset="0"/>
              </a:rPr>
              <a:t>红豆</a:t>
            </a:r>
            <a:r>
              <a:rPr lang="zh-CN" altLang="en-US" sz="2400" dirty="0">
                <a:latin typeface="Times New Roman" pitchFamily="18" charset="0"/>
                <a:ea typeface="黑体" pitchFamily="2" charset="-122"/>
                <a:cs typeface="Times New Roman" pitchFamily="18" charset="0"/>
              </a:rPr>
              <a:t>和</a:t>
            </a:r>
            <a:r>
              <a:rPr lang="zh-CN" altLang="zh-CN" sz="2400" dirty="0" smtClean="0">
                <a:latin typeface="Times New Roman" pitchFamily="18" charset="0"/>
                <a:ea typeface="黑体" pitchFamily="2" charset="-122"/>
                <a:cs typeface="Times New Roman" pitchFamily="18" charset="0"/>
              </a:rPr>
              <a:t>玉米</a:t>
            </a:r>
            <a:r>
              <a:rPr lang="zh-CN" altLang="en-US" sz="2400" dirty="0" smtClean="0">
                <a:latin typeface="Times New Roman" pitchFamily="18" charset="0"/>
                <a:ea typeface="黑体" pitchFamily="2" charset="-122"/>
                <a:cs typeface="Times New Roman" pitchFamily="18" charset="0"/>
              </a:rPr>
              <a:t>渣</a:t>
            </a:r>
            <a:r>
              <a:rPr lang="zh-CN" altLang="zh-CN" sz="2400" dirty="0" smtClean="0">
                <a:latin typeface="Times New Roman" pitchFamily="18" charset="0"/>
                <a:ea typeface="黑体" pitchFamily="2" charset="-122"/>
                <a:cs typeface="Times New Roman" pitchFamily="18" charset="0"/>
              </a:rPr>
              <a:t>因为</a:t>
            </a:r>
            <a:r>
              <a:rPr lang="zh-CN" altLang="zh-CN" sz="2400" dirty="0">
                <a:latin typeface="Times New Roman" pitchFamily="18" charset="0"/>
                <a:ea typeface="黑体" pitchFamily="2" charset="-122"/>
                <a:cs typeface="Times New Roman" pitchFamily="18" charset="0"/>
              </a:rPr>
              <a:t>其本身的共振信号太弱，采集的数据信噪比很低</a:t>
            </a:r>
            <a:r>
              <a:rPr lang="zh-CN" altLang="zh-CN" sz="2400" dirty="0" smtClean="0">
                <a:latin typeface="Times New Roman" pitchFamily="18" charset="0"/>
                <a:ea typeface="黑体" pitchFamily="2" charset="-122"/>
                <a:cs typeface="Times New Roman" pitchFamily="18" charset="0"/>
              </a:rPr>
              <a:t>，</a:t>
            </a:r>
            <a:r>
              <a:rPr lang="zh-CN" altLang="en-US" sz="2400" dirty="0" smtClean="0">
                <a:latin typeface="Times New Roman" pitchFamily="18" charset="0"/>
                <a:ea typeface="黑体" pitchFamily="2" charset="-122"/>
                <a:cs typeface="Times New Roman" pitchFamily="18" charset="0"/>
              </a:rPr>
              <a:t>测量</a:t>
            </a:r>
            <a:r>
              <a:rPr lang="zh-CN" altLang="en-US" sz="2400" dirty="0">
                <a:latin typeface="Times New Roman" pitchFamily="18" charset="0"/>
                <a:ea typeface="黑体" pitchFamily="2" charset="-122"/>
                <a:cs typeface="Times New Roman" pitchFamily="18" charset="0"/>
              </a:rPr>
              <a:t>结果不</a:t>
            </a:r>
            <a:r>
              <a:rPr lang="zh-CN" altLang="en-US" sz="2400" dirty="0" smtClean="0">
                <a:latin typeface="Times New Roman" pitchFamily="18" charset="0"/>
                <a:ea typeface="黑体" pitchFamily="2" charset="-122"/>
                <a:cs typeface="Times New Roman" pitchFamily="18" charset="0"/>
              </a:rPr>
              <a:t>准确，</a:t>
            </a:r>
            <a:r>
              <a:rPr lang="zh-CN" altLang="zh-CN" sz="2400" dirty="0" smtClean="0">
                <a:latin typeface="Times New Roman" pitchFamily="18" charset="0"/>
                <a:ea typeface="黑体" pitchFamily="2" charset="-122"/>
                <a:cs typeface="Times New Roman" pitchFamily="18" charset="0"/>
              </a:rPr>
              <a:t>导致</a:t>
            </a:r>
            <a:r>
              <a:rPr lang="zh-CN" altLang="zh-CN" sz="2400" dirty="0">
                <a:latin typeface="Times New Roman" pitchFamily="18" charset="0"/>
                <a:ea typeface="黑体" pitchFamily="2" charset="-122"/>
                <a:cs typeface="Times New Roman" pitchFamily="18" charset="0"/>
              </a:rPr>
              <a:t>拟合的相关性</a:t>
            </a:r>
            <a:r>
              <a:rPr lang="zh-CN" altLang="zh-CN" sz="2400" dirty="0" smtClean="0">
                <a:latin typeface="Times New Roman" pitchFamily="18" charset="0"/>
                <a:ea typeface="黑体" pitchFamily="2" charset="-122"/>
                <a:cs typeface="Times New Roman" pitchFamily="18" charset="0"/>
              </a:rPr>
              <a:t>较差</a:t>
            </a:r>
            <a:r>
              <a:rPr lang="en-US" altLang="zh-CN" sz="2400" dirty="0" smtClean="0">
                <a:latin typeface="Times New Roman" pitchFamily="18" charset="0"/>
                <a:ea typeface="黑体" pitchFamily="2" charset="-122"/>
                <a:cs typeface="Times New Roman" pitchFamily="18" charset="0"/>
              </a:rPr>
              <a:t>.</a:t>
            </a:r>
            <a:endParaRPr lang="zh-CN" altLang="en-US" sz="2400" dirty="0">
              <a:latin typeface="Times New Roman" pitchFamily="18" charset="0"/>
              <a:ea typeface="黑体" pitchFamily="2" charset="-122"/>
              <a:cs typeface="Times New Roman" pitchFamily="18" charset="0"/>
            </a:endParaRPr>
          </a:p>
        </p:txBody>
      </p:sp>
      <p:pic>
        <p:nvPicPr>
          <p:cNvPr id="20" name="图片 19"/>
          <p:cNvPicPr>
            <a:picLocks noChangeAspect="1"/>
          </p:cNvPicPr>
          <p:nvPr/>
        </p:nvPicPr>
        <p:blipFill rotWithShape="1">
          <a:blip r:embed="rId2">
            <a:extLst>
              <a:ext uri="{28A0092B-C50C-407E-A947-70E740481C1C}">
                <a14:useLocalDpi xmlns:a14="http://schemas.microsoft.com/office/drawing/2010/main" val="0"/>
              </a:ext>
            </a:extLst>
          </a:blip>
          <a:srcRect l="3249" t="2827" r="11360" b="1285"/>
          <a:stretch/>
        </p:blipFill>
        <p:spPr bwMode="auto">
          <a:xfrm>
            <a:off x="571293" y="1831420"/>
            <a:ext cx="3651444" cy="2880000"/>
          </a:xfrm>
          <a:prstGeom prst="rect">
            <a:avLst/>
          </a:prstGeom>
          <a:ln>
            <a:solidFill>
              <a:schemeClr val="tx1"/>
            </a:solidFill>
          </a:ln>
          <a:extLst>
            <a:ext uri="{53640926-AAD7-44D8-BBD7-CCE9431645EC}">
              <a14:shadowObscured xmlns:a14="http://schemas.microsoft.com/office/drawing/2010/main"/>
            </a:ext>
          </a:extLst>
        </p:spPr>
      </p:pic>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2351" t="7197" r="9223" b="1955"/>
          <a:stretch/>
        </p:blipFill>
        <p:spPr bwMode="auto">
          <a:xfrm>
            <a:off x="4398677" y="1817973"/>
            <a:ext cx="3847904" cy="2880000"/>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3" name="TextBox 2"/>
          <p:cNvSpPr txBox="1"/>
          <p:nvPr/>
        </p:nvSpPr>
        <p:spPr>
          <a:xfrm>
            <a:off x="526287" y="5281913"/>
            <a:ext cx="7392900" cy="738664"/>
          </a:xfrm>
          <a:prstGeom prst="rect">
            <a:avLst/>
          </a:prstGeom>
          <a:noFill/>
        </p:spPr>
        <p:txBody>
          <a:bodyPr wrap="square" rtlCol="0">
            <a:spAutoFit/>
          </a:bodyPr>
          <a:lstStyle/>
          <a:p>
            <a:pPr lvl="0">
              <a:lnSpc>
                <a:spcPct val="150000"/>
              </a:lnSpc>
            </a:pPr>
            <a:r>
              <a:rPr lang="zh-CN" altLang="en-US" sz="2800" dirty="0" smtClean="0">
                <a:latin typeface="Times New Roman" pitchFamily="18" charset="0"/>
                <a:ea typeface="黑体" pitchFamily="2" charset="-122"/>
                <a:cs typeface="Times New Roman" pitchFamily="18" charset="0"/>
              </a:rPr>
              <a:t>两者拟合的结果，</a:t>
            </a:r>
            <a:r>
              <a:rPr lang="zh-CN" altLang="zh-CN" sz="2800" dirty="0" smtClean="0">
                <a:latin typeface="Times New Roman" pitchFamily="18" charset="0"/>
                <a:ea typeface="黑体" pitchFamily="2" charset="-122"/>
                <a:cs typeface="Times New Roman" pitchFamily="18" charset="0"/>
              </a:rPr>
              <a:t>相关系数</a:t>
            </a:r>
            <a:r>
              <a:rPr lang="zh-CN" altLang="en-US" sz="2800" dirty="0">
                <a:latin typeface="Times New Roman" pitchFamily="18" charset="0"/>
                <a:ea typeface="黑体" pitchFamily="2" charset="-122"/>
                <a:cs typeface="Times New Roman" pitchFamily="18" charset="0"/>
              </a:rPr>
              <a:t>为</a:t>
            </a:r>
            <a:r>
              <a:rPr lang="en-US" altLang="zh-CN" sz="2800" dirty="0" smtClean="0">
                <a:latin typeface="Times New Roman" pitchFamily="18" charset="0"/>
                <a:ea typeface="黑体" pitchFamily="2" charset="-122"/>
                <a:cs typeface="Times New Roman" pitchFamily="18" charset="0"/>
              </a:rPr>
              <a:t>0.98.</a:t>
            </a:r>
          </a:p>
        </p:txBody>
      </p:sp>
      <p:sp>
        <p:nvSpPr>
          <p:cNvPr id="24" name="文本框 2"/>
          <p:cNvSpPr txBox="1">
            <a:spLocks noChangeArrowheads="1"/>
          </p:cNvSpPr>
          <p:nvPr/>
        </p:nvSpPr>
        <p:spPr bwMode="auto">
          <a:xfrm>
            <a:off x="1263027" y="4811419"/>
            <a:ext cx="2524470" cy="461665"/>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zh-CN" sz="2400" kern="100" dirty="0" smtClean="0">
                <a:effectLst/>
                <a:latin typeface="Times New Roman" pitchFamily="18" charset="0"/>
                <a:ea typeface="黑体" pitchFamily="2" charset="-122"/>
                <a:cs typeface="Times New Roman" pitchFamily="18" charset="0"/>
              </a:rPr>
              <a:t>红豆的</a:t>
            </a:r>
            <a:r>
              <a:rPr lang="en-US" altLang="zh-CN" sz="2400" i="1" kern="100" dirty="0" smtClean="0">
                <a:effectLst/>
                <a:latin typeface="Times New Roman" pitchFamily="18" charset="0"/>
                <a:ea typeface="黑体" pitchFamily="2" charset="-122"/>
                <a:cs typeface="Times New Roman" pitchFamily="18" charset="0"/>
              </a:rPr>
              <a:t>T</a:t>
            </a:r>
            <a:r>
              <a:rPr lang="en-US" altLang="zh-CN" sz="2400" kern="100" baseline="-25000" dirty="0" smtClean="0">
                <a:effectLst/>
                <a:latin typeface="Times New Roman" pitchFamily="18" charset="0"/>
                <a:ea typeface="黑体" pitchFamily="2" charset="-122"/>
                <a:cs typeface="Times New Roman" pitchFamily="18" charset="0"/>
              </a:rPr>
              <a:t>1</a:t>
            </a:r>
            <a:r>
              <a:rPr lang="zh-CN" sz="2400" kern="100" dirty="0" smtClean="0">
                <a:effectLst/>
                <a:latin typeface="Times New Roman" pitchFamily="18" charset="0"/>
                <a:ea typeface="黑体" pitchFamily="2" charset="-122"/>
                <a:cs typeface="Times New Roman" pitchFamily="18" charset="0"/>
              </a:rPr>
              <a:t>拟合</a:t>
            </a:r>
            <a:r>
              <a:rPr lang="zh-CN" sz="2400" kern="100" dirty="0">
                <a:effectLst/>
                <a:latin typeface="Times New Roman" pitchFamily="18" charset="0"/>
                <a:ea typeface="黑体" pitchFamily="2" charset="-122"/>
                <a:cs typeface="Times New Roman" pitchFamily="18" charset="0"/>
              </a:rPr>
              <a:t>图 </a:t>
            </a:r>
          </a:p>
        </p:txBody>
      </p:sp>
      <p:sp>
        <p:nvSpPr>
          <p:cNvPr id="25" name="文本框 2"/>
          <p:cNvSpPr txBox="1">
            <a:spLocks noChangeArrowheads="1"/>
          </p:cNvSpPr>
          <p:nvPr/>
        </p:nvSpPr>
        <p:spPr bwMode="auto">
          <a:xfrm>
            <a:off x="5121342" y="4758945"/>
            <a:ext cx="2720277" cy="461665"/>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zh-CN" sz="2400" kern="100" dirty="0" smtClean="0">
                <a:effectLst/>
                <a:latin typeface="Times New Roman" pitchFamily="18" charset="0"/>
                <a:ea typeface="黑体" pitchFamily="2" charset="-122"/>
                <a:cs typeface="Times New Roman" pitchFamily="18" charset="0"/>
              </a:rPr>
              <a:t>玉米</a:t>
            </a:r>
            <a:r>
              <a:rPr lang="zh-CN" altLang="en-US" sz="2400" kern="100" dirty="0" smtClean="0">
                <a:effectLst/>
                <a:latin typeface="Times New Roman" pitchFamily="18" charset="0"/>
                <a:ea typeface="黑体" pitchFamily="2" charset="-122"/>
                <a:cs typeface="Times New Roman" pitchFamily="18" charset="0"/>
              </a:rPr>
              <a:t>渣</a:t>
            </a:r>
            <a:r>
              <a:rPr lang="zh-CN" sz="2400" kern="100" dirty="0" smtClean="0">
                <a:effectLst/>
                <a:latin typeface="Times New Roman" pitchFamily="18" charset="0"/>
                <a:ea typeface="黑体" pitchFamily="2" charset="-122"/>
                <a:cs typeface="Times New Roman" pitchFamily="18" charset="0"/>
              </a:rPr>
              <a:t>的</a:t>
            </a:r>
            <a:r>
              <a:rPr lang="en-US" altLang="zh-CN" sz="2400" i="1" kern="100" dirty="0">
                <a:latin typeface="Times New Roman" pitchFamily="18" charset="0"/>
                <a:ea typeface="黑体" pitchFamily="2" charset="-122"/>
                <a:cs typeface="Times New Roman" pitchFamily="18" charset="0"/>
              </a:rPr>
              <a:t>T</a:t>
            </a:r>
            <a:r>
              <a:rPr lang="en-US" altLang="zh-CN" sz="2400" kern="100" baseline="-25000" dirty="0">
                <a:latin typeface="Times New Roman" pitchFamily="18" charset="0"/>
                <a:ea typeface="黑体" pitchFamily="2" charset="-122"/>
                <a:cs typeface="Times New Roman" pitchFamily="18" charset="0"/>
              </a:rPr>
              <a:t>1</a:t>
            </a:r>
            <a:r>
              <a:rPr lang="zh-CN" sz="2400" kern="100" dirty="0" smtClean="0">
                <a:effectLst/>
                <a:latin typeface="Times New Roman" pitchFamily="18" charset="0"/>
                <a:ea typeface="黑体" pitchFamily="2" charset="-122"/>
                <a:cs typeface="Times New Roman" pitchFamily="18" charset="0"/>
              </a:rPr>
              <a:t>拟合</a:t>
            </a:r>
            <a:r>
              <a:rPr lang="zh-CN" sz="2400" kern="100" dirty="0">
                <a:effectLst/>
                <a:latin typeface="Times New Roman" pitchFamily="18" charset="0"/>
                <a:ea typeface="黑体" pitchFamily="2" charset="-122"/>
                <a:cs typeface="Times New Roman" pitchFamily="18" charset="0"/>
              </a:rPr>
              <a:t>图</a:t>
            </a:r>
          </a:p>
        </p:txBody>
      </p:sp>
      <p:sp>
        <p:nvSpPr>
          <p:cNvPr id="26" name="矩形 25"/>
          <p:cNvSpPr/>
          <p:nvPr/>
        </p:nvSpPr>
        <p:spPr>
          <a:xfrm>
            <a:off x="0" y="1"/>
            <a:ext cx="9144000" cy="739588"/>
          </a:xfrm>
          <a:prstGeom prst="rect">
            <a:avLst/>
          </a:prstGeom>
          <a:solidFill>
            <a:srgbClr val="0174A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latin typeface="Times New Roman" pitchFamily="18" charset="0"/>
              <a:ea typeface="黑体" pitchFamily="2" charset="-122"/>
              <a:cs typeface="Times New Roman" pitchFamily="18" charset="0"/>
            </a:endParaRPr>
          </a:p>
        </p:txBody>
      </p:sp>
      <p:sp>
        <p:nvSpPr>
          <p:cNvPr id="29" name="文本框 12"/>
          <p:cNvSpPr txBox="1"/>
          <p:nvPr/>
        </p:nvSpPr>
        <p:spPr>
          <a:xfrm>
            <a:off x="416856" y="117893"/>
            <a:ext cx="7310468" cy="584775"/>
          </a:xfrm>
          <a:prstGeom prst="rect">
            <a:avLst/>
          </a:prstGeom>
          <a:noFill/>
        </p:spPr>
        <p:txBody>
          <a:bodyPr wrap="square" rtlCol="0">
            <a:spAutoFit/>
          </a:bodyPr>
          <a:lstStyle/>
          <a:p>
            <a:r>
              <a:rPr lang="zh-CN" altLang="en-US" sz="3200" spc="300" dirty="0" smtClean="0">
                <a:solidFill>
                  <a:schemeClr val="bg1"/>
                </a:solidFill>
                <a:latin typeface="Times New Roman" pitchFamily="18" charset="0"/>
                <a:ea typeface="黑体" pitchFamily="2" charset="-122"/>
                <a:cs typeface="Times New Roman" pitchFamily="18" charset="0"/>
              </a:rPr>
              <a:t>实验分析</a:t>
            </a:r>
            <a:r>
              <a:rPr lang="en-US" altLang="zh-CN" sz="3200" spc="300" dirty="0" smtClean="0">
                <a:solidFill>
                  <a:schemeClr val="bg1"/>
                </a:solidFill>
                <a:latin typeface="Times New Roman" pitchFamily="18" charset="0"/>
                <a:ea typeface="黑体" pitchFamily="2" charset="-122"/>
                <a:cs typeface="Times New Roman" pitchFamily="18" charset="0"/>
              </a:rPr>
              <a:t>—</a:t>
            </a:r>
            <a:r>
              <a:rPr lang="zh-CN" altLang="en-US" sz="3200" spc="300" dirty="0" smtClean="0">
                <a:solidFill>
                  <a:schemeClr val="bg1"/>
                </a:solidFill>
                <a:latin typeface="Times New Roman" pitchFamily="18" charset="0"/>
                <a:ea typeface="黑体" pitchFamily="2" charset="-122"/>
                <a:cs typeface="Times New Roman" pitchFamily="18" charset="0"/>
              </a:rPr>
              <a:t>含油量低的样品误差大</a:t>
            </a:r>
            <a:endParaRPr lang="zh-HK" altLang="en-US" sz="3200" spc="300" dirty="0">
              <a:solidFill>
                <a:schemeClr val="bg1"/>
              </a:solidFill>
              <a:latin typeface="Times New Roman" pitchFamily="18" charset="0"/>
              <a:ea typeface="黑体" pitchFamily="2" charset="-122"/>
              <a:cs typeface="Times New Roman" pitchFamily="18" charset="0"/>
            </a:endParaRPr>
          </a:p>
        </p:txBody>
      </p:sp>
      <p:sp>
        <p:nvSpPr>
          <p:cNvPr id="5" name="灯片编号占位符 4"/>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14</a:t>
            </a:fld>
            <a:endParaRPr lang="zh-HK" altLang="en-US" dirty="0">
              <a:solidFill>
                <a:prstClr val="black">
                  <a:tint val="75000"/>
                </a:prstClr>
              </a:solidFill>
            </a:endParaRPr>
          </a:p>
        </p:txBody>
      </p:sp>
    </p:spTree>
    <p:extLst>
      <p:ext uri="{BB962C8B-B14F-4D97-AF65-F5344CB8AC3E}">
        <p14:creationId xmlns:p14="http://schemas.microsoft.com/office/powerpoint/2010/main" val="435791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42504" y="870037"/>
            <a:ext cx="7392900" cy="5016758"/>
          </a:xfrm>
          <a:prstGeom prst="rect">
            <a:avLst/>
          </a:prstGeom>
          <a:noFill/>
        </p:spPr>
        <p:txBody>
          <a:bodyPr wrap="square" rtlCol="0">
            <a:spAutoFit/>
          </a:bodyPr>
          <a:lstStyle/>
          <a:p>
            <a:pPr marL="342900" indent="-342900">
              <a:buFont typeface="Arial" pitchFamily="34" charset="0"/>
              <a:buChar char="•"/>
            </a:pPr>
            <a:r>
              <a:rPr lang="zh-CN" altLang="en-US" sz="3200" dirty="0" smtClean="0">
                <a:latin typeface="Times New Roman" pitchFamily="18" charset="0"/>
                <a:ea typeface="黑体" pitchFamily="2" charset="-122"/>
                <a:cs typeface="Times New Roman" pitchFamily="18" charset="0"/>
              </a:rPr>
              <a:t>大豆油的</a:t>
            </a:r>
            <a:r>
              <a:rPr lang="zh-CN" altLang="zh-CN" sz="3200" i="1" kern="100" dirty="0">
                <a:latin typeface="Times New Roman" pitchFamily="18" charset="0"/>
                <a:ea typeface="黑体" pitchFamily="2" charset="-122"/>
                <a:cs typeface="Times New Roman" pitchFamily="18" charset="0"/>
              </a:rPr>
              <a:t>T</a:t>
            </a:r>
            <a:r>
              <a:rPr lang="zh-CN" altLang="zh-CN" sz="3200" kern="100" baseline="-25000" dirty="0">
                <a:latin typeface="Times New Roman" pitchFamily="18" charset="0"/>
                <a:ea typeface="黑体" pitchFamily="2" charset="-122"/>
                <a:cs typeface="Times New Roman" pitchFamily="18" charset="0"/>
              </a:rPr>
              <a:t>1</a:t>
            </a:r>
            <a:r>
              <a:rPr lang="zh-CN" altLang="en-US" sz="3200" dirty="0" smtClean="0">
                <a:latin typeface="Times New Roman" pitchFamily="18" charset="0"/>
                <a:ea typeface="黑体" pitchFamily="2" charset="-122"/>
                <a:cs typeface="Times New Roman" pitchFamily="18" charset="0"/>
              </a:rPr>
              <a:t>约为</a:t>
            </a:r>
            <a:r>
              <a:rPr lang="en-US" altLang="zh-CN" sz="3200" dirty="0" smtClean="0">
                <a:latin typeface="Times New Roman" pitchFamily="18" charset="0"/>
                <a:ea typeface="黑体" pitchFamily="2" charset="-122"/>
                <a:cs typeface="Times New Roman" pitchFamily="18" charset="0"/>
              </a:rPr>
              <a:t>150 </a:t>
            </a:r>
            <a:r>
              <a:rPr lang="en-US" altLang="zh-CN" sz="3200" dirty="0" err="1" smtClean="0">
                <a:latin typeface="Times New Roman" pitchFamily="18" charset="0"/>
                <a:ea typeface="黑体" pitchFamily="2" charset="-122"/>
                <a:cs typeface="Times New Roman" pitchFamily="18" charset="0"/>
              </a:rPr>
              <a:t>ms.</a:t>
            </a:r>
            <a:endParaRPr lang="en-US" altLang="zh-CN" sz="3200" dirty="0" smtClean="0">
              <a:latin typeface="Times New Roman" pitchFamily="18" charset="0"/>
              <a:ea typeface="黑体" pitchFamily="2" charset="-122"/>
              <a:cs typeface="Times New Roman" pitchFamily="18" charset="0"/>
            </a:endParaRPr>
          </a:p>
          <a:p>
            <a:pPr marL="342900" indent="-342900">
              <a:buFont typeface="Arial" pitchFamily="34" charset="0"/>
              <a:buChar char="•"/>
            </a:pPr>
            <a:endParaRPr lang="en-US" altLang="zh-CN" sz="3200" dirty="0" smtClean="0">
              <a:latin typeface="Times New Roman" pitchFamily="18" charset="0"/>
              <a:ea typeface="黑体" pitchFamily="2" charset="-122"/>
              <a:cs typeface="Times New Roman" pitchFamily="18" charset="0"/>
            </a:endParaRPr>
          </a:p>
          <a:p>
            <a:pPr marL="342900" indent="-342900">
              <a:buFont typeface="Arial" pitchFamily="34" charset="0"/>
              <a:buChar char="•"/>
            </a:pPr>
            <a:r>
              <a:rPr lang="zh-CN" altLang="en-US" sz="3200" dirty="0" smtClean="0">
                <a:latin typeface="Times New Roman" pitchFamily="18" charset="0"/>
                <a:ea typeface="黑体" pitchFamily="2" charset="-122"/>
                <a:cs typeface="Times New Roman" pitchFamily="18" charset="0"/>
              </a:rPr>
              <a:t>含油量高的种子花生、芝麻、大豆等</a:t>
            </a:r>
            <a:r>
              <a:rPr lang="zh-CN" altLang="en-US" sz="3200" dirty="0">
                <a:latin typeface="Times New Roman" pitchFamily="18" charset="0"/>
                <a:ea typeface="黑体" pitchFamily="2" charset="-122"/>
                <a:cs typeface="Times New Roman" pitchFamily="18" charset="0"/>
              </a:rPr>
              <a:t>的</a:t>
            </a:r>
            <a:r>
              <a:rPr lang="zh-CN" altLang="zh-CN" sz="3200" i="1" kern="100" dirty="0">
                <a:latin typeface="Times New Roman" pitchFamily="18" charset="0"/>
                <a:ea typeface="黑体" pitchFamily="2" charset="-122"/>
                <a:cs typeface="Times New Roman" pitchFamily="18" charset="0"/>
              </a:rPr>
              <a:t>T</a:t>
            </a:r>
            <a:r>
              <a:rPr lang="zh-CN" altLang="zh-CN" sz="3200" kern="100" baseline="-25000" dirty="0">
                <a:latin typeface="Times New Roman" pitchFamily="18" charset="0"/>
                <a:ea typeface="黑体" pitchFamily="2" charset="-122"/>
                <a:cs typeface="Times New Roman" pitchFamily="18" charset="0"/>
              </a:rPr>
              <a:t>1</a:t>
            </a:r>
            <a:r>
              <a:rPr lang="zh-CN" altLang="en-US" sz="3200" dirty="0">
                <a:latin typeface="Times New Roman" pitchFamily="18" charset="0"/>
                <a:ea typeface="黑体" pitchFamily="2" charset="-122"/>
                <a:cs typeface="Times New Roman" pitchFamily="18" charset="0"/>
              </a:rPr>
              <a:t>约为</a:t>
            </a:r>
            <a:r>
              <a:rPr lang="en-US" altLang="zh-CN" sz="3200" dirty="0" smtClean="0">
                <a:latin typeface="Times New Roman" pitchFamily="18" charset="0"/>
                <a:ea typeface="黑体" pitchFamily="2" charset="-122"/>
                <a:cs typeface="Times New Roman" pitchFamily="18" charset="0"/>
              </a:rPr>
              <a:t>130 </a:t>
            </a:r>
            <a:r>
              <a:rPr lang="en-US" altLang="zh-CN" sz="3200" dirty="0" err="1" smtClean="0">
                <a:latin typeface="Times New Roman" pitchFamily="18" charset="0"/>
                <a:ea typeface="黑体" pitchFamily="2" charset="-122"/>
                <a:cs typeface="Times New Roman" pitchFamily="18" charset="0"/>
              </a:rPr>
              <a:t>ms.</a:t>
            </a:r>
            <a:endParaRPr lang="en-US" altLang="zh-CN" sz="3200" dirty="0" smtClean="0">
              <a:latin typeface="Times New Roman" pitchFamily="18" charset="0"/>
              <a:ea typeface="黑体" pitchFamily="2" charset="-122"/>
              <a:cs typeface="Times New Roman" pitchFamily="18" charset="0"/>
            </a:endParaRPr>
          </a:p>
          <a:p>
            <a:pPr marL="342900" indent="-342900">
              <a:buFont typeface="Arial" pitchFamily="34" charset="0"/>
              <a:buChar char="•"/>
            </a:pPr>
            <a:endParaRPr lang="en-US" altLang="zh-CN" sz="3200" dirty="0" smtClean="0">
              <a:latin typeface="Times New Roman" pitchFamily="18" charset="0"/>
              <a:ea typeface="黑体" pitchFamily="2" charset="-122"/>
              <a:cs typeface="Times New Roman" pitchFamily="18" charset="0"/>
            </a:endParaRPr>
          </a:p>
          <a:p>
            <a:pPr marL="342900" indent="-342900">
              <a:buFont typeface="Arial" pitchFamily="34" charset="0"/>
              <a:buChar char="•"/>
            </a:pPr>
            <a:r>
              <a:rPr lang="zh-CN" altLang="en-US" sz="3200" dirty="0" smtClean="0">
                <a:latin typeface="Times New Roman" pitchFamily="18" charset="0"/>
                <a:ea typeface="黑体" pitchFamily="2" charset="-122"/>
                <a:cs typeface="Times New Roman" pitchFamily="18" charset="0"/>
              </a:rPr>
              <a:t>含油量低的种子西米、玉米</a:t>
            </a:r>
            <a:r>
              <a:rPr lang="zh-CN" altLang="en-US" sz="3200" dirty="0">
                <a:latin typeface="Times New Roman" pitchFamily="18" charset="0"/>
                <a:ea typeface="黑体" pitchFamily="2" charset="-122"/>
                <a:cs typeface="Times New Roman" pitchFamily="18" charset="0"/>
              </a:rPr>
              <a:t>渣</a:t>
            </a:r>
            <a:r>
              <a:rPr lang="zh-CN" altLang="en-US" sz="3200" dirty="0" smtClean="0">
                <a:latin typeface="Times New Roman" pitchFamily="18" charset="0"/>
                <a:ea typeface="黑体" pitchFamily="2" charset="-122"/>
                <a:cs typeface="Times New Roman" pitchFamily="18" charset="0"/>
              </a:rPr>
              <a:t>、红豆</a:t>
            </a:r>
            <a:r>
              <a:rPr lang="zh-CN" altLang="en-US" sz="3200" dirty="0">
                <a:latin typeface="Times New Roman" pitchFamily="18" charset="0"/>
                <a:ea typeface="黑体" pitchFamily="2" charset="-122"/>
                <a:cs typeface="Times New Roman" pitchFamily="18" charset="0"/>
              </a:rPr>
              <a:t>的</a:t>
            </a:r>
            <a:r>
              <a:rPr lang="zh-CN" altLang="zh-CN" sz="3200" i="1" kern="100" dirty="0">
                <a:latin typeface="Times New Roman" pitchFamily="18" charset="0"/>
                <a:ea typeface="黑体" pitchFamily="2" charset="-122"/>
                <a:cs typeface="Times New Roman" pitchFamily="18" charset="0"/>
              </a:rPr>
              <a:t>T</a:t>
            </a:r>
            <a:r>
              <a:rPr lang="zh-CN" altLang="zh-CN" sz="3200" kern="100" baseline="-25000" dirty="0">
                <a:latin typeface="Times New Roman" pitchFamily="18" charset="0"/>
                <a:ea typeface="黑体" pitchFamily="2" charset="-122"/>
                <a:cs typeface="Times New Roman" pitchFamily="18" charset="0"/>
              </a:rPr>
              <a:t>1</a:t>
            </a:r>
            <a:r>
              <a:rPr lang="zh-CN" altLang="en-US" sz="3200" dirty="0">
                <a:latin typeface="Times New Roman" pitchFamily="18" charset="0"/>
                <a:ea typeface="黑体" pitchFamily="2" charset="-122"/>
                <a:cs typeface="Times New Roman" pitchFamily="18" charset="0"/>
              </a:rPr>
              <a:t>约为</a:t>
            </a:r>
            <a:r>
              <a:rPr lang="en-US" altLang="zh-CN" sz="3200" dirty="0" smtClean="0">
                <a:latin typeface="Times New Roman" pitchFamily="18" charset="0"/>
                <a:ea typeface="黑体" pitchFamily="2" charset="-122"/>
                <a:cs typeface="Times New Roman" pitchFamily="18" charset="0"/>
              </a:rPr>
              <a:t>10</a:t>
            </a:r>
            <a:r>
              <a:rPr lang="en-US" altLang="zh-CN" sz="3200" dirty="0" smtClean="0">
                <a:latin typeface="Times New Roman" pitchFamily="18" charset="0"/>
                <a:ea typeface="黑体" pitchFamily="2" charset="-122"/>
                <a:cs typeface="Times New Roman" pitchFamily="18" charset="0"/>
                <a:sym typeface="Symbol"/>
              </a:rPr>
              <a:t>20</a:t>
            </a:r>
            <a:r>
              <a:rPr lang="en-US" altLang="zh-CN" sz="3200" dirty="0" smtClean="0">
                <a:latin typeface="Times New Roman" pitchFamily="18" charset="0"/>
                <a:ea typeface="黑体" pitchFamily="2" charset="-122"/>
                <a:cs typeface="Times New Roman" pitchFamily="18" charset="0"/>
              </a:rPr>
              <a:t> </a:t>
            </a:r>
            <a:r>
              <a:rPr lang="en-US" altLang="zh-CN" sz="3200" dirty="0" err="1" smtClean="0">
                <a:latin typeface="Times New Roman" pitchFamily="18" charset="0"/>
                <a:ea typeface="黑体" pitchFamily="2" charset="-122"/>
                <a:cs typeface="Times New Roman" pitchFamily="18" charset="0"/>
              </a:rPr>
              <a:t>ms</a:t>
            </a:r>
            <a:r>
              <a:rPr lang="zh-CN" altLang="en-US" sz="3200" dirty="0" smtClean="0">
                <a:latin typeface="Times New Roman" pitchFamily="18" charset="0"/>
                <a:ea typeface="黑体" pitchFamily="2" charset="-122"/>
                <a:cs typeface="Times New Roman" pitchFamily="18" charset="0"/>
              </a:rPr>
              <a:t>，并且由于信噪比低，因而误差较大，约为</a:t>
            </a:r>
            <a:r>
              <a:rPr lang="en-US" altLang="zh-CN" sz="3200" dirty="0" smtClean="0">
                <a:latin typeface="Times New Roman" pitchFamily="18" charset="0"/>
                <a:ea typeface="黑体" pitchFamily="2" charset="-122"/>
                <a:cs typeface="Times New Roman" pitchFamily="18" charset="0"/>
              </a:rPr>
              <a:t>15%.</a:t>
            </a:r>
          </a:p>
          <a:p>
            <a:pPr marL="342900" indent="-342900">
              <a:buFont typeface="Arial" pitchFamily="34" charset="0"/>
              <a:buChar char="•"/>
            </a:pPr>
            <a:endParaRPr lang="en-US" altLang="zh-CN" sz="3200" dirty="0">
              <a:latin typeface="Times New Roman" pitchFamily="18" charset="0"/>
              <a:ea typeface="黑体" pitchFamily="2" charset="-122"/>
              <a:cs typeface="Times New Roman" pitchFamily="18" charset="0"/>
            </a:endParaRPr>
          </a:p>
          <a:p>
            <a:pPr marL="342900" indent="-342900">
              <a:buFont typeface="Arial" pitchFamily="34" charset="0"/>
              <a:buChar char="•"/>
            </a:pPr>
            <a:r>
              <a:rPr lang="zh-CN" altLang="en-US" sz="3200" dirty="0" smtClean="0">
                <a:latin typeface="Times New Roman" pitchFamily="18" charset="0"/>
                <a:ea typeface="黑体" pitchFamily="2" charset="-122"/>
                <a:cs typeface="Times New Roman" pitchFamily="18" charset="0"/>
              </a:rPr>
              <a:t>饱和恢复法测量时间短，效率高</a:t>
            </a:r>
            <a:r>
              <a:rPr lang="en-US" altLang="zh-CN" sz="3200" dirty="0" smtClean="0">
                <a:latin typeface="Times New Roman" pitchFamily="18" charset="0"/>
                <a:ea typeface="黑体" pitchFamily="2" charset="-122"/>
                <a:cs typeface="Times New Roman" pitchFamily="18" charset="0"/>
              </a:rPr>
              <a:t>.</a:t>
            </a:r>
          </a:p>
        </p:txBody>
      </p:sp>
      <p:sp>
        <p:nvSpPr>
          <p:cNvPr id="22" name="矩形 21"/>
          <p:cNvSpPr/>
          <p:nvPr/>
        </p:nvSpPr>
        <p:spPr>
          <a:xfrm>
            <a:off x="0" y="1"/>
            <a:ext cx="9144000" cy="739588"/>
          </a:xfrm>
          <a:prstGeom prst="rect">
            <a:avLst/>
          </a:prstGeom>
          <a:solidFill>
            <a:srgbClr val="0174A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latin typeface="Times New Roman" pitchFamily="18" charset="0"/>
              <a:ea typeface="黑体" pitchFamily="2" charset="-122"/>
              <a:cs typeface="Times New Roman" pitchFamily="18" charset="0"/>
            </a:endParaRPr>
          </a:p>
        </p:txBody>
      </p:sp>
      <p:sp>
        <p:nvSpPr>
          <p:cNvPr id="23" name="文本框 12"/>
          <p:cNvSpPr txBox="1"/>
          <p:nvPr/>
        </p:nvSpPr>
        <p:spPr>
          <a:xfrm>
            <a:off x="416856" y="117893"/>
            <a:ext cx="6064625" cy="584775"/>
          </a:xfrm>
          <a:prstGeom prst="rect">
            <a:avLst/>
          </a:prstGeom>
          <a:noFill/>
        </p:spPr>
        <p:txBody>
          <a:bodyPr wrap="square" rtlCol="0">
            <a:spAutoFit/>
          </a:bodyPr>
          <a:lstStyle/>
          <a:p>
            <a:r>
              <a:rPr lang="zh-CN" altLang="en-US" sz="3200" spc="300" dirty="0" smtClean="0">
                <a:solidFill>
                  <a:schemeClr val="bg1"/>
                </a:solidFill>
                <a:latin typeface="Times New Roman" pitchFamily="18" charset="0"/>
                <a:ea typeface="黑体" pitchFamily="2" charset="-122"/>
                <a:cs typeface="Times New Roman" pitchFamily="18" charset="0"/>
              </a:rPr>
              <a:t>实验结论</a:t>
            </a:r>
            <a:endParaRPr lang="zh-HK" altLang="en-US" sz="3200" spc="300" dirty="0">
              <a:solidFill>
                <a:schemeClr val="bg1"/>
              </a:solidFill>
              <a:latin typeface="Times New Roman" pitchFamily="18" charset="0"/>
              <a:ea typeface="黑体" pitchFamily="2" charset="-122"/>
              <a:cs typeface="Times New Roman" pitchFamily="18" charset="0"/>
            </a:endParaRPr>
          </a:p>
        </p:txBody>
      </p:sp>
      <p:sp>
        <p:nvSpPr>
          <p:cNvPr id="3" name="灯片编号占位符 2"/>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15</a:t>
            </a:fld>
            <a:endParaRPr lang="zh-HK" altLang="en-US">
              <a:solidFill>
                <a:prstClr val="black">
                  <a:tint val="75000"/>
                </a:prstClr>
              </a:solidFill>
            </a:endParaRPr>
          </a:p>
        </p:txBody>
      </p:sp>
    </p:spTree>
    <p:extLst>
      <p:ext uri="{BB962C8B-B14F-4D97-AF65-F5344CB8AC3E}">
        <p14:creationId xmlns:p14="http://schemas.microsoft.com/office/powerpoint/2010/main" val="2411147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5341" y="820560"/>
            <a:ext cx="8938659" cy="5262979"/>
          </a:xfrm>
          <a:prstGeom prst="rect">
            <a:avLst/>
          </a:prstGeom>
          <a:noFill/>
        </p:spPr>
        <p:txBody>
          <a:bodyPr wrap="square" rtlCol="0">
            <a:spAutoFit/>
          </a:bodyPr>
          <a:lstStyle/>
          <a:p>
            <a:pPr marL="342900" indent="-342900">
              <a:lnSpc>
                <a:spcPct val="150000"/>
              </a:lnSpc>
              <a:buFont typeface="Arial" pitchFamily="34" charset="0"/>
              <a:buChar char="•"/>
            </a:pPr>
            <a:r>
              <a:rPr lang="zh-CN" altLang="en-US" sz="3200" dirty="0" smtClean="0">
                <a:solidFill>
                  <a:srgbClr val="0070C0"/>
                </a:solidFill>
                <a:latin typeface="Times New Roman" pitchFamily="18" charset="0"/>
                <a:ea typeface="黑体" pitchFamily="2" charset="-122"/>
                <a:cs typeface="Times New Roman" pitchFamily="18" charset="0"/>
              </a:rPr>
              <a:t>存在问题</a:t>
            </a:r>
            <a:endParaRPr lang="en-US" altLang="zh-CN" sz="3200" dirty="0" smtClean="0">
              <a:solidFill>
                <a:srgbClr val="0070C0"/>
              </a:solidFill>
              <a:latin typeface="Times New Roman" pitchFamily="18" charset="0"/>
              <a:ea typeface="黑体" pitchFamily="2" charset="-122"/>
              <a:cs typeface="Times New Roman" pitchFamily="18" charset="0"/>
            </a:endParaRPr>
          </a:p>
          <a:p>
            <a:pPr marL="800100" lvl="1" indent="-342900">
              <a:lnSpc>
                <a:spcPct val="150000"/>
              </a:lnSpc>
              <a:buFont typeface="Arial" pitchFamily="34" charset="0"/>
              <a:buChar char="•"/>
            </a:pPr>
            <a:r>
              <a:rPr lang="zh-CN" altLang="en-US" sz="3200" dirty="0" smtClean="0">
                <a:latin typeface="Times New Roman" pitchFamily="18" charset="0"/>
                <a:ea typeface="黑体" pitchFamily="2" charset="-122"/>
                <a:cs typeface="Times New Roman" pitchFamily="18" charset="0"/>
              </a:rPr>
              <a:t>没有标明测量条件，不同的湿度</a:t>
            </a:r>
            <a:r>
              <a:rPr lang="en-US" altLang="zh-CN" sz="3200" dirty="0" smtClean="0">
                <a:latin typeface="Times New Roman" pitchFamily="18" charset="0"/>
                <a:ea typeface="黑体" pitchFamily="2" charset="-122"/>
                <a:cs typeface="Times New Roman" pitchFamily="18" charset="0"/>
              </a:rPr>
              <a:t>.</a:t>
            </a:r>
          </a:p>
          <a:p>
            <a:pPr marL="800100" lvl="1" indent="-342900">
              <a:lnSpc>
                <a:spcPct val="150000"/>
              </a:lnSpc>
              <a:buFont typeface="Arial" pitchFamily="34" charset="0"/>
              <a:buChar char="•"/>
            </a:pPr>
            <a:r>
              <a:rPr lang="zh-CN" altLang="en-US" sz="3200" dirty="0" smtClean="0">
                <a:latin typeface="Times New Roman" pitchFamily="18" charset="0"/>
                <a:ea typeface="黑体" pitchFamily="2" charset="-122"/>
                <a:cs typeface="Times New Roman" pitchFamily="18" charset="0"/>
              </a:rPr>
              <a:t>仪器温度为</a:t>
            </a:r>
            <a:r>
              <a:rPr lang="en-US" altLang="zh-CN" sz="3200" dirty="0" smtClean="0">
                <a:latin typeface="Times New Roman" pitchFamily="18" charset="0"/>
                <a:ea typeface="黑体" pitchFamily="2" charset="-122"/>
                <a:cs typeface="Times New Roman" pitchFamily="18" charset="0"/>
              </a:rPr>
              <a:t>32</a:t>
            </a:r>
            <a:r>
              <a:rPr lang="en-US" altLang="zh-CN" sz="3200" dirty="0" smtClean="0">
                <a:latin typeface="Times New Roman" pitchFamily="18" charset="0"/>
                <a:ea typeface="黑体" pitchFamily="2" charset="-122"/>
                <a:cs typeface="Times New Roman" pitchFamily="18" charset="0"/>
                <a:sym typeface="Symbol"/>
              </a:rPr>
              <a:t>C</a:t>
            </a:r>
            <a:r>
              <a:rPr lang="zh-CN" altLang="en-US" sz="3200" dirty="0" smtClean="0">
                <a:latin typeface="Times New Roman" pitchFamily="18" charset="0"/>
                <a:ea typeface="黑体" pitchFamily="2" charset="-122"/>
                <a:cs typeface="Times New Roman" pitchFamily="18" charset="0"/>
                <a:sym typeface="Symbol"/>
              </a:rPr>
              <a:t>，样品存在不同温度</a:t>
            </a:r>
            <a:r>
              <a:rPr lang="en-US" altLang="zh-CN" sz="3200" dirty="0" smtClean="0">
                <a:latin typeface="Times New Roman" pitchFamily="18" charset="0"/>
                <a:ea typeface="黑体" pitchFamily="2" charset="-122"/>
                <a:cs typeface="Times New Roman" pitchFamily="18" charset="0"/>
                <a:sym typeface="Symbol"/>
              </a:rPr>
              <a:t>.</a:t>
            </a:r>
          </a:p>
          <a:p>
            <a:pPr marL="800100" lvl="1" indent="-342900">
              <a:lnSpc>
                <a:spcPct val="150000"/>
              </a:lnSpc>
              <a:buFont typeface="Arial" pitchFamily="34" charset="0"/>
              <a:buChar char="•"/>
            </a:pPr>
            <a:endParaRPr lang="en-US" altLang="zh-CN" sz="3200" dirty="0" smtClean="0">
              <a:latin typeface="Times New Roman" pitchFamily="18" charset="0"/>
              <a:ea typeface="黑体" pitchFamily="2" charset="-122"/>
              <a:cs typeface="Times New Roman" pitchFamily="18" charset="0"/>
              <a:sym typeface="Symbol"/>
            </a:endParaRPr>
          </a:p>
          <a:p>
            <a:pPr marL="342900" indent="-342900">
              <a:lnSpc>
                <a:spcPct val="150000"/>
              </a:lnSpc>
              <a:buFont typeface="Arial" pitchFamily="34" charset="0"/>
              <a:buChar char="•"/>
            </a:pPr>
            <a:r>
              <a:rPr lang="zh-CN" altLang="en-US" sz="3200" dirty="0" smtClean="0">
                <a:solidFill>
                  <a:srgbClr val="0070C0"/>
                </a:solidFill>
                <a:latin typeface="Times New Roman" pitchFamily="18" charset="0"/>
                <a:ea typeface="黑体" pitchFamily="2" charset="-122"/>
                <a:cs typeface="Times New Roman" pitchFamily="18" charset="0"/>
                <a:sym typeface="Symbol"/>
              </a:rPr>
              <a:t>今后改进</a:t>
            </a:r>
            <a:endParaRPr lang="en-US" altLang="zh-CN" sz="3200" dirty="0" smtClean="0">
              <a:solidFill>
                <a:srgbClr val="0070C0"/>
              </a:solidFill>
              <a:latin typeface="Times New Roman" pitchFamily="18" charset="0"/>
              <a:ea typeface="黑体" pitchFamily="2" charset="-122"/>
              <a:cs typeface="Times New Roman" pitchFamily="18" charset="0"/>
            </a:endParaRPr>
          </a:p>
          <a:p>
            <a:pPr marL="800100" lvl="1" indent="-342900">
              <a:lnSpc>
                <a:spcPct val="150000"/>
              </a:lnSpc>
              <a:buFont typeface="Arial" pitchFamily="34" charset="0"/>
              <a:buChar char="•"/>
            </a:pPr>
            <a:r>
              <a:rPr lang="zh-CN" altLang="en-US" sz="3200" dirty="0" smtClean="0">
                <a:latin typeface="Times New Roman" pitchFamily="18" charset="0"/>
                <a:ea typeface="黑体" pitchFamily="2" charset="-122"/>
                <a:cs typeface="Times New Roman" pitchFamily="18" charset="0"/>
              </a:rPr>
              <a:t>注意温度问题，保持室温</a:t>
            </a:r>
            <a:r>
              <a:rPr lang="zh-CN" altLang="en-US" sz="3200" dirty="0">
                <a:latin typeface="Times New Roman" pitchFamily="18" charset="0"/>
                <a:ea typeface="黑体" pitchFamily="2" charset="-122"/>
                <a:cs typeface="Times New Roman" pitchFamily="18" charset="0"/>
              </a:rPr>
              <a:t>或</a:t>
            </a:r>
            <a:r>
              <a:rPr lang="zh-CN" altLang="en-US" sz="3200" dirty="0" smtClean="0">
                <a:latin typeface="Times New Roman" pitchFamily="18" charset="0"/>
                <a:ea typeface="黑体" pitchFamily="2" charset="-122"/>
                <a:cs typeface="Times New Roman" pitchFamily="18" charset="0"/>
              </a:rPr>
              <a:t>保持</a:t>
            </a:r>
            <a:r>
              <a:rPr lang="en-US" altLang="zh-CN" sz="3200" dirty="0" smtClean="0">
                <a:latin typeface="Times New Roman" pitchFamily="18" charset="0"/>
                <a:ea typeface="黑体" pitchFamily="2" charset="-122"/>
                <a:cs typeface="Times New Roman" pitchFamily="18" charset="0"/>
              </a:rPr>
              <a:t>32</a:t>
            </a:r>
            <a:r>
              <a:rPr lang="en-US" altLang="zh-CN" sz="3200" dirty="0">
                <a:latin typeface="Times New Roman" pitchFamily="18" charset="0"/>
                <a:ea typeface="黑体" pitchFamily="2" charset="-122"/>
                <a:cs typeface="Times New Roman" pitchFamily="18" charset="0"/>
                <a:sym typeface="Symbol"/>
              </a:rPr>
              <a:t> </a:t>
            </a:r>
            <a:r>
              <a:rPr lang="en-US" altLang="zh-CN" sz="3200" dirty="0" smtClean="0">
                <a:latin typeface="Times New Roman" pitchFamily="18" charset="0"/>
                <a:ea typeface="黑体" pitchFamily="2" charset="-122"/>
                <a:cs typeface="Times New Roman" pitchFamily="18" charset="0"/>
                <a:sym typeface="Symbol"/>
              </a:rPr>
              <a:t>C.</a:t>
            </a:r>
            <a:endParaRPr lang="en-US" altLang="zh-CN" sz="3200" dirty="0" smtClean="0">
              <a:latin typeface="Times New Roman" pitchFamily="18" charset="0"/>
              <a:ea typeface="黑体" pitchFamily="2" charset="-122"/>
              <a:cs typeface="Times New Roman" pitchFamily="18" charset="0"/>
            </a:endParaRPr>
          </a:p>
          <a:p>
            <a:pPr marL="800100" lvl="1" indent="-342900">
              <a:lnSpc>
                <a:spcPct val="150000"/>
              </a:lnSpc>
              <a:buFont typeface="Arial" pitchFamily="34" charset="0"/>
              <a:buChar char="•"/>
            </a:pPr>
            <a:r>
              <a:rPr lang="zh-CN" altLang="en-US" sz="3200" dirty="0" smtClean="0">
                <a:latin typeface="Times New Roman" pitchFamily="18" charset="0"/>
                <a:ea typeface="黑体" pitchFamily="2" charset="-122"/>
                <a:cs typeface="Times New Roman" pitchFamily="18" charset="0"/>
              </a:rPr>
              <a:t>在不同湿度条件下测量</a:t>
            </a:r>
            <a:r>
              <a:rPr lang="en-US" altLang="zh-CN" sz="3200" i="1" dirty="0" smtClean="0">
                <a:latin typeface="Times New Roman" pitchFamily="18" charset="0"/>
                <a:ea typeface="黑体" pitchFamily="2" charset="-122"/>
                <a:cs typeface="Times New Roman" pitchFamily="18" charset="0"/>
              </a:rPr>
              <a:t>T</a:t>
            </a:r>
            <a:r>
              <a:rPr lang="en-US" altLang="zh-CN" sz="3200" baseline="-25000" dirty="0" smtClean="0">
                <a:latin typeface="Times New Roman" pitchFamily="18" charset="0"/>
                <a:ea typeface="黑体" pitchFamily="2" charset="-122"/>
                <a:cs typeface="Times New Roman" pitchFamily="18" charset="0"/>
              </a:rPr>
              <a:t>1</a:t>
            </a:r>
            <a:r>
              <a:rPr lang="zh-CN" altLang="en-US" sz="3200" baseline="-25000" dirty="0" smtClean="0">
                <a:latin typeface="Times New Roman" pitchFamily="18" charset="0"/>
                <a:ea typeface="黑体" pitchFamily="2" charset="-122"/>
                <a:cs typeface="Times New Roman" pitchFamily="18" charset="0"/>
              </a:rPr>
              <a:t>，</a:t>
            </a:r>
            <a:r>
              <a:rPr lang="zh-CN" altLang="en-US" sz="3200" dirty="0" smtClean="0">
                <a:latin typeface="Times New Roman" pitchFamily="18" charset="0"/>
                <a:ea typeface="黑体" pitchFamily="2" charset="-122"/>
                <a:cs typeface="Times New Roman" pitchFamily="18" charset="0"/>
              </a:rPr>
              <a:t>与成像条件一致</a:t>
            </a:r>
            <a:r>
              <a:rPr lang="en-US" altLang="zh-CN" sz="3200" dirty="0" smtClean="0">
                <a:latin typeface="Times New Roman" pitchFamily="18" charset="0"/>
                <a:ea typeface="黑体" pitchFamily="2" charset="-122"/>
                <a:cs typeface="Times New Roman" pitchFamily="18" charset="0"/>
              </a:rPr>
              <a:t>.</a:t>
            </a:r>
          </a:p>
        </p:txBody>
      </p:sp>
      <p:sp>
        <p:nvSpPr>
          <p:cNvPr id="22" name="矩形 21"/>
          <p:cNvSpPr/>
          <p:nvPr/>
        </p:nvSpPr>
        <p:spPr>
          <a:xfrm>
            <a:off x="0" y="1"/>
            <a:ext cx="9144000" cy="739588"/>
          </a:xfrm>
          <a:prstGeom prst="rect">
            <a:avLst/>
          </a:prstGeom>
          <a:solidFill>
            <a:srgbClr val="0174A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latin typeface="Times New Roman" pitchFamily="18" charset="0"/>
              <a:ea typeface="黑体" pitchFamily="2" charset="-122"/>
              <a:cs typeface="Times New Roman" pitchFamily="18" charset="0"/>
            </a:endParaRPr>
          </a:p>
        </p:txBody>
      </p:sp>
      <p:sp>
        <p:nvSpPr>
          <p:cNvPr id="23" name="文本框 12"/>
          <p:cNvSpPr txBox="1"/>
          <p:nvPr/>
        </p:nvSpPr>
        <p:spPr>
          <a:xfrm>
            <a:off x="416856" y="117893"/>
            <a:ext cx="6064625" cy="584775"/>
          </a:xfrm>
          <a:prstGeom prst="rect">
            <a:avLst/>
          </a:prstGeom>
          <a:noFill/>
        </p:spPr>
        <p:txBody>
          <a:bodyPr wrap="square" rtlCol="0">
            <a:spAutoFit/>
          </a:bodyPr>
          <a:lstStyle/>
          <a:p>
            <a:r>
              <a:rPr lang="zh-CN" altLang="en-US" sz="3200" spc="300" dirty="0" smtClean="0">
                <a:solidFill>
                  <a:schemeClr val="bg1"/>
                </a:solidFill>
                <a:latin typeface="Times New Roman" pitchFamily="18" charset="0"/>
                <a:ea typeface="黑体" pitchFamily="2" charset="-122"/>
                <a:cs typeface="Times New Roman" pitchFamily="18" charset="0"/>
              </a:rPr>
              <a:t>问题及展望</a:t>
            </a:r>
            <a:endParaRPr lang="zh-HK" altLang="en-US" sz="3200" spc="300" dirty="0">
              <a:solidFill>
                <a:schemeClr val="bg1"/>
              </a:solidFill>
              <a:latin typeface="Times New Roman" pitchFamily="18" charset="0"/>
              <a:ea typeface="黑体" pitchFamily="2" charset="-122"/>
              <a:cs typeface="Times New Roman" pitchFamily="18" charset="0"/>
            </a:endParaRPr>
          </a:p>
        </p:txBody>
      </p:sp>
      <p:sp>
        <p:nvSpPr>
          <p:cNvPr id="3" name="灯片编号占位符 2"/>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16</a:t>
            </a:fld>
            <a:endParaRPr lang="zh-HK" altLang="en-US">
              <a:solidFill>
                <a:prstClr val="black">
                  <a:tint val="75000"/>
                </a:prstClr>
              </a:solidFill>
            </a:endParaRPr>
          </a:p>
        </p:txBody>
      </p:sp>
    </p:spTree>
    <p:extLst>
      <p:ext uri="{BB962C8B-B14F-4D97-AF65-F5344CB8AC3E}">
        <p14:creationId xmlns:p14="http://schemas.microsoft.com/office/powerpoint/2010/main" val="2913067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24100" y="3744659"/>
            <a:ext cx="4495800" cy="938213"/>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b="1" spc="300" dirty="0" smtClean="0">
                <a:latin typeface="微软雅黑" panose="020B0503020204020204" pitchFamily="34" charset="-122"/>
                <a:ea typeface="微软雅黑" panose="020B0503020204020204" pitchFamily="34" charset="-122"/>
              </a:rPr>
              <a:t>THANKS</a:t>
            </a:r>
            <a:endParaRPr lang="zh-HK" altLang="en-US" sz="6600" b="1" spc="300" dirty="0">
              <a:latin typeface="微软雅黑" panose="020B0503020204020204" pitchFamily="34" charset="-122"/>
              <a:ea typeface="微软雅黑" panose="020B0503020204020204" pitchFamily="34" charset="-122"/>
            </a:endParaRPr>
          </a:p>
        </p:txBody>
      </p:sp>
      <p:grpSp>
        <p:nvGrpSpPr>
          <p:cNvPr id="7" name="Group 4"/>
          <p:cNvGrpSpPr>
            <a:grpSpLocks noChangeAspect="1"/>
          </p:cNvGrpSpPr>
          <p:nvPr/>
        </p:nvGrpSpPr>
        <p:grpSpPr bwMode="auto">
          <a:xfrm>
            <a:off x="3648075" y="1637909"/>
            <a:ext cx="1847850" cy="1720987"/>
            <a:chOff x="1164" y="687"/>
            <a:chExt cx="3219" cy="2998"/>
          </a:xfrm>
          <a:solidFill>
            <a:srgbClr val="0174AB"/>
          </a:solidFill>
        </p:grpSpPr>
        <p:sp>
          <p:nvSpPr>
            <p:cNvPr id="10" name="Freeform 6"/>
            <p:cNvSpPr>
              <a:spLocks/>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1" name="Freeform 7"/>
            <p:cNvSpPr>
              <a:spLocks/>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grpSp>
      <p:sp>
        <p:nvSpPr>
          <p:cNvPr id="4" name="灯片编号占位符 3"/>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17</a:t>
            </a:fld>
            <a:endParaRPr lang="zh-HK" altLang="en-US">
              <a:solidFill>
                <a:prstClr val="black">
                  <a:tint val="75000"/>
                </a:prstClr>
              </a:solidFill>
            </a:endParaRPr>
          </a:p>
        </p:txBody>
      </p:sp>
      <p:sp>
        <p:nvSpPr>
          <p:cNvPr id="5" name="TextBox 4"/>
          <p:cNvSpPr txBox="1"/>
          <p:nvPr/>
        </p:nvSpPr>
        <p:spPr>
          <a:xfrm>
            <a:off x="823618" y="806947"/>
            <a:ext cx="4528457" cy="4370427"/>
          </a:xfrm>
          <a:prstGeom prst="rect">
            <a:avLst/>
          </a:prstGeom>
          <a:noFill/>
        </p:spPr>
        <p:txBody>
          <a:bodyPr wrap="square" rtlCol="0">
            <a:spAutoFit/>
          </a:bodyPr>
          <a:lstStyle/>
          <a:p>
            <a:r>
              <a:rPr lang="zh-CN" altLang="en-US" sz="5400" dirty="0" smtClean="0">
                <a:solidFill>
                  <a:srgbClr val="0070C0"/>
                </a:solidFill>
                <a:latin typeface="黑体" pitchFamily="2" charset="-122"/>
                <a:ea typeface="黑体" pitchFamily="2" charset="-122"/>
              </a:rPr>
              <a:t>致谢：</a:t>
            </a:r>
            <a:endParaRPr lang="en-US" altLang="zh-CN" sz="5400" dirty="0" smtClean="0">
              <a:solidFill>
                <a:srgbClr val="0070C0"/>
              </a:solidFill>
              <a:latin typeface="黑体" pitchFamily="2" charset="-122"/>
              <a:ea typeface="黑体" pitchFamily="2" charset="-122"/>
            </a:endParaRPr>
          </a:p>
          <a:p>
            <a:endParaRPr lang="en-US" altLang="zh-CN" sz="3200" dirty="0" smtClean="0">
              <a:latin typeface="黑体" pitchFamily="2" charset="-122"/>
              <a:ea typeface="黑体" pitchFamily="2" charset="-122"/>
            </a:endParaRPr>
          </a:p>
          <a:p>
            <a:r>
              <a:rPr lang="zh-CN" altLang="en-US" sz="3200" b="1" dirty="0">
                <a:latin typeface="黑体" pitchFamily="2" charset="-122"/>
                <a:ea typeface="黑体" pitchFamily="2" charset="-122"/>
              </a:rPr>
              <a:t>刘</a:t>
            </a:r>
            <a:r>
              <a:rPr lang="zh-CN" altLang="en-US" sz="3200" b="1" dirty="0" smtClean="0">
                <a:latin typeface="黑体" pitchFamily="2" charset="-122"/>
                <a:ea typeface="黑体" pitchFamily="2" charset="-122"/>
              </a:rPr>
              <a:t>佩</a:t>
            </a:r>
            <a:endParaRPr lang="en-US" altLang="zh-CN" sz="3200" b="1" dirty="0" smtClean="0">
              <a:latin typeface="黑体" pitchFamily="2" charset="-122"/>
              <a:ea typeface="黑体" pitchFamily="2" charset="-122"/>
            </a:endParaRPr>
          </a:p>
          <a:p>
            <a:r>
              <a:rPr lang="zh-CN" altLang="en-US" sz="3200" b="1" dirty="0" smtClean="0">
                <a:latin typeface="黑体" pitchFamily="2" charset="-122"/>
                <a:ea typeface="黑体" pitchFamily="2" charset="-122"/>
              </a:rPr>
              <a:t>周恒毅</a:t>
            </a:r>
            <a:endParaRPr lang="en-US" altLang="zh-CN" sz="3200" b="1" dirty="0" smtClean="0">
              <a:latin typeface="黑体" pitchFamily="2" charset="-122"/>
              <a:ea typeface="黑体" pitchFamily="2" charset="-122"/>
            </a:endParaRPr>
          </a:p>
          <a:p>
            <a:r>
              <a:rPr lang="zh-CN" altLang="en-US" sz="3200" b="1" dirty="0">
                <a:latin typeface="黑体" pitchFamily="2" charset="-122"/>
                <a:ea typeface="黑体" pitchFamily="2" charset="-122"/>
              </a:rPr>
              <a:t>王繁文</a:t>
            </a:r>
            <a:endParaRPr lang="en-US" altLang="zh-CN" sz="3200" b="1" dirty="0">
              <a:latin typeface="黑体" pitchFamily="2" charset="-122"/>
              <a:ea typeface="黑体" pitchFamily="2" charset="-122"/>
            </a:endParaRPr>
          </a:p>
          <a:p>
            <a:r>
              <a:rPr lang="zh-CN" altLang="en-US" sz="3200" b="1" dirty="0" smtClean="0">
                <a:latin typeface="黑体" pitchFamily="2" charset="-122"/>
                <a:ea typeface="黑体" pitchFamily="2" charset="-122"/>
              </a:rPr>
              <a:t>杨冬</a:t>
            </a:r>
            <a:endParaRPr lang="en-US" altLang="zh-CN" sz="3200" b="1" dirty="0" smtClean="0">
              <a:latin typeface="黑体" pitchFamily="2" charset="-122"/>
              <a:ea typeface="黑体" pitchFamily="2" charset="-122"/>
            </a:endParaRPr>
          </a:p>
          <a:p>
            <a:r>
              <a:rPr lang="zh-CN" altLang="en-US" sz="3200" b="1" dirty="0" smtClean="0">
                <a:latin typeface="黑体" pitchFamily="2" charset="-122"/>
                <a:ea typeface="黑体" pitchFamily="2" charset="-122"/>
              </a:rPr>
              <a:t>姚宇</a:t>
            </a:r>
            <a:endParaRPr lang="en-US" altLang="zh-CN" sz="3200" b="1" dirty="0" smtClean="0">
              <a:latin typeface="黑体" pitchFamily="2" charset="-122"/>
              <a:ea typeface="黑体" pitchFamily="2" charset="-122"/>
            </a:endParaRPr>
          </a:p>
          <a:p>
            <a:r>
              <a:rPr lang="zh-CN" altLang="en-US" sz="3200" b="1" dirty="0" smtClean="0">
                <a:latin typeface="黑体" pitchFamily="2" charset="-122"/>
                <a:ea typeface="黑体" pitchFamily="2" charset="-122"/>
              </a:rPr>
              <a:t>陈元杰</a:t>
            </a:r>
            <a:endParaRPr lang="zh-CN" altLang="en-US" sz="3200" b="1" dirty="0">
              <a:latin typeface="黑体" pitchFamily="2" charset="-122"/>
              <a:ea typeface="黑体" pitchFamily="2" charset="-122"/>
            </a:endParaRPr>
          </a:p>
        </p:txBody>
      </p:sp>
    </p:spTree>
    <p:extLst>
      <p:ext uri="{BB962C8B-B14F-4D97-AF65-F5344CB8AC3E}">
        <p14:creationId xmlns:p14="http://schemas.microsoft.com/office/powerpoint/2010/main" val="1782846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150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200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par>
                                <p:cTn id="11" presetID="1" presetClass="entr" presetSubtype="0" fill="hold" nodeType="withEffect">
                                  <p:stCondLst>
                                    <p:cond delay="250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300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直接连接符 30"/>
          <p:cNvCxnSpPr/>
          <p:nvPr/>
        </p:nvCxnSpPr>
        <p:spPr>
          <a:xfrm>
            <a:off x="12048767" y="1551266"/>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3900353" y="1735931"/>
            <a:ext cx="0" cy="3386139"/>
          </a:xfrm>
          <a:prstGeom prst="line">
            <a:avLst/>
          </a:prstGeom>
          <a:ln>
            <a:solidFill>
              <a:srgbClr val="0174AB"/>
            </a:solidFill>
            <a:prstDash val="dash"/>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4259075" y="1678337"/>
            <a:ext cx="3025588" cy="584775"/>
          </a:xfrm>
          <a:prstGeom prst="rect">
            <a:avLst/>
          </a:prstGeom>
          <a:noFill/>
        </p:spPr>
        <p:txBody>
          <a:bodyPr wrap="square" rtlCol="0">
            <a:spAutoFit/>
          </a:bodyPr>
          <a:lstStyle/>
          <a:p>
            <a:r>
              <a:rPr lang="zh-CN" altLang="en-US" sz="3200" spc="300" dirty="0">
                <a:latin typeface="黑体" pitchFamily="2" charset="-122"/>
                <a:ea typeface="黑体" pitchFamily="2" charset="-122"/>
              </a:rPr>
              <a:t>引言</a:t>
            </a:r>
            <a:endParaRPr lang="zh-HK" altLang="en-US" sz="3200" spc="300" dirty="0">
              <a:latin typeface="黑体" pitchFamily="2" charset="-122"/>
              <a:ea typeface="黑体" pitchFamily="2" charset="-122"/>
            </a:endParaRPr>
          </a:p>
        </p:txBody>
      </p:sp>
      <p:sp>
        <p:nvSpPr>
          <p:cNvPr id="23" name="文本框 22"/>
          <p:cNvSpPr txBox="1"/>
          <p:nvPr/>
        </p:nvSpPr>
        <p:spPr>
          <a:xfrm>
            <a:off x="4259075" y="2330237"/>
            <a:ext cx="4172230" cy="584775"/>
          </a:xfrm>
          <a:prstGeom prst="rect">
            <a:avLst/>
          </a:prstGeom>
          <a:noFill/>
        </p:spPr>
        <p:txBody>
          <a:bodyPr wrap="square" rtlCol="0">
            <a:spAutoFit/>
          </a:bodyPr>
          <a:lstStyle/>
          <a:p>
            <a:r>
              <a:rPr lang="zh-CN" altLang="en-US" sz="3200" spc="300" dirty="0" smtClean="0">
                <a:latin typeface="黑体" pitchFamily="2" charset="-122"/>
                <a:ea typeface="黑体" pitchFamily="2" charset="-122"/>
              </a:rPr>
              <a:t>核磁共振及其成像</a:t>
            </a:r>
            <a:endParaRPr lang="zh-HK" altLang="en-US" sz="3200" spc="300" dirty="0">
              <a:latin typeface="黑体" pitchFamily="2" charset="-122"/>
              <a:ea typeface="黑体" pitchFamily="2" charset="-122"/>
            </a:endParaRPr>
          </a:p>
        </p:txBody>
      </p:sp>
      <p:sp>
        <p:nvSpPr>
          <p:cNvPr id="24" name="文本框 23"/>
          <p:cNvSpPr txBox="1"/>
          <p:nvPr/>
        </p:nvSpPr>
        <p:spPr>
          <a:xfrm>
            <a:off x="4285971" y="3027292"/>
            <a:ext cx="4527103" cy="584775"/>
          </a:xfrm>
          <a:prstGeom prst="rect">
            <a:avLst/>
          </a:prstGeom>
          <a:noFill/>
        </p:spPr>
        <p:txBody>
          <a:bodyPr wrap="square" rtlCol="0">
            <a:spAutoFit/>
          </a:bodyPr>
          <a:lstStyle/>
          <a:p>
            <a:r>
              <a:rPr lang="zh-CN" altLang="en-US" sz="3200" spc="300" dirty="0" smtClean="0">
                <a:latin typeface="黑体" pitchFamily="2" charset="-122"/>
                <a:ea typeface="黑体" pitchFamily="2" charset="-122"/>
              </a:rPr>
              <a:t>弛豫过程及弛豫时间</a:t>
            </a:r>
            <a:endParaRPr lang="zh-HK" altLang="en-US" sz="3200" spc="300" dirty="0">
              <a:latin typeface="黑体" pitchFamily="2" charset="-122"/>
              <a:ea typeface="黑体" pitchFamily="2" charset="-122"/>
            </a:endParaRPr>
          </a:p>
        </p:txBody>
      </p:sp>
      <p:sp>
        <p:nvSpPr>
          <p:cNvPr id="25" name="文本框 24"/>
          <p:cNvSpPr txBox="1"/>
          <p:nvPr/>
        </p:nvSpPr>
        <p:spPr>
          <a:xfrm>
            <a:off x="4299416" y="3764688"/>
            <a:ext cx="4513658" cy="584775"/>
          </a:xfrm>
          <a:prstGeom prst="rect">
            <a:avLst/>
          </a:prstGeom>
          <a:noFill/>
        </p:spPr>
        <p:txBody>
          <a:bodyPr wrap="square" rtlCol="0">
            <a:spAutoFit/>
          </a:bodyPr>
          <a:lstStyle/>
          <a:p>
            <a:r>
              <a:rPr lang="zh-CN" altLang="en-US" sz="3200" spc="300" dirty="0" smtClean="0">
                <a:latin typeface="黑体" pitchFamily="2" charset="-122"/>
                <a:ea typeface="黑体" pitchFamily="2" charset="-122"/>
              </a:rPr>
              <a:t>纵向弛豫时间的</a:t>
            </a:r>
            <a:r>
              <a:rPr lang="zh-CN" altLang="en-US" sz="3200" spc="300" dirty="0">
                <a:latin typeface="黑体" pitchFamily="2" charset="-122"/>
                <a:ea typeface="黑体" pitchFamily="2" charset="-122"/>
              </a:rPr>
              <a:t>测量</a:t>
            </a:r>
            <a:endParaRPr lang="zh-HK" altLang="en-US" sz="3200" spc="300" dirty="0">
              <a:latin typeface="黑体" pitchFamily="2" charset="-122"/>
              <a:ea typeface="黑体" pitchFamily="2" charset="-122"/>
            </a:endParaRPr>
          </a:p>
        </p:txBody>
      </p:sp>
      <p:sp>
        <p:nvSpPr>
          <p:cNvPr id="27" name="文本框 26"/>
          <p:cNvSpPr txBox="1"/>
          <p:nvPr/>
        </p:nvSpPr>
        <p:spPr>
          <a:xfrm>
            <a:off x="4312865" y="4405761"/>
            <a:ext cx="2971798" cy="584775"/>
          </a:xfrm>
          <a:prstGeom prst="rect">
            <a:avLst/>
          </a:prstGeom>
          <a:noFill/>
        </p:spPr>
        <p:txBody>
          <a:bodyPr wrap="square" rtlCol="0">
            <a:spAutoFit/>
          </a:bodyPr>
          <a:lstStyle/>
          <a:p>
            <a:r>
              <a:rPr lang="zh-CN" altLang="en-US" sz="3200" spc="300" dirty="0" smtClean="0">
                <a:latin typeface="黑体" pitchFamily="2" charset="-122"/>
                <a:ea typeface="黑体" pitchFamily="2" charset="-122"/>
              </a:rPr>
              <a:t>实验结论</a:t>
            </a:r>
            <a:endParaRPr lang="zh-HK" altLang="en-US" sz="3200" spc="300" dirty="0">
              <a:latin typeface="黑体" pitchFamily="2" charset="-122"/>
              <a:ea typeface="黑体" pitchFamily="2" charset="-122"/>
            </a:endParaRPr>
          </a:p>
        </p:txBody>
      </p:sp>
      <p:grpSp>
        <p:nvGrpSpPr>
          <p:cNvPr id="19" name="组合 18"/>
          <p:cNvGrpSpPr/>
          <p:nvPr/>
        </p:nvGrpSpPr>
        <p:grpSpPr>
          <a:xfrm>
            <a:off x="1272853" y="2197036"/>
            <a:ext cx="1947861" cy="1940713"/>
            <a:chOff x="1709739" y="2636838"/>
            <a:chExt cx="1590160" cy="1584325"/>
          </a:xfrm>
          <a:effectLst/>
        </p:grpSpPr>
        <p:sp>
          <p:nvSpPr>
            <p:cNvPr id="9" name="Freeform 6"/>
            <p:cNvSpPr>
              <a:spLocks/>
            </p:cNvSpPr>
            <p:nvPr/>
          </p:nvSpPr>
          <p:spPr bwMode="auto">
            <a:xfrm>
              <a:off x="1709739" y="2636838"/>
              <a:ext cx="1468102" cy="1467130"/>
            </a:xfrm>
            <a:custGeom>
              <a:avLst/>
              <a:gdLst>
                <a:gd name="T0" fmla="*/ 691 w 1276"/>
                <a:gd name="T1" fmla="*/ 1168 h 1274"/>
                <a:gd name="T2" fmla="*/ 662 w 1276"/>
                <a:gd name="T3" fmla="*/ 1267 h 1274"/>
                <a:gd name="T4" fmla="*/ 654 w 1276"/>
                <a:gd name="T5" fmla="*/ 1273 h 1274"/>
                <a:gd name="T6" fmla="*/ 643 w 1276"/>
                <a:gd name="T7" fmla="*/ 1274 h 1274"/>
                <a:gd name="T8" fmla="*/ 172 w 1276"/>
                <a:gd name="T9" fmla="*/ 1274 h 1274"/>
                <a:gd name="T10" fmla="*/ 81 w 1276"/>
                <a:gd name="T11" fmla="*/ 1253 h 1274"/>
                <a:gd name="T12" fmla="*/ 1 w 1276"/>
                <a:gd name="T13" fmla="*/ 1113 h 1274"/>
                <a:gd name="T14" fmla="*/ 0 w 1276"/>
                <a:gd name="T15" fmla="*/ 892 h 1274"/>
                <a:gd name="T16" fmla="*/ 0 w 1276"/>
                <a:gd name="T17" fmla="*/ 170 h 1274"/>
                <a:gd name="T18" fmla="*/ 170 w 1276"/>
                <a:gd name="T19" fmla="*/ 0 h 1274"/>
                <a:gd name="T20" fmla="*/ 1110 w 1276"/>
                <a:gd name="T21" fmla="*/ 0 h 1274"/>
                <a:gd name="T22" fmla="*/ 1273 w 1276"/>
                <a:gd name="T23" fmla="*/ 131 h 1274"/>
                <a:gd name="T24" fmla="*/ 1276 w 1276"/>
                <a:gd name="T25" fmla="*/ 168 h 1274"/>
                <a:gd name="T26" fmla="*/ 1276 w 1276"/>
                <a:gd name="T27" fmla="*/ 629 h 1274"/>
                <a:gd name="T28" fmla="*/ 1275 w 1276"/>
                <a:gd name="T29" fmla="*/ 645 h 1274"/>
                <a:gd name="T30" fmla="*/ 1171 w 1276"/>
                <a:gd name="T31" fmla="*/ 659 h 1274"/>
                <a:gd name="T32" fmla="*/ 1171 w 1276"/>
                <a:gd name="T33" fmla="*/ 214 h 1274"/>
                <a:gd name="T34" fmla="*/ 106 w 1276"/>
                <a:gd name="T35" fmla="*/ 214 h 1274"/>
                <a:gd name="T36" fmla="*/ 106 w 1276"/>
                <a:gd name="T37" fmla="*/ 230 h 1274"/>
                <a:gd name="T38" fmla="*/ 105 w 1276"/>
                <a:gd name="T39" fmla="*/ 1102 h 1274"/>
                <a:gd name="T40" fmla="*/ 171 w 1276"/>
                <a:gd name="T41" fmla="*/ 1168 h 1274"/>
                <a:gd name="T42" fmla="*/ 671 w 1276"/>
                <a:gd name="T43" fmla="*/ 1168 h 1274"/>
                <a:gd name="T44" fmla="*/ 691 w 1276"/>
                <a:gd name="T45" fmla="*/ 1168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6" h="1274">
                  <a:moveTo>
                    <a:pt x="691" y="1168"/>
                  </a:moveTo>
                  <a:cubicBezTo>
                    <a:pt x="681" y="1203"/>
                    <a:pt x="672" y="1235"/>
                    <a:pt x="662" y="1267"/>
                  </a:cubicBezTo>
                  <a:cubicBezTo>
                    <a:pt x="661" y="1270"/>
                    <a:pt x="657" y="1272"/>
                    <a:pt x="654" y="1273"/>
                  </a:cubicBezTo>
                  <a:cubicBezTo>
                    <a:pt x="651" y="1274"/>
                    <a:pt x="647" y="1274"/>
                    <a:pt x="643" y="1274"/>
                  </a:cubicBezTo>
                  <a:cubicBezTo>
                    <a:pt x="486" y="1274"/>
                    <a:pt x="329" y="1273"/>
                    <a:pt x="172" y="1274"/>
                  </a:cubicBezTo>
                  <a:cubicBezTo>
                    <a:pt x="140" y="1274"/>
                    <a:pt x="109" y="1269"/>
                    <a:pt x="81" y="1253"/>
                  </a:cubicBezTo>
                  <a:cubicBezTo>
                    <a:pt x="29" y="1221"/>
                    <a:pt x="1" y="1174"/>
                    <a:pt x="1" y="1113"/>
                  </a:cubicBezTo>
                  <a:cubicBezTo>
                    <a:pt x="0" y="1039"/>
                    <a:pt x="0" y="966"/>
                    <a:pt x="0" y="892"/>
                  </a:cubicBezTo>
                  <a:cubicBezTo>
                    <a:pt x="0" y="651"/>
                    <a:pt x="0" y="411"/>
                    <a:pt x="0" y="170"/>
                  </a:cubicBezTo>
                  <a:cubicBezTo>
                    <a:pt x="0" y="68"/>
                    <a:pt x="68" y="0"/>
                    <a:pt x="170" y="0"/>
                  </a:cubicBezTo>
                  <a:cubicBezTo>
                    <a:pt x="483" y="0"/>
                    <a:pt x="797" y="0"/>
                    <a:pt x="1110" y="0"/>
                  </a:cubicBezTo>
                  <a:cubicBezTo>
                    <a:pt x="1194" y="0"/>
                    <a:pt x="1258" y="51"/>
                    <a:pt x="1273" y="131"/>
                  </a:cubicBezTo>
                  <a:cubicBezTo>
                    <a:pt x="1276" y="143"/>
                    <a:pt x="1276" y="156"/>
                    <a:pt x="1276" y="168"/>
                  </a:cubicBezTo>
                  <a:cubicBezTo>
                    <a:pt x="1276" y="322"/>
                    <a:pt x="1276" y="475"/>
                    <a:pt x="1276" y="629"/>
                  </a:cubicBezTo>
                  <a:cubicBezTo>
                    <a:pt x="1276" y="634"/>
                    <a:pt x="1276" y="638"/>
                    <a:pt x="1275" y="645"/>
                  </a:cubicBezTo>
                  <a:cubicBezTo>
                    <a:pt x="1239" y="640"/>
                    <a:pt x="1205" y="643"/>
                    <a:pt x="1171" y="659"/>
                  </a:cubicBezTo>
                  <a:cubicBezTo>
                    <a:pt x="1171" y="509"/>
                    <a:pt x="1171" y="362"/>
                    <a:pt x="1171" y="214"/>
                  </a:cubicBezTo>
                  <a:cubicBezTo>
                    <a:pt x="816" y="214"/>
                    <a:pt x="462" y="214"/>
                    <a:pt x="106" y="214"/>
                  </a:cubicBezTo>
                  <a:cubicBezTo>
                    <a:pt x="106" y="219"/>
                    <a:pt x="106" y="224"/>
                    <a:pt x="106" y="230"/>
                  </a:cubicBezTo>
                  <a:cubicBezTo>
                    <a:pt x="106" y="521"/>
                    <a:pt x="106" y="812"/>
                    <a:pt x="105" y="1102"/>
                  </a:cubicBezTo>
                  <a:cubicBezTo>
                    <a:pt x="105" y="1141"/>
                    <a:pt x="125" y="1169"/>
                    <a:pt x="171" y="1168"/>
                  </a:cubicBezTo>
                  <a:cubicBezTo>
                    <a:pt x="338" y="1167"/>
                    <a:pt x="504" y="1168"/>
                    <a:pt x="671" y="1168"/>
                  </a:cubicBezTo>
                  <a:cubicBezTo>
                    <a:pt x="677" y="1168"/>
                    <a:pt x="683" y="1168"/>
                    <a:pt x="691" y="1168"/>
                  </a:cubicBezTo>
                  <a:close/>
                </a:path>
              </a:pathLst>
            </a:custGeom>
            <a:solidFill>
              <a:srgbClr val="0174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latin typeface="黑体" pitchFamily="2" charset="-122"/>
                <a:ea typeface="黑体" pitchFamily="2" charset="-122"/>
              </a:endParaRPr>
            </a:p>
          </p:txBody>
        </p:sp>
        <p:sp>
          <p:nvSpPr>
            <p:cNvPr id="10" name="Freeform 7"/>
            <p:cNvSpPr>
              <a:spLocks noEditPoints="1"/>
            </p:cNvSpPr>
            <p:nvPr/>
          </p:nvSpPr>
          <p:spPr bwMode="auto">
            <a:xfrm>
              <a:off x="2571440" y="3653665"/>
              <a:ext cx="569443" cy="567498"/>
            </a:xfrm>
            <a:custGeom>
              <a:avLst/>
              <a:gdLst>
                <a:gd name="T0" fmla="*/ 328 w 495"/>
                <a:gd name="T1" fmla="*/ 1 h 493"/>
                <a:gd name="T2" fmla="*/ 495 w 495"/>
                <a:gd name="T3" fmla="*/ 167 h 493"/>
                <a:gd name="T4" fmla="*/ 427 w 495"/>
                <a:gd name="T5" fmla="*/ 236 h 493"/>
                <a:gd name="T6" fmla="*/ 240 w 495"/>
                <a:gd name="T7" fmla="*/ 421 h 493"/>
                <a:gd name="T8" fmla="*/ 216 w 495"/>
                <a:gd name="T9" fmla="*/ 436 h 493"/>
                <a:gd name="T10" fmla="*/ 40 w 495"/>
                <a:gd name="T11" fmla="*/ 488 h 493"/>
                <a:gd name="T12" fmla="*/ 9 w 495"/>
                <a:gd name="T13" fmla="*/ 484 h 493"/>
                <a:gd name="T14" fmla="*/ 6 w 495"/>
                <a:gd name="T15" fmla="*/ 454 h 493"/>
                <a:gd name="T16" fmla="*/ 58 w 495"/>
                <a:gd name="T17" fmla="*/ 276 h 493"/>
                <a:gd name="T18" fmla="*/ 67 w 495"/>
                <a:gd name="T19" fmla="*/ 259 h 493"/>
                <a:gd name="T20" fmla="*/ 327 w 495"/>
                <a:gd name="T21" fmla="*/ 1 h 493"/>
                <a:gd name="T22" fmla="*/ 328 w 495"/>
                <a:gd name="T23" fmla="*/ 1 h 493"/>
                <a:gd name="T24" fmla="*/ 102 w 495"/>
                <a:gd name="T25" fmla="*/ 292 h 493"/>
                <a:gd name="T26" fmla="*/ 72 w 495"/>
                <a:gd name="T27" fmla="*/ 396 h 493"/>
                <a:gd name="T28" fmla="*/ 74 w 495"/>
                <a:gd name="T29" fmla="*/ 405 h 493"/>
                <a:gd name="T30" fmla="*/ 113 w 495"/>
                <a:gd name="T31" fmla="*/ 418 h 493"/>
                <a:gd name="T32" fmla="*/ 148 w 495"/>
                <a:gd name="T33" fmla="*/ 408 h 493"/>
                <a:gd name="T34" fmla="*/ 200 w 495"/>
                <a:gd name="T35" fmla="*/ 393 h 493"/>
                <a:gd name="T36" fmla="*/ 185 w 495"/>
                <a:gd name="T37" fmla="*/ 316 h 493"/>
                <a:gd name="T38" fmla="*/ 178 w 495"/>
                <a:gd name="T39" fmla="*/ 308 h 493"/>
                <a:gd name="T40" fmla="*/ 102 w 495"/>
                <a:gd name="T41" fmla="*/ 29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5" h="493">
                  <a:moveTo>
                    <a:pt x="328" y="1"/>
                  </a:moveTo>
                  <a:cubicBezTo>
                    <a:pt x="384" y="56"/>
                    <a:pt x="439" y="112"/>
                    <a:pt x="495" y="167"/>
                  </a:cubicBezTo>
                  <a:cubicBezTo>
                    <a:pt x="473" y="190"/>
                    <a:pt x="450" y="213"/>
                    <a:pt x="427" y="236"/>
                  </a:cubicBezTo>
                  <a:cubicBezTo>
                    <a:pt x="365" y="298"/>
                    <a:pt x="303" y="360"/>
                    <a:pt x="240" y="421"/>
                  </a:cubicBezTo>
                  <a:cubicBezTo>
                    <a:pt x="233" y="428"/>
                    <a:pt x="225" y="433"/>
                    <a:pt x="216" y="436"/>
                  </a:cubicBezTo>
                  <a:cubicBezTo>
                    <a:pt x="157" y="454"/>
                    <a:pt x="98" y="471"/>
                    <a:pt x="40" y="488"/>
                  </a:cubicBezTo>
                  <a:cubicBezTo>
                    <a:pt x="28" y="492"/>
                    <a:pt x="18" y="493"/>
                    <a:pt x="9" y="484"/>
                  </a:cubicBezTo>
                  <a:cubicBezTo>
                    <a:pt x="0" y="475"/>
                    <a:pt x="3" y="464"/>
                    <a:pt x="6" y="454"/>
                  </a:cubicBezTo>
                  <a:cubicBezTo>
                    <a:pt x="23" y="395"/>
                    <a:pt x="40" y="335"/>
                    <a:pt x="58" y="276"/>
                  </a:cubicBezTo>
                  <a:cubicBezTo>
                    <a:pt x="60" y="270"/>
                    <a:pt x="63" y="264"/>
                    <a:pt x="67" y="259"/>
                  </a:cubicBezTo>
                  <a:cubicBezTo>
                    <a:pt x="154" y="173"/>
                    <a:pt x="240" y="87"/>
                    <a:pt x="327" y="1"/>
                  </a:cubicBezTo>
                  <a:cubicBezTo>
                    <a:pt x="328" y="1"/>
                    <a:pt x="329" y="0"/>
                    <a:pt x="328" y="1"/>
                  </a:cubicBezTo>
                  <a:close/>
                  <a:moveTo>
                    <a:pt x="102" y="292"/>
                  </a:moveTo>
                  <a:cubicBezTo>
                    <a:pt x="91" y="327"/>
                    <a:pt x="81" y="362"/>
                    <a:pt x="72" y="396"/>
                  </a:cubicBezTo>
                  <a:cubicBezTo>
                    <a:pt x="71" y="399"/>
                    <a:pt x="72" y="403"/>
                    <a:pt x="74" y="405"/>
                  </a:cubicBezTo>
                  <a:cubicBezTo>
                    <a:pt x="87" y="423"/>
                    <a:pt x="92" y="425"/>
                    <a:pt x="113" y="418"/>
                  </a:cubicBezTo>
                  <a:cubicBezTo>
                    <a:pt x="125" y="415"/>
                    <a:pt x="136" y="411"/>
                    <a:pt x="148" y="408"/>
                  </a:cubicBezTo>
                  <a:cubicBezTo>
                    <a:pt x="165" y="403"/>
                    <a:pt x="182" y="398"/>
                    <a:pt x="200" y="393"/>
                  </a:cubicBezTo>
                  <a:cubicBezTo>
                    <a:pt x="195" y="365"/>
                    <a:pt x="190" y="341"/>
                    <a:pt x="185" y="316"/>
                  </a:cubicBezTo>
                  <a:cubicBezTo>
                    <a:pt x="185" y="313"/>
                    <a:pt x="181" y="309"/>
                    <a:pt x="178" y="308"/>
                  </a:cubicBezTo>
                  <a:cubicBezTo>
                    <a:pt x="153" y="302"/>
                    <a:pt x="128" y="297"/>
                    <a:pt x="102" y="292"/>
                  </a:cubicBezTo>
                  <a:close/>
                </a:path>
              </a:pathLst>
            </a:custGeom>
            <a:solidFill>
              <a:srgbClr val="0174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latin typeface="黑体" pitchFamily="2" charset="-122"/>
                <a:ea typeface="黑体" pitchFamily="2" charset="-122"/>
              </a:endParaRPr>
            </a:p>
          </p:txBody>
        </p:sp>
        <p:sp>
          <p:nvSpPr>
            <p:cNvPr id="11" name="Freeform 8"/>
            <p:cNvSpPr>
              <a:spLocks/>
            </p:cNvSpPr>
            <p:nvPr/>
          </p:nvSpPr>
          <p:spPr bwMode="auto">
            <a:xfrm>
              <a:off x="2262162" y="3371619"/>
              <a:ext cx="608346" cy="119627"/>
            </a:xfrm>
            <a:custGeom>
              <a:avLst/>
              <a:gdLst>
                <a:gd name="T0" fmla="*/ 0 w 529"/>
                <a:gd name="T1" fmla="*/ 104 h 104"/>
                <a:gd name="T2" fmla="*/ 0 w 529"/>
                <a:gd name="T3" fmla="*/ 0 h 104"/>
                <a:gd name="T4" fmla="*/ 529 w 529"/>
                <a:gd name="T5" fmla="*/ 0 h 104"/>
                <a:gd name="T6" fmla="*/ 529 w 529"/>
                <a:gd name="T7" fmla="*/ 104 h 104"/>
                <a:gd name="T8" fmla="*/ 0 w 529"/>
                <a:gd name="T9" fmla="*/ 104 h 104"/>
              </a:gdLst>
              <a:ahLst/>
              <a:cxnLst>
                <a:cxn ang="0">
                  <a:pos x="T0" y="T1"/>
                </a:cxn>
                <a:cxn ang="0">
                  <a:pos x="T2" y="T3"/>
                </a:cxn>
                <a:cxn ang="0">
                  <a:pos x="T4" y="T5"/>
                </a:cxn>
                <a:cxn ang="0">
                  <a:pos x="T6" y="T7"/>
                </a:cxn>
                <a:cxn ang="0">
                  <a:pos x="T8" y="T9"/>
                </a:cxn>
              </a:cxnLst>
              <a:rect l="0" t="0" r="r" b="b"/>
              <a:pathLst>
                <a:path w="529" h="104">
                  <a:moveTo>
                    <a:pt x="0" y="104"/>
                  </a:moveTo>
                  <a:cubicBezTo>
                    <a:pt x="0" y="69"/>
                    <a:pt x="0" y="35"/>
                    <a:pt x="0" y="0"/>
                  </a:cubicBezTo>
                  <a:cubicBezTo>
                    <a:pt x="177" y="0"/>
                    <a:pt x="352" y="0"/>
                    <a:pt x="529" y="0"/>
                  </a:cubicBezTo>
                  <a:cubicBezTo>
                    <a:pt x="529" y="35"/>
                    <a:pt x="529" y="69"/>
                    <a:pt x="529" y="104"/>
                  </a:cubicBezTo>
                  <a:cubicBezTo>
                    <a:pt x="353" y="104"/>
                    <a:pt x="177" y="104"/>
                    <a:pt x="0" y="104"/>
                  </a:cubicBezTo>
                  <a:close/>
                </a:path>
              </a:pathLst>
            </a:custGeom>
            <a:solidFill>
              <a:srgbClr val="0174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latin typeface="黑体" pitchFamily="2" charset="-122"/>
                <a:ea typeface="黑体" pitchFamily="2" charset="-122"/>
              </a:endParaRPr>
            </a:p>
          </p:txBody>
        </p:sp>
        <p:sp>
          <p:nvSpPr>
            <p:cNvPr id="12" name="Freeform 9"/>
            <p:cNvSpPr>
              <a:spLocks/>
            </p:cNvSpPr>
            <p:nvPr/>
          </p:nvSpPr>
          <p:spPr bwMode="auto">
            <a:xfrm>
              <a:off x="2263134" y="3127502"/>
              <a:ext cx="607373" cy="119627"/>
            </a:xfrm>
            <a:custGeom>
              <a:avLst/>
              <a:gdLst>
                <a:gd name="T0" fmla="*/ 528 w 528"/>
                <a:gd name="T1" fmla="*/ 0 h 104"/>
                <a:gd name="T2" fmla="*/ 528 w 528"/>
                <a:gd name="T3" fmla="*/ 104 h 104"/>
                <a:gd name="T4" fmla="*/ 0 w 528"/>
                <a:gd name="T5" fmla="*/ 104 h 104"/>
                <a:gd name="T6" fmla="*/ 0 w 528"/>
                <a:gd name="T7" fmla="*/ 0 h 104"/>
                <a:gd name="T8" fmla="*/ 528 w 528"/>
                <a:gd name="T9" fmla="*/ 0 h 104"/>
              </a:gdLst>
              <a:ahLst/>
              <a:cxnLst>
                <a:cxn ang="0">
                  <a:pos x="T0" y="T1"/>
                </a:cxn>
                <a:cxn ang="0">
                  <a:pos x="T2" y="T3"/>
                </a:cxn>
                <a:cxn ang="0">
                  <a:pos x="T4" y="T5"/>
                </a:cxn>
                <a:cxn ang="0">
                  <a:pos x="T6" y="T7"/>
                </a:cxn>
                <a:cxn ang="0">
                  <a:pos x="T8" y="T9"/>
                </a:cxn>
              </a:cxnLst>
              <a:rect l="0" t="0" r="r" b="b"/>
              <a:pathLst>
                <a:path w="528" h="104">
                  <a:moveTo>
                    <a:pt x="528" y="0"/>
                  </a:moveTo>
                  <a:cubicBezTo>
                    <a:pt x="528" y="35"/>
                    <a:pt x="528" y="69"/>
                    <a:pt x="528" y="104"/>
                  </a:cubicBezTo>
                  <a:cubicBezTo>
                    <a:pt x="352" y="104"/>
                    <a:pt x="177" y="104"/>
                    <a:pt x="0" y="104"/>
                  </a:cubicBezTo>
                  <a:cubicBezTo>
                    <a:pt x="0" y="70"/>
                    <a:pt x="0" y="36"/>
                    <a:pt x="0" y="0"/>
                  </a:cubicBezTo>
                  <a:cubicBezTo>
                    <a:pt x="176" y="0"/>
                    <a:pt x="352" y="0"/>
                    <a:pt x="528" y="0"/>
                  </a:cubicBezTo>
                  <a:close/>
                </a:path>
              </a:pathLst>
            </a:custGeom>
            <a:solidFill>
              <a:srgbClr val="0174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latin typeface="黑体" pitchFamily="2" charset="-122"/>
                <a:ea typeface="黑体" pitchFamily="2" charset="-122"/>
              </a:endParaRPr>
            </a:p>
          </p:txBody>
        </p:sp>
        <p:sp>
          <p:nvSpPr>
            <p:cNvPr id="13" name="Freeform 10"/>
            <p:cNvSpPr>
              <a:spLocks/>
            </p:cNvSpPr>
            <p:nvPr/>
          </p:nvSpPr>
          <p:spPr bwMode="auto">
            <a:xfrm>
              <a:off x="2263134" y="3615735"/>
              <a:ext cx="549991" cy="120599"/>
            </a:xfrm>
            <a:custGeom>
              <a:avLst/>
              <a:gdLst>
                <a:gd name="T0" fmla="*/ 0 w 478"/>
                <a:gd name="T1" fmla="*/ 0 h 105"/>
                <a:gd name="T2" fmla="*/ 478 w 478"/>
                <a:gd name="T3" fmla="*/ 0 h 105"/>
                <a:gd name="T4" fmla="*/ 472 w 478"/>
                <a:gd name="T5" fmla="*/ 8 h 105"/>
                <a:gd name="T6" fmla="*/ 383 w 478"/>
                <a:gd name="T7" fmla="*/ 97 h 105"/>
                <a:gd name="T8" fmla="*/ 366 w 478"/>
                <a:gd name="T9" fmla="*/ 104 h 105"/>
                <a:gd name="T10" fmla="*/ 8 w 478"/>
                <a:gd name="T11" fmla="*/ 105 h 105"/>
                <a:gd name="T12" fmla="*/ 0 w 478"/>
                <a:gd name="T13" fmla="*/ 104 h 105"/>
                <a:gd name="T14" fmla="*/ 0 w 478"/>
                <a:gd name="T15" fmla="*/ 0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8" h="105">
                  <a:moveTo>
                    <a:pt x="0" y="0"/>
                  </a:moveTo>
                  <a:cubicBezTo>
                    <a:pt x="159" y="0"/>
                    <a:pt x="318" y="0"/>
                    <a:pt x="478" y="0"/>
                  </a:cubicBezTo>
                  <a:cubicBezTo>
                    <a:pt x="476" y="3"/>
                    <a:pt x="474" y="6"/>
                    <a:pt x="472" y="8"/>
                  </a:cubicBezTo>
                  <a:cubicBezTo>
                    <a:pt x="443" y="38"/>
                    <a:pt x="413" y="68"/>
                    <a:pt x="383" y="97"/>
                  </a:cubicBezTo>
                  <a:cubicBezTo>
                    <a:pt x="379" y="101"/>
                    <a:pt x="372" y="104"/>
                    <a:pt x="366" y="104"/>
                  </a:cubicBezTo>
                  <a:cubicBezTo>
                    <a:pt x="247" y="105"/>
                    <a:pt x="127" y="105"/>
                    <a:pt x="8" y="105"/>
                  </a:cubicBezTo>
                  <a:cubicBezTo>
                    <a:pt x="6" y="105"/>
                    <a:pt x="3" y="104"/>
                    <a:pt x="0" y="104"/>
                  </a:cubicBezTo>
                  <a:cubicBezTo>
                    <a:pt x="0" y="69"/>
                    <a:pt x="0" y="35"/>
                    <a:pt x="0" y="0"/>
                  </a:cubicBezTo>
                  <a:close/>
                </a:path>
              </a:pathLst>
            </a:custGeom>
            <a:solidFill>
              <a:srgbClr val="0174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latin typeface="黑体" pitchFamily="2" charset="-122"/>
                <a:ea typeface="黑体" pitchFamily="2" charset="-122"/>
              </a:endParaRPr>
            </a:p>
          </p:txBody>
        </p:sp>
        <p:sp>
          <p:nvSpPr>
            <p:cNvPr id="14" name="Freeform 11"/>
            <p:cNvSpPr>
              <a:spLocks/>
            </p:cNvSpPr>
            <p:nvPr/>
          </p:nvSpPr>
          <p:spPr bwMode="auto">
            <a:xfrm>
              <a:off x="3016880" y="3492218"/>
              <a:ext cx="283019" cy="281074"/>
            </a:xfrm>
            <a:custGeom>
              <a:avLst/>
              <a:gdLst>
                <a:gd name="T0" fmla="*/ 0 w 246"/>
                <a:gd name="T1" fmla="*/ 87 h 244"/>
                <a:gd name="T2" fmla="*/ 66 w 246"/>
                <a:gd name="T3" fmla="*/ 20 h 244"/>
                <a:gd name="T4" fmla="*/ 139 w 246"/>
                <a:gd name="T5" fmla="*/ 20 h 244"/>
                <a:gd name="T6" fmla="*/ 225 w 246"/>
                <a:gd name="T7" fmla="*/ 106 h 244"/>
                <a:gd name="T8" fmla="*/ 227 w 246"/>
                <a:gd name="T9" fmla="*/ 178 h 244"/>
                <a:gd name="T10" fmla="*/ 159 w 246"/>
                <a:gd name="T11" fmla="*/ 244 h 244"/>
                <a:gd name="T12" fmla="*/ 0 w 246"/>
                <a:gd name="T13" fmla="*/ 87 h 244"/>
              </a:gdLst>
              <a:ahLst/>
              <a:cxnLst>
                <a:cxn ang="0">
                  <a:pos x="T0" y="T1"/>
                </a:cxn>
                <a:cxn ang="0">
                  <a:pos x="T2" y="T3"/>
                </a:cxn>
                <a:cxn ang="0">
                  <a:pos x="T4" y="T5"/>
                </a:cxn>
                <a:cxn ang="0">
                  <a:pos x="T6" y="T7"/>
                </a:cxn>
                <a:cxn ang="0">
                  <a:pos x="T8" y="T9"/>
                </a:cxn>
                <a:cxn ang="0">
                  <a:pos x="T10" y="T11"/>
                </a:cxn>
                <a:cxn ang="0">
                  <a:pos x="T12" y="T13"/>
                </a:cxn>
              </a:cxnLst>
              <a:rect l="0" t="0" r="r" b="b"/>
              <a:pathLst>
                <a:path w="246" h="244">
                  <a:moveTo>
                    <a:pt x="0" y="87"/>
                  </a:moveTo>
                  <a:cubicBezTo>
                    <a:pt x="22" y="64"/>
                    <a:pt x="43" y="41"/>
                    <a:pt x="66" y="20"/>
                  </a:cubicBezTo>
                  <a:cubicBezTo>
                    <a:pt x="87" y="1"/>
                    <a:pt x="118" y="0"/>
                    <a:pt x="139" y="20"/>
                  </a:cubicBezTo>
                  <a:cubicBezTo>
                    <a:pt x="169" y="48"/>
                    <a:pt x="198" y="76"/>
                    <a:pt x="225" y="106"/>
                  </a:cubicBezTo>
                  <a:cubicBezTo>
                    <a:pt x="245" y="127"/>
                    <a:pt x="246" y="158"/>
                    <a:pt x="227" y="178"/>
                  </a:cubicBezTo>
                  <a:cubicBezTo>
                    <a:pt x="205" y="202"/>
                    <a:pt x="181" y="223"/>
                    <a:pt x="159" y="244"/>
                  </a:cubicBezTo>
                  <a:cubicBezTo>
                    <a:pt x="107" y="193"/>
                    <a:pt x="54" y="140"/>
                    <a:pt x="0" y="87"/>
                  </a:cubicBezTo>
                  <a:close/>
                </a:path>
              </a:pathLst>
            </a:custGeom>
            <a:solidFill>
              <a:srgbClr val="0174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latin typeface="黑体" pitchFamily="2" charset="-122"/>
                <a:ea typeface="黑体" pitchFamily="2" charset="-122"/>
              </a:endParaRPr>
            </a:p>
          </p:txBody>
        </p:sp>
        <p:sp>
          <p:nvSpPr>
            <p:cNvPr id="15" name="Freeform 12"/>
            <p:cNvSpPr>
              <a:spLocks/>
            </p:cNvSpPr>
            <p:nvPr/>
          </p:nvSpPr>
          <p:spPr bwMode="auto">
            <a:xfrm>
              <a:off x="2017073" y="3372591"/>
              <a:ext cx="119627" cy="117682"/>
            </a:xfrm>
            <a:custGeom>
              <a:avLst/>
              <a:gdLst>
                <a:gd name="T0" fmla="*/ 0 w 104"/>
                <a:gd name="T1" fmla="*/ 102 h 102"/>
                <a:gd name="T2" fmla="*/ 0 w 104"/>
                <a:gd name="T3" fmla="*/ 0 h 102"/>
                <a:gd name="T4" fmla="*/ 104 w 104"/>
                <a:gd name="T5" fmla="*/ 0 h 102"/>
                <a:gd name="T6" fmla="*/ 104 w 104"/>
                <a:gd name="T7" fmla="*/ 102 h 102"/>
                <a:gd name="T8" fmla="*/ 0 w 104"/>
                <a:gd name="T9" fmla="*/ 102 h 102"/>
              </a:gdLst>
              <a:ahLst/>
              <a:cxnLst>
                <a:cxn ang="0">
                  <a:pos x="T0" y="T1"/>
                </a:cxn>
                <a:cxn ang="0">
                  <a:pos x="T2" y="T3"/>
                </a:cxn>
                <a:cxn ang="0">
                  <a:pos x="T4" y="T5"/>
                </a:cxn>
                <a:cxn ang="0">
                  <a:pos x="T6" y="T7"/>
                </a:cxn>
                <a:cxn ang="0">
                  <a:pos x="T8" y="T9"/>
                </a:cxn>
              </a:cxnLst>
              <a:rect l="0" t="0" r="r" b="b"/>
              <a:pathLst>
                <a:path w="104" h="102">
                  <a:moveTo>
                    <a:pt x="0" y="102"/>
                  </a:moveTo>
                  <a:cubicBezTo>
                    <a:pt x="0" y="68"/>
                    <a:pt x="0" y="34"/>
                    <a:pt x="0" y="0"/>
                  </a:cubicBezTo>
                  <a:cubicBezTo>
                    <a:pt x="35" y="0"/>
                    <a:pt x="69" y="0"/>
                    <a:pt x="104" y="0"/>
                  </a:cubicBezTo>
                  <a:cubicBezTo>
                    <a:pt x="104" y="34"/>
                    <a:pt x="104" y="67"/>
                    <a:pt x="104" y="102"/>
                  </a:cubicBezTo>
                  <a:cubicBezTo>
                    <a:pt x="70" y="102"/>
                    <a:pt x="36" y="102"/>
                    <a:pt x="0" y="102"/>
                  </a:cubicBezTo>
                  <a:close/>
                </a:path>
              </a:pathLst>
            </a:custGeom>
            <a:solidFill>
              <a:srgbClr val="0174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latin typeface="黑体" pitchFamily="2" charset="-122"/>
                <a:ea typeface="黑体" pitchFamily="2" charset="-122"/>
              </a:endParaRPr>
            </a:p>
          </p:txBody>
        </p:sp>
        <p:sp>
          <p:nvSpPr>
            <p:cNvPr id="16" name="Freeform 13"/>
            <p:cNvSpPr>
              <a:spLocks/>
            </p:cNvSpPr>
            <p:nvPr/>
          </p:nvSpPr>
          <p:spPr bwMode="auto">
            <a:xfrm>
              <a:off x="2018045" y="3128475"/>
              <a:ext cx="118654" cy="118654"/>
            </a:xfrm>
            <a:custGeom>
              <a:avLst/>
              <a:gdLst>
                <a:gd name="T0" fmla="*/ 103 w 103"/>
                <a:gd name="T1" fmla="*/ 103 h 103"/>
                <a:gd name="T2" fmla="*/ 0 w 103"/>
                <a:gd name="T3" fmla="*/ 103 h 103"/>
                <a:gd name="T4" fmla="*/ 0 w 103"/>
                <a:gd name="T5" fmla="*/ 0 h 103"/>
                <a:gd name="T6" fmla="*/ 103 w 103"/>
                <a:gd name="T7" fmla="*/ 0 h 103"/>
                <a:gd name="T8" fmla="*/ 103 w 103"/>
                <a:gd name="T9" fmla="*/ 103 h 103"/>
              </a:gdLst>
              <a:ahLst/>
              <a:cxnLst>
                <a:cxn ang="0">
                  <a:pos x="T0" y="T1"/>
                </a:cxn>
                <a:cxn ang="0">
                  <a:pos x="T2" y="T3"/>
                </a:cxn>
                <a:cxn ang="0">
                  <a:pos x="T4" y="T5"/>
                </a:cxn>
                <a:cxn ang="0">
                  <a:pos x="T6" y="T7"/>
                </a:cxn>
                <a:cxn ang="0">
                  <a:pos x="T8" y="T9"/>
                </a:cxn>
              </a:cxnLst>
              <a:rect l="0" t="0" r="r" b="b"/>
              <a:pathLst>
                <a:path w="103" h="103">
                  <a:moveTo>
                    <a:pt x="103" y="103"/>
                  </a:moveTo>
                  <a:cubicBezTo>
                    <a:pt x="68" y="103"/>
                    <a:pt x="34" y="103"/>
                    <a:pt x="0" y="103"/>
                  </a:cubicBezTo>
                  <a:cubicBezTo>
                    <a:pt x="0" y="68"/>
                    <a:pt x="0" y="35"/>
                    <a:pt x="0" y="0"/>
                  </a:cubicBezTo>
                  <a:cubicBezTo>
                    <a:pt x="34" y="0"/>
                    <a:pt x="68" y="0"/>
                    <a:pt x="103" y="0"/>
                  </a:cubicBezTo>
                  <a:cubicBezTo>
                    <a:pt x="103" y="34"/>
                    <a:pt x="103" y="68"/>
                    <a:pt x="103" y="103"/>
                  </a:cubicBezTo>
                  <a:close/>
                </a:path>
              </a:pathLst>
            </a:custGeom>
            <a:solidFill>
              <a:srgbClr val="0174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latin typeface="黑体" pitchFamily="2" charset="-122"/>
                <a:ea typeface="黑体" pitchFamily="2" charset="-122"/>
              </a:endParaRPr>
            </a:p>
          </p:txBody>
        </p:sp>
        <p:sp>
          <p:nvSpPr>
            <p:cNvPr id="17" name="Freeform 14"/>
            <p:cNvSpPr>
              <a:spLocks/>
            </p:cNvSpPr>
            <p:nvPr/>
          </p:nvSpPr>
          <p:spPr bwMode="auto">
            <a:xfrm>
              <a:off x="2018045" y="3616708"/>
              <a:ext cx="118654" cy="118654"/>
            </a:xfrm>
            <a:custGeom>
              <a:avLst/>
              <a:gdLst>
                <a:gd name="T0" fmla="*/ 103 w 103"/>
                <a:gd name="T1" fmla="*/ 103 h 103"/>
                <a:gd name="T2" fmla="*/ 0 w 103"/>
                <a:gd name="T3" fmla="*/ 103 h 103"/>
                <a:gd name="T4" fmla="*/ 0 w 103"/>
                <a:gd name="T5" fmla="*/ 0 h 103"/>
                <a:gd name="T6" fmla="*/ 103 w 103"/>
                <a:gd name="T7" fmla="*/ 0 h 103"/>
                <a:gd name="T8" fmla="*/ 103 w 103"/>
                <a:gd name="T9" fmla="*/ 103 h 103"/>
              </a:gdLst>
              <a:ahLst/>
              <a:cxnLst>
                <a:cxn ang="0">
                  <a:pos x="T0" y="T1"/>
                </a:cxn>
                <a:cxn ang="0">
                  <a:pos x="T2" y="T3"/>
                </a:cxn>
                <a:cxn ang="0">
                  <a:pos x="T4" y="T5"/>
                </a:cxn>
                <a:cxn ang="0">
                  <a:pos x="T6" y="T7"/>
                </a:cxn>
                <a:cxn ang="0">
                  <a:pos x="T8" y="T9"/>
                </a:cxn>
              </a:cxnLst>
              <a:rect l="0" t="0" r="r" b="b"/>
              <a:pathLst>
                <a:path w="103" h="103">
                  <a:moveTo>
                    <a:pt x="103" y="103"/>
                  </a:moveTo>
                  <a:cubicBezTo>
                    <a:pt x="68" y="103"/>
                    <a:pt x="35" y="103"/>
                    <a:pt x="0" y="103"/>
                  </a:cubicBezTo>
                  <a:cubicBezTo>
                    <a:pt x="0" y="68"/>
                    <a:pt x="0" y="35"/>
                    <a:pt x="0" y="0"/>
                  </a:cubicBezTo>
                  <a:cubicBezTo>
                    <a:pt x="34" y="0"/>
                    <a:pt x="68" y="0"/>
                    <a:pt x="103" y="0"/>
                  </a:cubicBezTo>
                  <a:cubicBezTo>
                    <a:pt x="103" y="33"/>
                    <a:pt x="103" y="67"/>
                    <a:pt x="103" y="103"/>
                  </a:cubicBezTo>
                  <a:close/>
                </a:path>
              </a:pathLst>
            </a:custGeom>
            <a:solidFill>
              <a:srgbClr val="0174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latin typeface="黑体" pitchFamily="2" charset="-122"/>
                <a:ea typeface="黑体" pitchFamily="2" charset="-122"/>
              </a:endParaRPr>
            </a:p>
          </p:txBody>
        </p:sp>
      </p:grpSp>
      <p:sp>
        <p:nvSpPr>
          <p:cNvPr id="35" name="文本框 34"/>
          <p:cNvSpPr txBox="1"/>
          <p:nvPr/>
        </p:nvSpPr>
        <p:spPr>
          <a:xfrm>
            <a:off x="918046" y="4137747"/>
            <a:ext cx="2657475" cy="523220"/>
          </a:xfrm>
          <a:prstGeom prst="rect">
            <a:avLst/>
          </a:prstGeom>
          <a:noFill/>
        </p:spPr>
        <p:txBody>
          <a:bodyPr wrap="square" rtlCol="0">
            <a:spAutoFit/>
          </a:bodyPr>
          <a:lstStyle/>
          <a:p>
            <a:pPr algn="ctr"/>
            <a:r>
              <a:rPr lang="en-US" altLang="zh-CN" sz="2800" spc="300" dirty="0" smtClean="0">
                <a:latin typeface="Times New Roman" pitchFamily="18" charset="0"/>
                <a:ea typeface="黑体" pitchFamily="2" charset="-122"/>
                <a:cs typeface="Times New Roman" pitchFamily="18" charset="0"/>
              </a:rPr>
              <a:t>CONTANTS</a:t>
            </a:r>
            <a:endParaRPr lang="zh-HK" altLang="en-US" sz="2800" spc="300" dirty="0">
              <a:latin typeface="Times New Roman" pitchFamily="18" charset="0"/>
              <a:ea typeface="黑体" pitchFamily="2" charset="-122"/>
              <a:cs typeface="Times New Roman" pitchFamily="18" charset="0"/>
            </a:endParaRPr>
          </a:p>
        </p:txBody>
      </p:sp>
      <p:sp>
        <p:nvSpPr>
          <p:cNvPr id="3" name="灯片编号占位符 2"/>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2</a:t>
            </a:fld>
            <a:endParaRPr lang="zh-HK" altLang="en-US">
              <a:solidFill>
                <a:prstClr val="black">
                  <a:tint val="75000"/>
                </a:prstClr>
              </a:solidFill>
            </a:endParaRPr>
          </a:p>
        </p:txBody>
      </p:sp>
    </p:spTree>
    <p:extLst>
      <p:ext uri="{BB962C8B-B14F-4D97-AF65-F5344CB8AC3E}">
        <p14:creationId xmlns:p14="http://schemas.microsoft.com/office/powerpoint/2010/main" val="895829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150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300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500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700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P spid="25"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6050" y="904181"/>
            <a:ext cx="4319102" cy="5262979"/>
          </a:xfrm>
          <a:prstGeom prst="rect">
            <a:avLst/>
          </a:prstGeom>
          <a:noFill/>
        </p:spPr>
        <p:txBody>
          <a:bodyPr wrap="square" rtlCol="0">
            <a:spAutoFit/>
          </a:bodyPr>
          <a:lstStyle/>
          <a:p>
            <a:pPr marL="342900" indent="-342900">
              <a:buFont typeface="Arial" pitchFamily="34" charset="0"/>
              <a:buChar char="•"/>
            </a:pPr>
            <a:r>
              <a:rPr lang="zh-CN" altLang="en-US" sz="2400" dirty="0" smtClean="0">
                <a:latin typeface="Times New Roman" pitchFamily="18" charset="0"/>
                <a:ea typeface="黑体" pitchFamily="2" charset="-122"/>
                <a:cs typeface="Times New Roman" pitchFamily="18" charset="0"/>
              </a:rPr>
              <a:t>在磁共振成像实验中，</a:t>
            </a:r>
            <a:r>
              <a:rPr lang="zh-CN" altLang="en-US" sz="2400" dirty="0">
                <a:latin typeface="Times New Roman" pitchFamily="18" charset="0"/>
                <a:ea typeface="黑体" pitchFamily="2" charset="-122"/>
                <a:cs typeface="Times New Roman" pitchFamily="18" charset="0"/>
              </a:rPr>
              <a:t>绿豆和芝麻一起成像，绿豆是黑的，为什么</a:t>
            </a:r>
            <a:r>
              <a:rPr lang="zh-CN" altLang="en-US" sz="2400" dirty="0" smtClean="0">
                <a:latin typeface="Times New Roman" pitchFamily="18" charset="0"/>
                <a:ea typeface="黑体" pitchFamily="2" charset="-122"/>
                <a:cs typeface="Times New Roman" pitchFamily="18" charset="0"/>
              </a:rPr>
              <a:t>？</a:t>
            </a:r>
            <a:endParaRPr lang="en-US" altLang="zh-CN" sz="2400" dirty="0" smtClean="0">
              <a:latin typeface="Times New Roman" pitchFamily="18" charset="0"/>
              <a:ea typeface="黑体" pitchFamily="2" charset="-122"/>
              <a:cs typeface="Times New Roman" pitchFamily="18" charset="0"/>
            </a:endParaRPr>
          </a:p>
          <a:p>
            <a:pPr marL="342900" indent="-342900">
              <a:buFont typeface="Arial" pitchFamily="34" charset="0"/>
              <a:buChar char="•"/>
            </a:pPr>
            <a:endParaRPr lang="en-US" altLang="zh-CN" sz="2400" dirty="0" smtClean="0">
              <a:latin typeface="Times New Roman" pitchFamily="18" charset="0"/>
              <a:ea typeface="黑体" pitchFamily="2" charset="-122"/>
              <a:cs typeface="Times New Roman" pitchFamily="18" charset="0"/>
            </a:endParaRPr>
          </a:p>
          <a:p>
            <a:pPr marL="342900" indent="-342900">
              <a:buFont typeface="Arial" pitchFamily="34" charset="0"/>
              <a:buChar char="•"/>
            </a:pPr>
            <a:r>
              <a:rPr lang="zh-CN" altLang="en-US" sz="2400" dirty="0">
                <a:latin typeface="Times New Roman" pitchFamily="18" charset="0"/>
                <a:ea typeface="黑体" pitchFamily="2" charset="-122"/>
                <a:cs typeface="Times New Roman" pitchFamily="18" charset="0"/>
              </a:rPr>
              <a:t>能</a:t>
            </a:r>
            <a:r>
              <a:rPr lang="zh-CN" altLang="en-US" sz="2400" dirty="0" smtClean="0">
                <a:latin typeface="Times New Roman" pitchFamily="18" charset="0"/>
                <a:ea typeface="黑体" pitchFamily="2" charset="-122"/>
                <a:cs typeface="Times New Roman" pitchFamily="18" charset="0"/>
              </a:rPr>
              <a:t>使</a:t>
            </a:r>
            <a:r>
              <a:rPr lang="zh-CN" altLang="en-US" sz="2400" dirty="0">
                <a:latin typeface="Times New Roman" pitchFamily="18" charset="0"/>
                <a:ea typeface="黑体" pitchFamily="2" charset="-122"/>
                <a:cs typeface="Times New Roman" pitchFamily="18" charset="0"/>
              </a:rPr>
              <a:t>绿豆变亮，芝麻变</a:t>
            </a:r>
            <a:r>
              <a:rPr lang="zh-CN" altLang="en-US" sz="2400" dirty="0" smtClean="0">
                <a:latin typeface="Times New Roman" pitchFamily="18" charset="0"/>
                <a:ea typeface="黑体" pitchFamily="2" charset="-122"/>
                <a:cs typeface="Times New Roman" pitchFamily="18" charset="0"/>
              </a:rPr>
              <a:t>黑吗？</a:t>
            </a:r>
            <a:endParaRPr lang="en-US" altLang="zh-CN" sz="2400" dirty="0" smtClean="0">
              <a:latin typeface="Times New Roman" pitchFamily="18" charset="0"/>
              <a:ea typeface="黑体" pitchFamily="2" charset="-122"/>
              <a:cs typeface="Times New Roman" pitchFamily="18" charset="0"/>
            </a:endParaRPr>
          </a:p>
          <a:p>
            <a:pPr marL="342900" indent="-342900">
              <a:buFont typeface="Arial" pitchFamily="34" charset="0"/>
              <a:buChar char="•"/>
            </a:pPr>
            <a:endParaRPr lang="en-US" altLang="zh-CN" sz="2400" dirty="0" smtClean="0">
              <a:latin typeface="Times New Roman" pitchFamily="18" charset="0"/>
              <a:ea typeface="黑体" pitchFamily="2" charset="-122"/>
              <a:cs typeface="Times New Roman" pitchFamily="18" charset="0"/>
            </a:endParaRPr>
          </a:p>
          <a:p>
            <a:pPr marL="342900" indent="-342900">
              <a:buFont typeface="Arial" pitchFamily="34" charset="0"/>
              <a:buChar char="•"/>
            </a:pPr>
            <a:r>
              <a:rPr lang="en-US" altLang="zh-CN" sz="2400" dirty="0">
                <a:latin typeface="Times New Roman" pitchFamily="18" charset="0"/>
                <a:ea typeface="黑体" pitchFamily="2" charset="-122"/>
                <a:cs typeface="Times New Roman" pitchFamily="18" charset="0"/>
              </a:rPr>
              <a:t>MRI</a:t>
            </a:r>
            <a:r>
              <a:rPr lang="zh-CN" altLang="en-US" sz="2400" dirty="0">
                <a:latin typeface="Times New Roman" pitchFamily="18" charset="0"/>
                <a:ea typeface="黑体" pitchFamily="2" charset="-122"/>
                <a:cs typeface="Times New Roman" pitchFamily="18" charset="0"/>
              </a:rPr>
              <a:t>成像可以由成像参数控制</a:t>
            </a:r>
            <a:r>
              <a:rPr lang="zh-CN" altLang="en-US" sz="2400" dirty="0" smtClean="0">
                <a:latin typeface="Times New Roman" pitchFamily="18" charset="0"/>
                <a:ea typeface="黑体" pitchFamily="2" charset="-122"/>
                <a:cs typeface="Times New Roman" pitchFamily="18" charset="0"/>
              </a:rPr>
              <a:t>，实现</a:t>
            </a:r>
            <a:r>
              <a:rPr lang="zh-CN" altLang="en-US" sz="2400" dirty="0">
                <a:latin typeface="Times New Roman" pitchFamily="18" charset="0"/>
                <a:ea typeface="黑体" pitchFamily="2" charset="-122"/>
                <a:cs typeface="Times New Roman" pitchFamily="18" charset="0"/>
              </a:rPr>
              <a:t>各种加权</a:t>
            </a:r>
            <a:r>
              <a:rPr lang="zh-CN" altLang="en-US" sz="2400" dirty="0" smtClean="0">
                <a:latin typeface="Times New Roman" pitchFamily="18" charset="0"/>
                <a:ea typeface="黑体" pitchFamily="2" charset="-122"/>
                <a:cs typeface="Times New Roman" pitchFamily="18" charset="0"/>
              </a:rPr>
              <a:t>像</a:t>
            </a:r>
            <a:r>
              <a:rPr lang="en-US" altLang="zh-CN" sz="2400" dirty="0" smtClean="0">
                <a:latin typeface="Times New Roman" pitchFamily="18" charset="0"/>
                <a:ea typeface="黑体" pitchFamily="2" charset="-122"/>
                <a:cs typeface="Times New Roman" pitchFamily="18" charset="0"/>
              </a:rPr>
              <a:t>.</a:t>
            </a:r>
          </a:p>
          <a:p>
            <a:pPr marL="342900" indent="-342900">
              <a:buFont typeface="Arial" pitchFamily="34" charset="0"/>
              <a:buChar char="•"/>
            </a:pPr>
            <a:endParaRPr lang="en-US" altLang="zh-CN" sz="2400" dirty="0">
              <a:latin typeface="Times New Roman" pitchFamily="18" charset="0"/>
              <a:ea typeface="黑体" pitchFamily="2" charset="-122"/>
              <a:cs typeface="Times New Roman" pitchFamily="18" charset="0"/>
            </a:endParaRPr>
          </a:p>
          <a:p>
            <a:pPr marL="342900" indent="-342900">
              <a:buFont typeface="Arial" pitchFamily="34" charset="0"/>
              <a:buChar char="•"/>
            </a:pPr>
            <a:r>
              <a:rPr lang="zh-CN" altLang="en-US" sz="2400" dirty="0" smtClean="0">
                <a:latin typeface="Times New Roman" pitchFamily="18" charset="0"/>
                <a:ea typeface="黑体" pitchFamily="2" charset="-122"/>
                <a:cs typeface="Times New Roman" pitchFamily="18" charset="0"/>
              </a:rPr>
              <a:t>这些参数的</a:t>
            </a:r>
            <a:r>
              <a:rPr lang="zh-CN" altLang="en-US" sz="2400" dirty="0">
                <a:latin typeface="Times New Roman" pitchFamily="18" charset="0"/>
                <a:ea typeface="黑体" pitchFamily="2" charset="-122"/>
                <a:cs typeface="Times New Roman" pitchFamily="18" charset="0"/>
              </a:rPr>
              <a:t>设定</a:t>
            </a:r>
            <a:r>
              <a:rPr lang="zh-CN" altLang="en-US" sz="2400" dirty="0" smtClean="0">
                <a:latin typeface="Times New Roman" pitchFamily="18" charset="0"/>
                <a:ea typeface="黑体" pitchFamily="2" charset="-122"/>
                <a:cs typeface="Times New Roman" pitchFamily="18" charset="0"/>
              </a:rPr>
              <a:t>要依据样品的驰豫时间</a:t>
            </a:r>
            <a:r>
              <a:rPr lang="en-US" altLang="zh-CN" sz="2400" dirty="0" smtClean="0">
                <a:latin typeface="Times New Roman" pitchFamily="18" charset="0"/>
                <a:ea typeface="黑体" pitchFamily="2" charset="-122"/>
                <a:cs typeface="Times New Roman" pitchFamily="18" charset="0"/>
              </a:rPr>
              <a:t>.</a:t>
            </a:r>
          </a:p>
          <a:p>
            <a:pPr marL="342900" indent="-342900">
              <a:buFont typeface="Arial" pitchFamily="34" charset="0"/>
              <a:buChar char="•"/>
            </a:pPr>
            <a:endParaRPr lang="en-US" altLang="zh-CN" sz="2400" dirty="0" smtClean="0">
              <a:latin typeface="Times New Roman" pitchFamily="18" charset="0"/>
              <a:ea typeface="黑体" pitchFamily="2" charset="-122"/>
              <a:cs typeface="Times New Roman" pitchFamily="18" charset="0"/>
            </a:endParaRPr>
          </a:p>
          <a:p>
            <a:pPr marL="342900" indent="-342900">
              <a:buFont typeface="Arial" pitchFamily="34" charset="0"/>
              <a:buChar char="•"/>
            </a:pPr>
            <a:r>
              <a:rPr lang="zh-CN" altLang="en-US" sz="2400" dirty="0" smtClean="0">
                <a:latin typeface="Times New Roman" pitchFamily="18" charset="0"/>
                <a:ea typeface="黑体" pitchFamily="2" charset="-122"/>
                <a:cs typeface="Times New Roman" pitchFamily="18" charset="0"/>
              </a:rPr>
              <a:t>测定实验室各种</a:t>
            </a:r>
            <a:r>
              <a:rPr lang="zh-CN" altLang="en-US" sz="2400" dirty="0">
                <a:latin typeface="Times New Roman" pitchFamily="18" charset="0"/>
                <a:ea typeface="黑体" pitchFamily="2" charset="-122"/>
                <a:cs typeface="Times New Roman" pitchFamily="18" charset="0"/>
              </a:rPr>
              <a:t>样品</a:t>
            </a:r>
            <a:r>
              <a:rPr lang="zh-CN" altLang="en-US" sz="2400" dirty="0" smtClean="0">
                <a:latin typeface="Times New Roman" pitchFamily="18" charset="0"/>
                <a:ea typeface="黑体" pitchFamily="2" charset="-122"/>
                <a:cs typeface="Times New Roman" pitchFamily="18" charset="0"/>
              </a:rPr>
              <a:t>的驰豫时间</a:t>
            </a:r>
            <a:r>
              <a:rPr lang="en-US" altLang="zh-CN" sz="2400" dirty="0" smtClean="0">
                <a:latin typeface="Times New Roman" pitchFamily="18" charset="0"/>
                <a:ea typeface="黑体" pitchFamily="2" charset="-122"/>
                <a:cs typeface="Times New Roman" pitchFamily="18" charset="0"/>
              </a:rPr>
              <a:t>.</a:t>
            </a:r>
            <a:endParaRPr lang="zh-CN" altLang="en-US" sz="2400" dirty="0">
              <a:latin typeface="Times New Roman" pitchFamily="18" charset="0"/>
              <a:ea typeface="黑体" pitchFamily="2" charset="-122"/>
              <a:cs typeface="Times New Roman" pitchFamily="18" charset="0"/>
            </a:endParaRPr>
          </a:p>
        </p:txBody>
      </p:sp>
      <p:sp>
        <p:nvSpPr>
          <p:cNvPr id="25" name="矩形 24"/>
          <p:cNvSpPr/>
          <p:nvPr/>
        </p:nvSpPr>
        <p:spPr>
          <a:xfrm>
            <a:off x="0" y="1"/>
            <a:ext cx="9144000" cy="739588"/>
          </a:xfrm>
          <a:prstGeom prst="rect">
            <a:avLst/>
          </a:prstGeom>
          <a:solidFill>
            <a:srgbClr val="0174A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6" name="文本框 12"/>
          <p:cNvSpPr txBox="1"/>
          <p:nvPr/>
        </p:nvSpPr>
        <p:spPr>
          <a:xfrm>
            <a:off x="416856" y="117893"/>
            <a:ext cx="6064625" cy="584775"/>
          </a:xfrm>
          <a:prstGeom prst="rect">
            <a:avLst/>
          </a:prstGeom>
          <a:noFill/>
        </p:spPr>
        <p:txBody>
          <a:bodyPr wrap="square" rtlCol="0">
            <a:spAutoFit/>
          </a:bodyPr>
          <a:lstStyle/>
          <a:p>
            <a:r>
              <a:rPr lang="zh-CN" altLang="en-US" sz="3200" spc="300" dirty="0" smtClean="0">
                <a:solidFill>
                  <a:schemeClr val="bg1"/>
                </a:solidFill>
                <a:latin typeface="黑体" pitchFamily="2" charset="-122"/>
                <a:ea typeface="黑体" pitchFamily="2" charset="-122"/>
              </a:rPr>
              <a:t>问题的引出</a:t>
            </a:r>
            <a:endParaRPr lang="zh-HK" altLang="en-US" sz="3200" spc="300" dirty="0">
              <a:solidFill>
                <a:schemeClr val="bg1"/>
              </a:solidFill>
              <a:latin typeface="黑体" pitchFamily="2" charset="-122"/>
              <a:ea typeface="黑体" pitchFamily="2" charset="-122"/>
            </a:endParaRPr>
          </a:p>
        </p:txBody>
      </p:sp>
      <p:pic>
        <p:nvPicPr>
          <p:cNvPr id="14351"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0725" y="1280805"/>
            <a:ext cx="2379024" cy="265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内容占位符 4" descr="287307_intro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4645152" y="4455787"/>
            <a:ext cx="4356100" cy="1916113"/>
          </a:xfrm>
          <a:prstGeom prst="rect">
            <a:avLst/>
          </a:prstGeom>
        </p:spPr>
      </p:pic>
      <p:pic>
        <p:nvPicPr>
          <p:cNvPr id="14369"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1592" y="1280805"/>
            <a:ext cx="1659660" cy="265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灯片编号占位符 2"/>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3</a:t>
            </a:fld>
            <a:endParaRPr lang="zh-HK" altLang="en-US">
              <a:solidFill>
                <a:prstClr val="black">
                  <a:tint val="75000"/>
                </a:prstClr>
              </a:solidFill>
            </a:endParaRPr>
          </a:p>
        </p:txBody>
      </p:sp>
    </p:spTree>
    <p:extLst>
      <p:ext uri="{BB962C8B-B14F-4D97-AF65-F5344CB8AC3E}">
        <p14:creationId xmlns:p14="http://schemas.microsoft.com/office/powerpoint/2010/main" val="1283566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1"/>
            <a:ext cx="9144000" cy="739588"/>
          </a:xfrm>
          <a:prstGeom prst="rect">
            <a:avLst/>
          </a:prstGeom>
          <a:solidFill>
            <a:srgbClr val="0174A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latin typeface="黑体" pitchFamily="2" charset="-122"/>
              <a:ea typeface="黑体" pitchFamily="2" charset="-122"/>
            </a:endParaRPr>
          </a:p>
        </p:txBody>
      </p:sp>
      <p:sp>
        <p:nvSpPr>
          <p:cNvPr id="25" name="文本框 12"/>
          <p:cNvSpPr txBox="1"/>
          <p:nvPr/>
        </p:nvSpPr>
        <p:spPr>
          <a:xfrm>
            <a:off x="416856" y="117893"/>
            <a:ext cx="6064625" cy="584775"/>
          </a:xfrm>
          <a:prstGeom prst="rect">
            <a:avLst/>
          </a:prstGeom>
          <a:noFill/>
        </p:spPr>
        <p:txBody>
          <a:bodyPr wrap="square" rtlCol="0">
            <a:spAutoFit/>
          </a:bodyPr>
          <a:lstStyle/>
          <a:p>
            <a:r>
              <a:rPr lang="zh-CN" altLang="en-US" sz="3200" spc="300" dirty="0" smtClean="0">
                <a:solidFill>
                  <a:schemeClr val="bg1"/>
                </a:solidFill>
                <a:latin typeface="黑体" pitchFamily="2" charset="-122"/>
                <a:ea typeface="黑体" pitchFamily="2" charset="-122"/>
              </a:rPr>
              <a:t>核磁共振成像</a:t>
            </a:r>
            <a:endParaRPr lang="zh-HK" altLang="en-US" sz="3200" spc="300" dirty="0">
              <a:solidFill>
                <a:schemeClr val="bg1"/>
              </a:solidFill>
              <a:latin typeface="黑体" pitchFamily="2" charset="-122"/>
              <a:ea typeface="黑体" pitchFamily="2" charset="-122"/>
            </a:endParaRPr>
          </a:p>
        </p:txBody>
      </p:sp>
      <p:sp>
        <p:nvSpPr>
          <p:cNvPr id="11" name="TextBox 10"/>
          <p:cNvSpPr txBox="1"/>
          <p:nvPr/>
        </p:nvSpPr>
        <p:spPr>
          <a:xfrm>
            <a:off x="1336999" y="4797152"/>
            <a:ext cx="3528392" cy="461665"/>
          </a:xfrm>
          <a:prstGeom prst="rect">
            <a:avLst/>
          </a:prstGeom>
          <a:noFill/>
        </p:spPr>
        <p:txBody>
          <a:bodyPr wrap="square" rtlCol="0">
            <a:spAutoFit/>
          </a:bodyPr>
          <a:lstStyle/>
          <a:p>
            <a:r>
              <a:rPr lang="zh-CN" altLang="en-US" sz="2400" dirty="0" smtClean="0">
                <a:latin typeface="黑体" pitchFamily="2" charset="-122"/>
                <a:ea typeface="黑体" pitchFamily="2" charset="-122"/>
                <a:cs typeface="Times New Roman" pitchFamily="18" charset="0"/>
              </a:rPr>
              <a:t>磁共振成像的基本原理</a:t>
            </a:r>
            <a:endParaRPr lang="zh-CN" altLang="en-US" sz="2400" dirty="0">
              <a:latin typeface="黑体" pitchFamily="2" charset="-122"/>
              <a:ea typeface="黑体" pitchFamily="2" charset="-122"/>
              <a:cs typeface="Times New Roman" pitchFamily="18" charset="0"/>
            </a:endParaRPr>
          </a:p>
        </p:txBody>
      </p:sp>
      <p:pic>
        <p:nvPicPr>
          <p:cNvPr id="1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340768"/>
            <a:ext cx="5267303" cy="3254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5734846" y="1772816"/>
            <a:ext cx="3340787" cy="3139321"/>
          </a:xfrm>
          <a:prstGeom prst="rect">
            <a:avLst/>
          </a:prstGeom>
          <a:noFill/>
        </p:spPr>
        <p:txBody>
          <a:bodyPr wrap="square" rtlCol="0">
            <a:spAutoFit/>
          </a:bodyPr>
          <a:lstStyle/>
          <a:p>
            <a:pPr marL="285750" indent="-285750">
              <a:buFont typeface="Arial" pitchFamily="34" charset="0"/>
              <a:buChar char="•"/>
            </a:pPr>
            <a:r>
              <a:rPr lang="zh-CN" altLang="en-US" dirty="0" smtClean="0">
                <a:solidFill>
                  <a:srgbClr val="3333FF"/>
                </a:solidFill>
                <a:latin typeface="Times New Roman" pitchFamily="18" charset="0"/>
                <a:ea typeface="黑体" pitchFamily="2" charset="-122"/>
                <a:cs typeface="Times New Roman" pitchFamily="18" charset="0"/>
              </a:rPr>
              <a:t>磁共振</a:t>
            </a:r>
            <a:r>
              <a:rPr lang="en-US" altLang="zh-CN" dirty="0">
                <a:solidFill>
                  <a:srgbClr val="3333FF"/>
                </a:solidFill>
                <a:latin typeface="Times New Roman" pitchFamily="18" charset="0"/>
                <a:ea typeface="黑体" pitchFamily="2" charset="-122"/>
                <a:cs typeface="Times New Roman" pitchFamily="18" charset="0"/>
              </a:rPr>
              <a:t>(MR)</a:t>
            </a:r>
            <a:r>
              <a:rPr lang="zh-CN" altLang="en-US" dirty="0" smtClean="0">
                <a:solidFill>
                  <a:srgbClr val="3333FF"/>
                </a:solidFill>
                <a:latin typeface="Times New Roman" pitchFamily="18" charset="0"/>
                <a:ea typeface="黑体" pitchFamily="2" charset="-122"/>
                <a:cs typeface="Times New Roman" pitchFamily="18" charset="0"/>
              </a:rPr>
              <a:t>图像</a:t>
            </a:r>
            <a:r>
              <a:rPr lang="zh-CN" altLang="en-US" dirty="0" smtClean="0">
                <a:latin typeface="Times New Roman" pitchFamily="18" charset="0"/>
                <a:ea typeface="黑体" pitchFamily="2" charset="-122"/>
                <a:cs typeface="Times New Roman" pitchFamily="18" charset="0"/>
              </a:rPr>
              <a:t>是显示来自人体层面内</a:t>
            </a:r>
            <a:r>
              <a:rPr lang="zh-CN" altLang="en-US" dirty="0">
                <a:latin typeface="Times New Roman" pitchFamily="18" charset="0"/>
                <a:ea typeface="黑体" pitchFamily="2" charset="-122"/>
                <a:cs typeface="Times New Roman" pitchFamily="18" charset="0"/>
              </a:rPr>
              <a:t>每个组织体素的</a:t>
            </a:r>
            <a:r>
              <a:rPr lang="en-US" altLang="zh-CN" dirty="0">
                <a:latin typeface="Times New Roman" pitchFamily="18" charset="0"/>
                <a:ea typeface="黑体" pitchFamily="2" charset="-122"/>
                <a:cs typeface="Times New Roman" pitchFamily="18" charset="0"/>
              </a:rPr>
              <a:t>RF</a:t>
            </a:r>
            <a:r>
              <a:rPr lang="zh-CN" altLang="en-US" dirty="0">
                <a:latin typeface="Times New Roman" pitchFamily="18" charset="0"/>
                <a:ea typeface="黑体" pitchFamily="2" charset="-122"/>
                <a:cs typeface="Times New Roman" pitchFamily="18" charset="0"/>
              </a:rPr>
              <a:t>信号强度大小的像素的</a:t>
            </a:r>
            <a:r>
              <a:rPr lang="zh-CN" altLang="en-US" dirty="0" smtClean="0">
                <a:latin typeface="Times New Roman" pitchFamily="18" charset="0"/>
                <a:ea typeface="黑体" pitchFamily="2" charset="-122"/>
                <a:cs typeface="Times New Roman" pitchFamily="18" charset="0"/>
              </a:rPr>
              <a:t>阵列</a:t>
            </a:r>
            <a:endParaRPr lang="en-US" altLang="zh-CN" dirty="0" smtClean="0">
              <a:latin typeface="Times New Roman" pitchFamily="18" charset="0"/>
              <a:ea typeface="黑体" pitchFamily="2" charset="-122"/>
              <a:cs typeface="Times New Roman" pitchFamily="18" charset="0"/>
            </a:endParaRPr>
          </a:p>
          <a:p>
            <a:pPr marL="285750" indent="-285750">
              <a:buFont typeface="Arial" pitchFamily="34" charset="0"/>
              <a:buChar char="•"/>
            </a:pPr>
            <a:endParaRPr lang="en-US" altLang="zh-CN" dirty="0">
              <a:latin typeface="Times New Roman" pitchFamily="18" charset="0"/>
              <a:ea typeface="黑体" pitchFamily="2" charset="-122"/>
              <a:cs typeface="Times New Roman" pitchFamily="18" charset="0"/>
            </a:endParaRPr>
          </a:p>
          <a:p>
            <a:pPr marL="285750" indent="-285750">
              <a:buFont typeface="Arial" pitchFamily="34" charset="0"/>
              <a:buChar char="•"/>
            </a:pPr>
            <a:r>
              <a:rPr lang="zh-CN" altLang="en-US" dirty="0" smtClean="0">
                <a:latin typeface="Times New Roman" pitchFamily="18" charset="0"/>
                <a:ea typeface="黑体" pitchFamily="2" charset="-122"/>
                <a:cs typeface="Times New Roman" pitchFamily="18" charset="0"/>
              </a:rPr>
              <a:t>亮度</a:t>
            </a:r>
            <a:r>
              <a:rPr lang="en-US" altLang="zh-CN" dirty="0" smtClean="0">
                <a:solidFill>
                  <a:srgbClr val="C00000"/>
                </a:solidFill>
                <a:latin typeface="Times New Roman" pitchFamily="18" charset="0"/>
                <a:ea typeface="黑体" pitchFamily="2" charset="-122"/>
                <a:cs typeface="Times New Roman" pitchFamily="18" charset="0"/>
              </a:rPr>
              <a:t>----</a:t>
            </a:r>
            <a:r>
              <a:rPr lang="zh-CN" altLang="en-US" dirty="0" smtClean="0">
                <a:solidFill>
                  <a:srgbClr val="C00000"/>
                </a:solidFill>
                <a:latin typeface="Times New Roman" pitchFamily="18" charset="0"/>
                <a:ea typeface="黑体" pitchFamily="2" charset="-122"/>
                <a:cs typeface="Times New Roman" pitchFamily="18" charset="0"/>
              </a:rPr>
              <a:t>信号强度</a:t>
            </a:r>
            <a:endParaRPr lang="zh-CN" altLang="en-US" dirty="0">
              <a:solidFill>
                <a:srgbClr val="C00000"/>
              </a:solidFill>
              <a:latin typeface="Times New Roman" pitchFamily="18" charset="0"/>
              <a:ea typeface="黑体" pitchFamily="2" charset="-122"/>
              <a:cs typeface="Times New Roman" pitchFamily="18" charset="0"/>
            </a:endParaRPr>
          </a:p>
          <a:p>
            <a:r>
              <a:rPr lang="en-US" altLang="zh-CN" dirty="0">
                <a:solidFill>
                  <a:srgbClr val="C00000"/>
                </a:solidFill>
                <a:latin typeface="Times New Roman" pitchFamily="18" charset="0"/>
                <a:ea typeface="黑体" pitchFamily="2" charset="-122"/>
                <a:cs typeface="Times New Roman" pitchFamily="18" charset="0"/>
              </a:rPr>
              <a:t> </a:t>
            </a:r>
            <a:r>
              <a:rPr lang="en-US" altLang="zh-CN" dirty="0" smtClean="0">
                <a:solidFill>
                  <a:srgbClr val="C00000"/>
                </a:solidFill>
                <a:latin typeface="Times New Roman" pitchFamily="18" charset="0"/>
                <a:ea typeface="黑体" pitchFamily="2" charset="-122"/>
                <a:cs typeface="Times New Roman" pitchFamily="18" charset="0"/>
              </a:rPr>
              <a:t>    </a:t>
            </a:r>
            <a:r>
              <a:rPr lang="zh-CN" altLang="en-US" dirty="0" smtClean="0">
                <a:latin typeface="Times New Roman" pitchFamily="18" charset="0"/>
                <a:ea typeface="黑体" pitchFamily="2" charset="-122"/>
                <a:cs typeface="Times New Roman" pitchFamily="18" charset="0"/>
              </a:rPr>
              <a:t>信号强度</a:t>
            </a:r>
            <a:r>
              <a:rPr lang="en-US" altLang="zh-CN" dirty="0" smtClean="0">
                <a:solidFill>
                  <a:srgbClr val="C00000"/>
                </a:solidFill>
                <a:latin typeface="Times New Roman" pitchFamily="18" charset="0"/>
                <a:ea typeface="黑体" pitchFamily="2" charset="-122"/>
                <a:cs typeface="Times New Roman" pitchFamily="18" charset="0"/>
              </a:rPr>
              <a:t>----</a:t>
            </a:r>
            <a:r>
              <a:rPr lang="zh-CN" altLang="en-US" dirty="0" smtClean="0">
                <a:solidFill>
                  <a:srgbClr val="C00000"/>
                </a:solidFill>
                <a:latin typeface="Times New Roman" pitchFamily="18" charset="0"/>
                <a:ea typeface="黑体" pitchFamily="2" charset="-122"/>
                <a:cs typeface="Times New Roman" pitchFamily="18" charset="0"/>
              </a:rPr>
              <a:t>核密度</a:t>
            </a:r>
            <a:r>
              <a:rPr lang="en-US" altLang="zh-CN" dirty="0" smtClean="0">
                <a:solidFill>
                  <a:srgbClr val="C00000"/>
                </a:solidFill>
                <a:latin typeface="Times New Roman" pitchFamily="18" charset="0"/>
                <a:ea typeface="黑体" pitchFamily="2" charset="-122"/>
                <a:cs typeface="Times New Roman" pitchFamily="18" charset="0"/>
              </a:rPr>
              <a:t>,</a:t>
            </a:r>
            <a:r>
              <a:rPr lang="en-US" altLang="zh-CN" i="1" dirty="0" smtClean="0">
                <a:solidFill>
                  <a:srgbClr val="C00000"/>
                </a:solidFill>
                <a:latin typeface="Times New Roman" pitchFamily="18" charset="0"/>
                <a:ea typeface="黑体" pitchFamily="2" charset="-122"/>
                <a:cs typeface="Times New Roman" pitchFamily="18" charset="0"/>
              </a:rPr>
              <a:t>T</a:t>
            </a:r>
            <a:r>
              <a:rPr lang="en-US" altLang="zh-CN" baseline="-25000" dirty="0" smtClean="0">
                <a:solidFill>
                  <a:srgbClr val="C00000"/>
                </a:solidFill>
                <a:latin typeface="Times New Roman" pitchFamily="18" charset="0"/>
                <a:ea typeface="黑体" pitchFamily="2" charset="-122"/>
                <a:cs typeface="Times New Roman" pitchFamily="18" charset="0"/>
              </a:rPr>
              <a:t>1</a:t>
            </a:r>
            <a:r>
              <a:rPr lang="en-US" altLang="zh-CN" dirty="0" smtClean="0">
                <a:solidFill>
                  <a:srgbClr val="C00000"/>
                </a:solidFill>
                <a:latin typeface="Times New Roman" pitchFamily="18" charset="0"/>
                <a:ea typeface="黑体" pitchFamily="2" charset="-122"/>
                <a:cs typeface="Times New Roman" pitchFamily="18" charset="0"/>
              </a:rPr>
              <a:t>, </a:t>
            </a:r>
            <a:r>
              <a:rPr lang="en-US" altLang="zh-CN" i="1" dirty="0" smtClean="0">
                <a:solidFill>
                  <a:srgbClr val="C00000"/>
                </a:solidFill>
                <a:latin typeface="Times New Roman" pitchFamily="18" charset="0"/>
                <a:ea typeface="黑体" pitchFamily="2" charset="-122"/>
                <a:cs typeface="Times New Roman" pitchFamily="18" charset="0"/>
              </a:rPr>
              <a:t>T</a:t>
            </a:r>
            <a:r>
              <a:rPr lang="en-US" altLang="zh-CN" baseline="-25000" dirty="0" smtClean="0">
                <a:solidFill>
                  <a:srgbClr val="C00000"/>
                </a:solidFill>
                <a:latin typeface="Times New Roman" pitchFamily="18" charset="0"/>
                <a:ea typeface="黑体" pitchFamily="2" charset="-122"/>
                <a:cs typeface="Times New Roman" pitchFamily="18" charset="0"/>
              </a:rPr>
              <a:t>2</a:t>
            </a:r>
          </a:p>
          <a:p>
            <a:pPr marL="285750" indent="-285750">
              <a:buFont typeface="Arial" pitchFamily="34" charset="0"/>
              <a:buChar char="•"/>
            </a:pPr>
            <a:endParaRPr lang="en-US" altLang="zh-CN" dirty="0" smtClean="0">
              <a:latin typeface="Times New Roman" pitchFamily="18" charset="0"/>
              <a:ea typeface="黑体" pitchFamily="2" charset="-122"/>
              <a:cs typeface="Times New Roman" pitchFamily="18" charset="0"/>
            </a:endParaRPr>
          </a:p>
          <a:p>
            <a:pPr marL="285750" indent="-285750">
              <a:buFont typeface="Arial" pitchFamily="34" charset="0"/>
              <a:buChar char="•"/>
            </a:pPr>
            <a:r>
              <a:rPr lang="zh-CN" altLang="en-US" dirty="0">
                <a:latin typeface="Times New Roman" pitchFamily="18" charset="0"/>
                <a:ea typeface="黑体" pitchFamily="2" charset="-122"/>
                <a:cs typeface="Times New Roman" pitchFamily="18" charset="0"/>
              </a:rPr>
              <a:t>与磁场和</a:t>
            </a:r>
            <a:r>
              <a:rPr lang="en-US" altLang="zh-CN" dirty="0">
                <a:latin typeface="Times New Roman" pitchFamily="18" charset="0"/>
                <a:ea typeface="黑体" pitchFamily="2" charset="-122"/>
                <a:cs typeface="Times New Roman" pitchFamily="18" charset="0"/>
              </a:rPr>
              <a:t>RF</a:t>
            </a:r>
            <a:r>
              <a:rPr lang="zh-CN" altLang="en-US" dirty="0">
                <a:latin typeface="Times New Roman" pitchFamily="18" charset="0"/>
                <a:ea typeface="黑体" pitchFamily="2" charset="-122"/>
                <a:cs typeface="Times New Roman" pitchFamily="18" charset="0"/>
              </a:rPr>
              <a:t>能量相互作用的组织构成成份都是单个原子核</a:t>
            </a:r>
            <a:r>
              <a:rPr lang="en-US" altLang="zh-CN" dirty="0">
                <a:latin typeface="Times New Roman" pitchFamily="18" charset="0"/>
                <a:ea typeface="黑体" pitchFamily="2" charset="-122"/>
                <a:cs typeface="Times New Roman" pitchFamily="18" charset="0"/>
              </a:rPr>
              <a:t>-----</a:t>
            </a:r>
            <a:r>
              <a:rPr lang="zh-CN" altLang="en-US" dirty="0" smtClean="0">
                <a:solidFill>
                  <a:srgbClr val="3333FF"/>
                </a:solidFill>
                <a:latin typeface="Times New Roman" pitchFamily="18" charset="0"/>
                <a:ea typeface="黑体" pitchFamily="2" charset="-122"/>
                <a:cs typeface="Times New Roman" pitchFamily="18" charset="0"/>
              </a:rPr>
              <a:t>核磁共振</a:t>
            </a:r>
            <a:endParaRPr lang="zh-CN" altLang="en-US" dirty="0">
              <a:solidFill>
                <a:srgbClr val="3333FF"/>
              </a:solidFill>
              <a:latin typeface="Times New Roman" pitchFamily="18" charset="0"/>
              <a:ea typeface="黑体" pitchFamily="2" charset="-122"/>
              <a:cs typeface="Times New Roman" pitchFamily="18" charset="0"/>
            </a:endParaRPr>
          </a:p>
        </p:txBody>
      </p:sp>
      <p:sp>
        <p:nvSpPr>
          <p:cNvPr id="16" name="TextBox 15"/>
          <p:cNvSpPr txBox="1"/>
          <p:nvPr/>
        </p:nvSpPr>
        <p:spPr>
          <a:xfrm>
            <a:off x="0" y="6395217"/>
            <a:ext cx="3893791" cy="461665"/>
          </a:xfrm>
          <a:prstGeom prst="rect">
            <a:avLst/>
          </a:prstGeom>
          <a:noFill/>
        </p:spPr>
        <p:txBody>
          <a:bodyPr wrap="square" rtlCol="0">
            <a:spAutoFit/>
          </a:bodyPr>
          <a:lstStyle/>
          <a:p>
            <a:r>
              <a:rPr lang="en-US" altLang="zh-CN" sz="1200" dirty="0" smtClean="0">
                <a:latin typeface="Times New Roman" pitchFamily="18" charset="0"/>
                <a:ea typeface="黑体" pitchFamily="2" charset="-122"/>
                <a:cs typeface="Times New Roman" pitchFamily="18" charset="0"/>
              </a:rPr>
              <a:t>《</a:t>
            </a:r>
            <a:r>
              <a:rPr lang="zh-CN" altLang="en-US" sz="1200" dirty="0" smtClean="0">
                <a:latin typeface="Times New Roman" pitchFamily="18" charset="0"/>
                <a:ea typeface="黑体" pitchFamily="2" charset="-122"/>
                <a:cs typeface="Times New Roman" pitchFamily="18" charset="0"/>
              </a:rPr>
              <a:t>医学成像的物理原理</a:t>
            </a:r>
            <a:r>
              <a:rPr lang="en-US" altLang="zh-CN" sz="1200" dirty="0" smtClean="0">
                <a:latin typeface="Times New Roman" pitchFamily="18" charset="0"/>
                <a:ea typeface="黑体" pitchFamily="2" charset="-122"/>
                <a:cs typeface="Times New Roman" pitchFamily="18" charset="0"/>
              </a:rPr>
              <a:t>》</a:t>
            </a:r>
            <a:r>
              <a:rPr lang="en-US" altLang="zh-CN" sz="1200" dirty="0">
                <a:latin typeface="Times New Roman" pitchFamily="18" charset="0"/>
                <a:ea typeface="黑体" pitchFamily="2" charset="-122"/>
                <a:cs typeface="Times New Roman" pitchFamily="18" charset="0"/>
              </a:rPr>
              <a:t> </a:t>
            </a:r>
            <a:endParaRPr lang="en-US" altLang="zh-CN" sz="1200" dirty="0" smtClean="0">
              <a:latin typeface="Times New Roman" pitchFamily="18" charset="0"/>
              <a:ea typeface="黑体" pitchFamily="2" charset="-122"/>
              <a:cs typeface="Times New Roman" pitchFamily="18" charset="0"/>
            </a:endParaRPr>
          </a:p>
          <a:p>
            <a:r>
              <a:rPr lang="en-US" altLang="zh-CN" sz="1200" dirty="0" smtClean="0">
                <a:latin typeface="Times New Roman" pitchFamily="18" charset="0"/>
                <a:ea typeface="黑体" pitchFamily="2" charset="-122"/>
                <a:cs typeface="Times New Roman" pitchFamily="18" charset="0"/>
              </a:rPr>
              <a:t>Perry </a:t>
            </a:r>
            <a:r>
              <a:rPr lang="en-US" altLang="zh-CN" sz="1200" dirty="0">
                <a:latin typeface="Times New Roman" pitchFamily="18" charset="0"/>
                <a:ea typeface="黑体" pitchFamily="2" charset="-122"/>
                <a:cs typeface="Times New Roman" pitchFamily="18" charset="0"/>
              </a:rPr>
              <a:t>Sprawls. Jr</a:t>
            </a:r>
            <a:r>
              <a:rPr lang="en-US" altLang="zh-CN" sz="1200" dirty="0" smtClean="0">
                <a:latin typeface="Times New Roman" pitchFamily="18" charset="0"/>
                <a:ea typeface="黑体" pitchFamily="2" charset="-122"/>
                <a:cs typeface="Times New Roman" pitchFamily="18" charset="0"/>
              </a:rPr>
              <a:t>.</a:t>
            </a:r>
            <a:r>
              <a:rPr lang="zh-CN" altLang="en-US" sz="1200" dirty="0">
                <a:latin typeface="Times New Roman" pitchFamily="18" charset="0"/>
                <a:ea typeface="黑体" pitchFamily="2" charset="-122"/>
                <a:cs typeface="Times New Roman" pitchFamily="18" charset="0"/>
              </a:rPr>
              <a:t>北京</a:t>
            </a:r>
            <a:r>
              <a:rPr lang="en-US" altLang="zh-CN" sz="1200" dirty="0">
                <a:latin typeface="Times New Roman" pitchFamily="18" charset="0"/>
                <a:ea typeface="黑体" pitchFamily="2" charset="-122"/>
                <a:cs typeface="Times New Roman" pitchFamily="18" charset="0"/>
              </a:rPr>
              <a:t>:</a:t>
            </a:r>
            <a:r>
              <a:rPr lang="zh-CN" altLang="en-US" sz="1200" dirty="0">
                <a:latin typeface="Times New Roman" pitchFamily="18" charset="0"/>
                <a:ea typeface="黑体" pitchFamily="2" charset="-122"/>
                <a:cs typeface="Times New Roman" pitchFamily="18" charset="0"/>
              </a:rPr>
              <a:t>高等教育出版社</a:t>
            </a:r>
            <a:r>
              <a:rPr lang="en-US" altLang="zh-CN" sz="1200" dirty="0">
                <a:latin typeface="Times New Roman" pitchFamily="18" charset="0"/>
                <a:ea typeface="黑体" pitchFamily="2" charset="-122"/>
                <a:cs typeface="Times New Roman" pitchFamily="18" charset="0"/>
              </a:rPr>
              <a:t>, 1993, </a:t>
            </a:r>
            <a:r>
              <a:rPr lang="en-US" altLang="zh-CN" sz="1200" dirty="0" smtClean="0">
                <a:latin typeface="Times New Roman" pitchFamily="18" charset="0"/>
                <a:ea typeface="黑体" pitchFamily="2" charset="-122"/>
                <a:cs typeface="Times New Roman" pitchFamily="18" charset="0"/>
              </a:rPr>
              <a:t>4</a:t>
            </a:r>
            <a:endParaRPr lang="en-US" altLang="zh-CN" sz="1200" dirty="0">
              <a:latin typeface="Times New Roman" pitchFamily="18" charset="0"/>
              <a:ea typeface="黑体" pitchFamily="2" charset="-122"/>
              <a:cs typeface="Times New Roman" pitchFamily="18" charset="0"/>
            </a:endParaRPr>
          </a:p>
        </p:txBody>
      </p:sp>
      <p:sp>
        <p:nvSpPr>
          <p:cNvPr id="3" name="灯片编号占位符 2"/>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4</a:t>
            </a:fld>
            <a:endParaRPr lang="zh-HK" altLang="en-US">
              <a:solidFill>
                <a:prstClr val="black">
                  <a:tint val="75000"/>
                </a:prstClr>
              </a:solidFill>
            </a:endParaRPr>
          </a:p>
        </p:txBody>
      </p:sp>
    </p:spTree>
    <p:extLst>
      <p:ext uri="{BB962C8B-B14F-4D97-AF65-F5344CB8AC3E}">
        <p14:creationId xmlns:p14="http://schemas.microsoft.com/office/powerpoint/2010/main" val="293841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矩形 61"/>
          <p:cNvSpPr/>
          <p:nvPr/>
        </p:nvSpPr>
        <p:spPr>
          <a:xfrm>
            <a:off x="0" y="1"/>
            <a:ext cx="9144000" cy="739588"/>
          </a:xfrm>
          <a:prstGeom prst="rect">
            <a:avLst/>
          </a:prstGeom>
          <a:solidFill>
            <a:srgbClr val="0174A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latin typeface="Times New Roman" pitchFamily="18" charset="0"/>
              <a:ea typeface="黑体" pitchFamily="2" charset="-122"/>
              <a:cs typeface="Times New Roman" pitchFamily="18" charset="0"/>
            </a:endParaRPr>
          </a:p>
        </p:txBody>
      </p:sp>
      <p:sp>
        <p:nvSpPr>
          <p:cNvPr id="64" name="文本框 12"/>
          <p:cNvSpPr txBox="1"/>
          <p:nvPr/>
        </p:nvSpPr>
        <p:spPr>
          <a:xfrm>
            <a:off x="416856" y="117893"/>
            <a:ext cx="8501335" cy="584775"/>
          </a:xfrm>
          <a:prstGeom prst="rect">
            <a:avLst/>
          </a:prstGeom>
          <a:noFill/>
        </p:spPr>
        <p:txBody>
          <a:bodyPr wrap="square" rtlCol="0">
            <a:spAutoFit/>
          </a:bodyPr>
          <a:lstStyle/>
          <a:p>
            <a:r>
              <a:rPr lang="zh-CN" altLang="en-US" sz="3200" dirty="0" smtClean="0">
                <a:solidFill>
                  <a:schemeClr val="bg1"/>
                </a:solidFill>
                <a:latin typeface="Times New Roman" pitchFamily="18" charset="0"/>
                <a:ea typeface="黑体" pitchFamily="2" charset="-122"/>
                <a:cs typeface="Times New Roman" pitchFamily="18" charset="0"/>
              </a:rPr>
              <a:t>磁化强度矢量</a:t>
            </a:r>
            <a:r>
              <a:rPr lang="en-US" altLang="zh-CN" sz="3200" b="1" i="1" dirty="0" smtClean="0">
                <a:solidFill>
                  <a:schemeClr val="bg1"/>
                </a:solidFill>
                <a:latin typeface="Times New Roman" pitchFamily="18" charset="0"/>
                <a:ea typeface="黑体" pitchFamily="2" charset="-122"/>
                <a:cs typeface="Times New Roman" pitchFamily="18" charset="0"/>
              </a:rPr>
              <a:t>M</a:t>
            </a:r>
            <a:r>
              <a:rPr lang="zh-CN" altLang="en-US" sz="3200" dirty="0" smtClean="0">
                <a:solidFill>
                  <a:schemeClr val="bg1"/>
                </a:solidFill>
                <a:latin typeface="Times New Roman" pitchFamily="18" charset="0"/>
                <a:ea typeface="黑体" pitchFamily="2" charset="-122"/>
                <a:cs typeface="Times New Roman" pitchFamily="18" charset="0"/>
              </a:rPr>
              <a:t>和</a:t>
            </a:r>
            <a:r>
              <a:rPr lang="zh-CN" altLang="zh-CN" sz="3200" dirty="0" smtClean="0">
                <a:solidFill>
                  <a:schemeClr val="bg1"/>
                </a:solidFill>
                <a:latin typeface="Times New Roman" pitchFamily="18" charset="0"/>
                <a:ea typeface="黑体" pitchFamily="2" charset="-122"/>
                <a:cs typeface="Times New Roman" pitchFamily="18" charset="0"/>
              </a:rPr>
              <a:t>弛豫过程</a:t>
            </a:r>
            <a:endParaRPr lang="zh-CN" altLang="zh-CN" sz="3200" dirty="0">
              <a:solidFill>
                <a:schemeClr val="bg1"/>
              </a:solidFill>
              <a:latin typeface="Times New Roman" pitchFamily="18" charset="0"/>
              <a:ea typeface="黑体" pitchFamily="2" charset="-122"/>
              <a:cs typeface="Times New Roman" pitchFamily="18" charset="0"/>
            </a:endParaRPr>
          </a:p>
        </p:txBody>
      </p:sp>
      <p:sp>
        <p:nvSpPr>
          <p:cNvPr id="12" name="矩形 2"/>
          <p:cNvSpPr>
            <a:spLocks noChangeArrowheads="1"/>
          </p:cNvSpPr>
          <p:nvPr/>
        </p:nvSpPr>
        <p:spPr bwMode="auto">
          <a:xfrm>
            <a:off x="1403648" y="4438026"/>
            <a:ext cx="279344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幼圆" pitchFamily="49" charset="-122"/>
              </a:defRPr>
            </a:lvl1pPr>
            <a:lvl2pPr marL="742950" indent="-285750" eaLnBrk="0" hangingPunct="0">
              <a:defRPr>
                <a:solidFill>
                  <a:schemeClr val="tx1"/>
                </a:solidFill>
                <a:latin typeface="Arial" charset="0"/>
                <a:ea typeface="幼圆" pitchFamily="49" charset="-122"/>
              </a:defRPr>
            </a:lvl2pPr>
            <a:lvl3pPr marL="1143000" indent="-228600" eaLnBrk="0" hangingPunct="0">
              <a:defRPr>
                <a:solidFill>
                  <a:schemeClr val="tx1"/>
                </a:solidFill>
                <a:latin typeface="Arial" charset="0"/>
                <a:ea typeface="幼圆" pitchFamily="49" charset="-122"/>
              </a:defRPr>
            </a:lvl3pPr>
            <a:lvl4pPr marL="1600200" indent="-228600" eaLnBrk="0" hangingPunct="0">
              <a:defRPr>
                <a:solidFill>
                  <a:schemeClr val="tx1"/>
                </a:solidFill>
                <a:latin typeface="Arial" charset="0"/>
                <a:ea typeface="幼圆" pitchFamily="49" charset="-122"/>
              </a:defRPr>
            </a:lvl4pPr>
            <a:lvl5pPr marL="2057400" indent="-228600" eaLnBrk="0" hangingPunct="0">
              <a:defRPr>
                <a:solidFill>
                  <a:schemeClr val="tx1"/>
                </a:solidFill>
                <a:latin typeface="Arial" charset="0"/>
                <a:ea typeface="幼圆" pitchFamily="49" charset="-122"/>
              </a:defRPr>
            </a:lvl5pPr>
            <a:lvl6pPr marL="2514600" indent="-228600" eaLnBrk="0" fontAlgn="base" hangingPunct="0">
              <a:spcBef>
                <a:spcPct val="0"/>
              </a:spcBef>
              <a:spcAft>
                <a:spcPct val="0"/>
              </a:spcAft>
              <a:defRPr>
                <a:solidFill>
                  <a:schemeClr val="tx1"/>
                </a:solidFill>
                <a:latin typeface="Arial" charset="0"/>
                <a:ea typeface="幼圆" pitchFamily="49" charset="-122"/>
              </a:defRPr>
            </a:lvl6pPr>
            <a:lvl7pPr marL="2971800" indent="-228600" eaLnBrk="0" fontAlgn="base" hangingPunct="0">
              <a:spcBef>
                <a:spcPct val="0"/>
              </a:spcBef>
              <a:spcAft>
                <a:spcPct val="0"/>
              </a:spcAft>
              <a:defRPr>
                <a:solidFill>
                  <a:schemeClr val="tx1"/>
                </a:solidFill>
                <a:latin typeface="Arial" charset="0"/>
                <a:ea typeface="幼圆" pitchFamily="49" charset="-122"/>
              </a:defRPr>
            </a:lvl7pPr>
            <a:lvl8pPr marL="3429000" indent="-228600" eaLnBrk="0" fontAlgn="base" hangingPunct="0">
              <a:spcBef>
                <a:spcPct val="0"/>
              </a:spcBef>
              <a:spcAft>
                <a:spcPct val="0"/>
              </a:spcAft>
              <a:defRPr>
                <a:solidFill>
                  <a:schemeClr val="tx1"/>
                </a:solidFill>
                <a:latin typeface="Arial" charset="0"/>
                <a:ea typeface="幼圆" pitchFamily="49" charset="-122"/>
              </a:defRPr>
            </a:lvl8pPr>
            <a:lvl9pPr marL="3886200" indent="-228600" eaLnBrk="0" fontAlgn="base" hangingPunct="0">
              <a:spcBef>
                <a:spcPct val="0"/>
              </a:spcBef>
              <a:spcAft>
                <a:spcPct val="0"/>
              </a:spcAft>
              <a:defRPr>
                <a:solidFill>
                  <a:schemeClr val="tx1"/>
                </a:solidFill>
                <a:latin typeface="Arial" charset="0"/>
                <a:ea typeface="幼圆" pitchFamily="49" charset="-122"/>
              </a:defRPr>
            </a:lvl9pPr>
          </a:lstStyle>
          <a:p>
            <a:pPr eaLnBrk="1" hangingPunct="1"/>
            <a:r>
              <a:rPr lang="zh-CN" altLang="en-US" sz="2800" dirty="0" smtClean="0">
                <a:solidFill>
                  <a:srgbClr val="0000CC"/>
                </a:solidFill>
                <a:latin typeface="Times New Roman" pitchFamily="18" charset="0"/>
                <a:ea typeface="黑体" pitchFamily="2" charset="-122"/>
                <a:cs typeface="Times New Roman" pitchFamily="18" charset="0"/>
              </a:rPr>
              <a:t>平衡态</a:t>
            </a:r>
            <a:r>
              <a:rPr lang="en-US" altLang="zh-CN" sz="2800" dirty="0" smtClean="0">
                <a:solidFill>
                  <a:srgbClr val="0000CC"/>
                </a:solidFill>
                <a:latin typeface="Times New Roman" pitchFamily="18" charset="0"/>
                <a:ea typeface="黑体" pitchFamily="2" charset="-122"/>
                <a:cs typeface="Times New Roman" pitchFamily="18" charset="0"/>
              </a:rPr>
              <a:t> </a:t>
            </a:r>
            <a:r>
              <a:rPr lang="zh-CN" altLang="en-US" sz="2800" b="1" i="1" dirty="0">
                <a:solidFill>
                  <a:srgbClr val="0000CC"/>
                </a:solidFill>
                <a:latin typeface="Times New Roman" pitchFamily="18" charset="0"/>
                <a:ea typeface="黑体" pitchFamily="2" charset="-122"/>
                <a:cs typeface="Times New Roman" pitchFamily="18" charset="0"/>
              </a:rPr>
              <a:t>Ｍ</a:t>
            </a:r>
            <a:r>
              <a:rPr lang="zh-CN" altLang="en-US" sz="2800" baseline="-25000" dirty="0" smtClean="0">
                <a:solidFill>
                  <a:srgbClr val="0000CC"/>
                </a:solidFill>
                <a:latin typeface="Times New Roman" pitchFamily="18" charset="0"/>
                <a:ea typeface="黑体" pitchFamily="2" charset="-122"/>
                <a:cs typeface="Times New Roman" pitchFamily="18" charset="0"/>
              </a:rPr>
              <a:t>０</a:t>
            </a:r>
            <a:endParaRPr lang="en-US" altLang="zh-CN" sz="2800" baseline="-25000" dirty="0" smtClean="0">
              <a:solidFill>
                <a:srgbClr val="0000CC"/>
              </a:solidFill>
              <a:latin typeface="Times New Roman" pitchFamily="18" charset="0"/>
              <a:ea typeface="黑体" pitchFamily="2" charset="-122"/>
              <a:cs typeface="Times New Roman" pitchFamily="18" charset="0"/>
            </a:endParaRPr>
          </a:p>
          <a:p>
            <a:pPr eaLnBrk="1" hangingPunct="1"/>
            <a:r>
              <a:rPr lang="zh-CN" altLang="en-US" sz="2800" i="1" dirty="0" smtClean="0">
                <a:latin typeface="Times New Roman" pitchFamily="18" charset="0"/>
                <a:ea typeface="黑体" pitchFamily="2" charset="-122"/>
                <a:cs typeface="Times New Roman" pitchFamily="18" charset="0"/>
              </a:rPr>
              <a:t>Ｍ</a:t>
            </a:r>
            <a:r>
              <a:rPr lang="zh-CN" altLang="en-US" sz="2800" baseline="-25000" dirty="0" smtClean="0">
                <a:latin typeface="Times New Roman" pitchFamily="18" charset="0"/>
                <a:ea typeface="黑体" pitchFamily="2" charset="-122"/>
                <a:cs typeface="Times New Roman" pitchFamily="18" charset="0"/>
              </a:rPr>
              <a:t>ＸＹ</a:t>
            </a:r>
            <a:r>
              <a:rPr lang="en-US" altLang="zh-CN" sz="2800" dirty="0" smtClean="0">
                <a:latin typeface="Times New Roman" pitchFamily="18" charset="0"/>
                <a:ea typeface="黑体" pitchFamily="2" charset="-122"/>
                <a:cs typeface="Times New Roman" pitchFamily="18" charset="0"/>
              </a:rPr>
              <a:t>= 0</a:t>
            </a:r>
          </a:p>
          <a:p>
            <a:pPr eaLnBrk="1" hangingPunct="1"/>
            <a:r>
              <a:rPr lang="zh-CN" altLang="en-US" sz="2800" i="1" dirty="0" smtClean="0">
                <a:latin typeface="Times New Roman" pitchFamily="18" charset="0"/>
                <a:ea typeface="黑体" pitchFamily="2" charset="-122"/>
                <a:cs typeface="Times New Roman" pitchFamily="18" charset="0"/>
              </a:rPr>
              <a:t>Ｍ</a:t>
            </a:r>
            <a:r>
              <a:rPr lang="zh-CN" altLang="en-US" sz="2800" baseline="-25000" dirty="0" smtClean="0">
                <a:latin typeface="Times New Roman" pitchFamily="18" charset="0"/>
                <a:ea typeface="黑体" pitchFamily="2" charset="-122"/>
                <a:cs typeface="Times New Roman" pitchFamily="18" charset="0"/>
              </a:rPr>
              <a:t>Ｚ</a:t>
            </a:r>
            <a:r>
              <a:rPr lang="en-US" altLang="zh-CN" sz="2800" dirty="0" smtClean="0">
                <a:latin typeface="Times New Roman" pitchFamily="18" charset="0"/>
                <a:ea typeface="黑体" pitchFamily="2" charset="-122"/>
                <a:cs typeface="Times New Roman" pitchFamily="18" charset="0"/>
              </a:rPr>
              <a:t>=</a:t>
            </a:r>
            <a:r>
              <a:rPr lang="zh-CN" altLang="en-US" sz="2800" i="1" dirty="0">
                <a:solidFill>
                  <a:srgbClr val="000000"/>
                </a:solidFill>
                <a:latin typeface="Times New Roman" pitchFamily="18" charset="0"/>
                <a:ea typeface="黑体" pitchFamily="2" charset="-122"/>
                <a:cs typeface="Times New Roman" pitchFamily="18" charset="0"/>
              </a:rPr>
              <a:t>Ｍ</a:t>
            </a:r>
            <a:r>
              <a:rPr lang="zh-CN" altLang="en-US" sz="2800" baseline="-25000" dirty="0" smtClean="0">
                <a:solidFill>
                  <a:srgbClr val="000000"/>
                </a:solidFill>
                <a:latin typeface="Times New Roman" pitchFamily="18" charset="0"/>
                <a:ea typeface="黑体" pitchFamily="2" charset="-122"/>
                <a:cs typeface="Times New Roman" pitchFamily="18" charset="0"/>
              </a:rPr>
              <a:t>０</a:t>
            </a:r>
            <a:endParaRPr lang="en-US" altLang="zh-CN" sz="2800" baseline="-25000" dirty="0" smtClean="0">
              <a:solidFill>
                <a:srgbClr val="000000"/>
              </a:solidFill>
              <a:latin typeface="Times New Roman" pitchFamily="18" charset="0"/>
              <a:ea typeface="黑体" pitchFamily="2" charset="-122"/>
              <a:cs typeface="Times New Roman" pitchFamily="18" charset="0"/>
            </a:endParaRPr>
          </a:p>
          <a:p>
            <a:pPr eaLnBrk="1" hangingPunct="1"/>
            <a:r>
              <a:rPr lang="zh-CN" altLang="en-US" sz="2800" dirty="0" smtClean="0">
                <a:solidFill>
                  <a:srgbClr val="000000"/>
                </a:solidFill>
                <a:latin typeface="Times New Roman" pitchFamily="18" charset="0"/>
                <a:ea typeface="黑体" pitchFamily="2" charset="-122"/>
                <a:cs typeface="Times New Roman" pitchFamily="18" charset="0"/>
              </a:rPr>
              <a:t>能级分裂的状态</a:t>
            </a:r>
            <a:endParaRPr lang="en-US" altLang="zh-CN" sz="2800" dirty="0" smtClean="0">
              <a:latin typeface="Times New Roman" pitchFamily="18" charset="0"/>
              <a:ea typeface="黑体" pitchFamily="2" charset="-122"/>
              <a:cs typeface="Times New Roman" pitchFamily="18" charset="0"/>
            </a:endParaRPr>
          </a:p>
        </p:txBody>
      </p:sp>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1676122"/>
            <a:ext cx="4850247"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9"/>
          <p:cNvSpPr>
            <a:spLocks noChangeArrowheads="1"/>
          </p:cNvSpPr>
          <p:nvPr/>
        </p:nvSpPr>
        <p:spPr bwMode="auto">
          <a:xfrm>
            <a:off x="4425834" y="4437112"/>
            <a:ext cx="413446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幼圆" pitchFamily="49" charset="-122"/>
              </a:defRPr>
            </a:lvl1pPr>
            <a:lvl2pPr marL="742950" indent="-285750" eaLnBrk="0" hangingPunct="0">
              <a:defRPr>
                <a:solidFill>
                  <a:schemeClr val="tx1"/>
                </a:solidFill>
                <a:latin typeface="Arial" charset="0"/>
                <a:ea typeface="幼圆" pitchFamily="49" charset="-122"/>
              </a:defRPr>
            </a:lvl2pPr>
            <a:lvl3pPr marL="1143000" indent="-228600" eaLnBrk="0" hangingPunct="0">
              <a:defRPr>
                <a:solidFill>
                  <a:schemeClr val="tx1"/>
                </a:solidFill>
                <a:latin typeface="Arial" charset="0"/>
                <a:ea typeface="幼圆" pitchFamily="49" charset="-122"/>
              </a:defRPr>
            </a:lvl3pPr>
            <a:lvl4pPr marL="1600200" indent="-228600" eaLnBrk="0" hangingPunct="0">
              <a:defRPr>
                <a:solidFill>
                  <a:schemeClr val="tx1"/>
                </a:solidFill>
                <a:latin typeface="Arial" charset="0"/>
                <a:ea typeface="幼圆" pitchFamily="49" charset="-122"/>
              </a:defRPr>
            </a:lvl4pPr>
            <a:lvl5pPr marL="2057400" indent="-228600" eaLnBrk="0" hangingPunct="0">
              <a:defRPr>
                <a:solidFill>
                  <a:schemeClr val="tx1"/>
                </a:solidFill>
                <a:latin typeface="Arial" charset="0"/>
                <a:ea typeface="幼圆" pitchFamily="49" charset="-122"/>
              </a:defRPr>
            </a:lvl5pPr>
            <a:lvl6pPr marL="2514600" indent="-228600" eaLnBrk="0" fontAlgn="base" hangingPunct="0">
              <a:spcBef>
                <a:spcPct val="0"/>
              </a:spcBef>
              <a:spcAft>
                <a:spcPct val="0"/>
              </a:spcAft>
              <a:defRPr>
                <a:solidFill>
                  <a:schemeClr val="tx1"/>
                </a:solidFill>
                <a:latin typeface="Arial" charset="0"/>
                <a:ea typeface="幼圆" pitchFamily="49" charset="-122"/>
              </a:defRPr>
            </a:lvl6pPr>
            <a:lvl7pPr marL="2971800" indent="-228600" eaLnBrk="0" fontAlgn="base" hangingPunct="0">
              <a:spcBef>
                <a:spcPct val="0"/>
              </a:spcBef>
              <a:spcAft>
                <a:spcPct val="0"/>
              </a:spcAft>
              <a:defRPr>
                <a:solidFill>
                  <a:schemeClr val="tx1"/>
                </a:solidFill>
                <a:latin typeface="Arial" charset="0"/>
                <a:ea typeface="幼圆" pitchFamily="49" charset="-122"/>
              </a:defRPr>
            </a:lvl7pPr>
            <a:lvl8pPr marL="3429000" indent="-228600" eaLnBrk="0" fontAlgn="base" hangingPunct="0">
              <a:spcBef>
                <a:spcPct val="0"/>
              </a:spcBef>
              <a:spcAft>
                <a:spcPct val="0"/>
              </a:spcAft>
              <a:defRPr>
                <a:solidFill>
                  <a:schemeClr val="tx1"/>
                </a:solidFill>
                <a:latin typeface="Arial" charset="0"/>
                <a:ea typeface="幼圆" pitchFamily="49" charset="-122"/>
              </a:defRPr>
            </a:lvl8pPr>
            <a:lvl9pPr marL="3886200" indent="-228600" eaLnBrk="0" fontAlgn="base" hangingPunct="0">
              <a:spcBef>
                <a:spcPct val="0"/>
              </a:spcBef>
              <a:spcAft>
                <a:spcPct val="0"/>
              </a:spcAft>
              <a:defRPr>
                <a:solidFill>
                  <a:schemeClr val="tx1"/>
                </a:solidFill>
                <a:latin typeface="Arial" charset="0"/>
                <a:ea typeface="幼圆" pitchFamily="49" charset="-122"/>
              </a:defRPr>
            </a:lvl9pPr>
          </a:lstStyle>
          <a:p>
            <a:pPr eaLnBrk="1" hangingPunct="1"/>
            <a:r>
              <a:rPr lang="zh-CN" altLang="en-US" sz="2800" dirty="0">
                <a:solidFill>
                  <a:srgbClr val="0000CC"/>
                </a:solidFill>
                <a:latin typeface="Times New Roman" pitchFamily="18" charset="0"/>
                <a:ea typeface="黑体" pitchFamily="2" charset="-122"/>
                <a:cs typeface="Times New Roman" pitchFamily="18" charset="0"/>
              </a:rPr>
              <a:t>非</a:t>
            </a:r>
            <a:r>
              <a:rPr lang="zh-CN" altLang="en-US" sz="2800" dirty="0" smtClean="0">
                <a:solidFill>
                  <a:srgbClr val="0000CC"/>
                </a:solidFill>
                <a:latin typeface="Times New Roman" pitchFamily="18" charset="0"/>
                <a:ea typeface="黑体" pitchFamily="2" charset="-122"/>
                <a:cs typeface="Times New Roman" pitchFamily="18" charset="0"/>
              </a:rPr>
              <a:t>平衡状态  </a:t>
            </a:r>
            <a:r>
              <a:rPr lang="en-US" altLang="zh-CN" sz="2800" b="1" i="1" dirty="0" smtClean="0">
                <a:solidFill>
                  <a:srgbClr val="0000CC"/>
                </a:solidFill>
                <a:latin typeface="Times New Roman" pitchFamily="18" charset="0"/>
                <a:ea typeface="黑体" pitchFamily="2" charset="-122"/>
                <a:cs typeface="Times New Roman" pitchFamily="18" charset="0"/>
              </a:rPr>
              <a:t>M</a:t>
            </a:r>
          </a:p>
          <a:p>
            <a:pPr eaLnBrk="1" hangingPunct="1"/>
            <a:r>
              <a:rPr lang="zh-CN" altLang="en-US" sz="2800" i="1" dirty="0" smtClean="0">
                <a:latin typeface="Times New Roman" pitchFamily="18" charset="0"/>
                <a:ea typeface="黑体" pitchFamily="2" charset="-122"/>
                <a:cs typeface="Times New Roman" pitchFamily="18" charset="0"/>
              </a:rPr>
              <a:t>Ｍ</a:t>
            </a:r>
            <a:r>
              <a:rPr lang="zh-CN" altLang="en-US" sz="2800" baseline="-25000" dirty="0" smtClean="0">
                <a:latin typeface="Times New Roman" pitchFamily="18" charset="0"/>
                <a:ea typeface="黑体" pitchFamily="2" charset="-122"/>
                <a:cs typeface="Times New Roman" pitchFamily="18" charset="0"/>
              </a:rPr>
              <a:t>ＸＹ</a:t>
            </a:r>
            <a:r>
              <a:rPr lang="zh-CN" altLang="en-US" sz="2800" dirty="0" smtClean="0">
                <a:latin typeface="Times New Roman" pitchFamily="18" charset="0"/>
                <a:ea typeface="黑体" pitchFamily="2" charset="-122"/>
                <a:cs typeface="Times New Roman" pitchFamily="18" charset="0"/>
                <a:sym typeface="Symbol"/>
              </a:rPr>
              <a:t> </a:t>
            </a:r>
            <a:r>
              <a:rPr lang="en-US" altLang="zh-CN" sz="2800" dirty="0" smtClean="0">
                <a:latin typeface="Times New Roman" pitchFamily="18" charset="0"/>
                <a:ea typeface="黑体" pitchFamily="2" charset="-122"/>
                <a:cs typeface="Times New Roman" pitchFamily="18" charset="0"/>
                <a:sym typeface="Symbol"/>
              </a:rPr>
              <a:t>0</a:t>
            </a:r>
            <a:endParaRPr lang="zh-CN" altLang="en-US" sz="2800" dirty="0">
              <a:latin typeface="Times New Roman" pitchFamily="18" charset="0"/>
              <a:ea typeface="黑体" pitchFamily="2" charset="-122"/>
              <a:cs typeface="Times New Roman" pitchFamily="18" charset="0"/>
            </a:endParaRPr>
          </a:p>
          <a:p>
            <a:pPr eaLnBrk="1" hangingPunct="1"/>
            <a:r>
              <a:rPr lang="zh-CN" altLang="en-US" sz="2800" i="1" dirty="0" smtClean="0">
                <a:latin typeface="Times New Roman" pitchFamily="18" charset="0"/>
                <a:ea typeface="黑体" pitchFamily="2" charset="-122"/>
                <a:cs typeface="Times New Roman" pitchFamily="18" charset="0"/>
              </a:rPr>
              <a:t>Ｍ</a:t>
            </a:r>
            <a:r>
              <a:rPr lang="zh-CN" altLang="en-US" sz="2800" baseline="-25000" dirty="0" smtClean="0">
                <a:latin typeface="Times New Roman" pitchFamily="18" charset="0"/>
                <a:ea typeface="黑体" pitchFamily="2" charset="-122"/>
                <a:cs typeface="Times New Roman" pitchFamily="18" charset="0"/>
              </a:rPr>
              <a:t>Ｚ</a:t>
            </a:r>
            <a:r>
              <a:rPr lang="zh-CN" altLang="en-US" sz="2800" dirty="0" smtClean="0">
                <a:latin typeface="Times New Roman" pitchFamily="18" charset="0"/>
                <a:ea typeface="黑体" pitchFamily="2" charset="-122"/>
                <a:cs typeface="Times New Roman" pitchFamily="18" charset="0"/>
                <a:sym typeface="Symbol"/>
              </a:rPr>
              <a:t></a:t>
            </a:r>
            <a:r>
              <a:rPr lang="zh-CN" altLang="en-US" sz="2800" i="1" dirty="0">
                <a:latin typeface="Times New Roman" pitchFamily="18" charset="0"/>
                <a:ea typeface="黑体" pitchFamily="2" charset="-122"/>
                <a:cs typeface="Times New Roman" pitchFamily="18" charset="0"/>
              </a:rPr>
              <a:t>Ｍ</a:t>
            </a:r>
            <a:r>
              <a:rPr lang="zh-CN" altLang="en-US" sz="2800" baseline="-25000" dirty="0" smtClean="0">
                <a:latin typeface="Times New Roman" pitchFamily="18" charset="0"/>
                <a:ea typeface="黑体" pitchFamily="2" charset="-122"/>
                <a:cs typeface="Times New Roman" pitchFamily="18" charset="0"/>
              </a:rPr>
              <a:t>０</a:t>
            </a:r>
            <a:endParaRPr lang="en-US" altLang="zh-CN" sz="2800" baseline="-25000" dirty="0" smtClean="0">
              <a:latin typeface="Times New Roman" pitchFamily="18" charset="0"/>
              <a:ea typeface="黑体" pitchFamily="2" charset="-122"/>
              <a:cs typeface="Times New Roman" pitchFamily="18" charset="0"/>
            </a:endParaRPr>
          </a:p>
          <a:p>
            <a:pPr eaLnBrk="1" hangingPunct="1"/>
            <a:r>
              <a:rPr lang="zh-CN" altLang="en-US" sz="2800" dirty="0" smtClean="0">
                <a:solidFill>
                  <a:srgbClr val="000000"/>
                </a:solidFill>
                <a:latin typeface="Times New Roman" pitchFamily="18" charset="0"/>
                <a:ea typeface="黑体" pitchFamily="2" charset="-122"/>
                <a:cs typeface="Times New Roman" pitchFamily="18" charset="0"/>
              </a:rPr>
              <a:t>吸收了射频场能量的状态</a:t>
            </a:r>
            <a:endParaRPr lang="zh-CN" altLang="en-US" sz="2800" dirty="0">
              <a:solidFill>
                <a:srgbClr val="000000"/>
              </a:solidFill>
              <a:latin typeface="Times New Roman" pitchFamily="18" charset="0"/>
              <a:ea typeface="黑体" pitchFamily="2" charset="-122"/>
              <a:cs typeface="Times New Roman" pitchFamily="18" charset="0"/>
            </a:endParaRP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127" y="1555357"/>
            <a:ext cx="3134731" cy="2689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灯片编号占位符 2"/>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5</a:t>
            </a:fld>
            <a:endParaRPr lang="zh-HK" altLang="en-US">
              <a:solidFill>
                <a:prstClr val="black">
                  <a:tint val="75000"/>
                </a:prstClr>
              </a:solidFill>
            </a:endParaRPr>
          </a:p>
        </p:txBody>
      </p:sp>
    </p:spTree>
    <p:extLst>
      <p:ext uri="{BB962C8B-B14F-4D97-AF65-F5344CB8AC3E}">
        <p14:creationId xmlns:p14="http://schemas.microsoft.com/office/powerpoint/2010/main" val="2932804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linds(horizontal)">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矩形 61"/>
          <p:cNvSpPr/>
          <p:nvPr/>
        </p:nvSpPr>
        <p:spPr>
          <a:xfrm>
            <a:off x="0" y="1"/>
            <a:ext cx="9144000" cy="739588"/>
          </a:xfrm>
          <a:prstGeom prst="rect">
            <a:avLst/>
          </a:prstGeom>
          <a:solidFill>
            <a:srgbClr val="0174A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latin typeface="Times New Roman" pitchFamily="18" charset="0"/>
              <a:ea typeface="黑体" pitchFamily="2" charset="-122"/>
              <a:cs typeface="Times New Roman" pitchFamily="18" charset="0"/>
            </a:endParaRPr>
          </a:p>
        </p:txBody>
      </p:sp>
      <p:sp>
        <p:nvSpPr>
          <p:cNvPr id="64" name="文本框 12"/>
          <p:cNvSpPr txBox="1"/>
          <p:nvPr/>
        </p:nvSpPr>
        <p:spPr>
          <a:xfrm>
            <a:off x="416856" y="117893"/>
            <a:ext cx="8501335" cy="584775"/>
          </a:xfrm>
          <a:prstGeom prst="rect">
            <a:avLst/>
          </a:prstGeom>
          <a:noFill/>
        </p:spPr>
        <p:txBody>
          <a:bodyPr wrap="square" rtlCol="0">
            <a:spAutoFit/>
          </a:bodyPr>
          <a:lstStyle/>
          <a:p>
            <a:r>
              <a:rPr lang="en-US" altLang="zh-CN" sz="3200" dirty="0" smtClean="0">
                <a:solidFill>
                  <a:schemeClr val="bg1"/>
                </a:solidFill>
                <a:latin typeface="Times New Roman" pitchFamily="18" charset="0"/>
                <a:ea typeface="黑体" pitchFamily="2" charset="-122"/>
                <a:cs typeface="Times New Roman" pitchFamily="18" charset="0"/>
              </a:rPr>
              <a:t>90</a:t>
            </a:r>
            <a:r>
              <a:rPr lang="en-US" altLang="zh-CN" sz="3200" dirty="0" smtClean="0">
                <a:solidFill>
                  <a:schemeClr val="bg1"/>
                </a:solidFill>
                <a:latin typeface="Times New Roman" pitchFamily="18" charset="0"/>
                <a:ea typeface="黑体" pitchFamily="2" charset="-122"/>
                <a:cs typeface="Times New Roman" pitchFamily="18" charset="0"/>
                <a:sym typeface="Symbol" panose="05050102010706020507" pitchFamily="18" charset="2"/>
              </a:rPr>
              <a:t></a:t>
            </a:r>
            <a:r>
              <a:rPr lang="zh-CN" altLang="en-US" sz="3200" dirty="0" smtClean="0">
                <a:solidFill>
                  <a:schemeClr val="bg1"/>
                </a:solidFill>
                <a:latin typeface="Times New Roman" pitchFamily="18" charset="0"/>
                <a:ea typeface="黑体" pitchFamily="2" charset="-122"/>
                <a:cs typeface="Times New Roman" pitchFamily="18" charset="0"/>
              </a:rPr>
              <a:t>脉冲和</a:t>
            </a:r>
            <a:r>
              <a:rPr lang="en-US" altLang="zh-CN" sz="3200" dirty="0" smtClean="0">
                <a:solidFill>
                  <a:schemeClr val="bg1"/>
                </a:solidFill>
                <a:latin typeface="Times New Roman" pitchFamily="18" charset="0"/>
                <a:ea typeface="黑体" pitchFamily="2" charset="-122"/>
                <a:cs typeface="Times New Roman" pitchFamily="18" charset="0"/>
              </a:rPr>
              <a:t>180</a:t>
            </a:r>
            <a:r>
              <a:rPr lang="en-US" altLang="zh-CN" sz="3200" dirty="0" smtClean="0">
                <a:solidFill>
                  <a:schemeClr val="bg1"/>
                </a:solidFill>
                <a:latin typeface="Times New Roman" pitchFamily="18" charset="0"/>
                <a:ea typeface="黑体" pitchFamily="2" charset="-122"/>
                <a:cs typeface="Times New Roman" pitchFamily="18" charset="0"/>
                <a:sym typeface="Symbol" panose="05050102010706020507" pitchFamily="18" charset="2"/>
              </a:rPr>
              <a:t></a:t>
            </a:r>
            <a:r>
              <a:rPr lang="zh-CN" altLang="en-US" sz="3200" dirty="0" smtClean="0">
                <a:solidFill>
                  <a:schemeClr val="bg1"/>
                </a:solidFill>
                <a:latin typeface="Times New Roman" pitchFamily="18" charset="0"/>
                <a:ea typeface="黑体" pitchFamily="2" charset="-122"/>
                <a:cs typeface="Times New Roman" pitchFamily="18" charset="0"/>
              </a:rPr>
              <a:t>脉冲</a:t>
            </a:r>
            <a:endParaRPr lang="zh-CN" altLang="zh-CN" sz="3200" dirty="0">
              <a:solidFill>
                <a:schemeClr val="bg1"/>
              </a:solidFill>
              <a:latin typeface="Times New Roman" pitchFamily="18" charset="0"/>
              <a:ea typeface="黑体" pitchFamily="2" charset="-122"/>
              <a:cs typeface="Times New Roman" pitchFamily="18" charset="0"/>
            </a:endParaRPr>
          </a:p>
        </p:txBody>
      </p:sp>
      <p:sp>
        <p:nvSpPr>
          <p:cNvPr id="3" name="灯片编号占位符 2"/>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6</a:t>
            </a:fld>
            <a:endParaRPr lang="zh-HK" altLang="en-US">
              <a:solidFill>
                <a:prstClr val="black">
                  <a:tint val="75000"/>
                </a:prstClr>
              </a:solidFill>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8315" y="739589"/>
            <a:ext cx="6727369" cy="3049232"/>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141" y="739589"/>
            <a:ext cx="6841715" cy="3096877"/>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674" y="2913055"/>
            <a:ext cx="6984648" cy="3944945"/>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0102" y="2908813"/>
            <a:ext cx="6954220" cy="3953427"/>
          </a:xfrm>
          <a:prstGeom prst="rect">
            <a:avLst/>
          </a:prstGeom>
        </p:spPr>
      </p:pic>
      <p:sp>
        <p:nvSpPr>
          <p:cNvPr id="10" name="TextBox 15"/>
          <p:cNvSpPr txBox="1"/>
          <p:nvPr/>
        </p:nvSpPr>
        <p:spPr>
          <a:xfrm>
            <a:off x="0" y="6396335"/>
            <a:ext cx="3893791" cy="461665"/>
          </a:xfrm>
          <a:prstGeom prst="rect">
            <a:avLst/>
          </a:prstGeom>
          <a:noFill/>
        </p:spPr>
        <p:txBody>
          <a:bodyPr wrap="square" rtlCol="0">
            <a:spAutoFit/>
          </a:bodyPr>
          <a:lstStyle/>
          <a:p>
            <a:r>
              <a:rPr lang="en-US" altLang="zh-CN" sz="1200" dirty="0" smtClean="0">
                <a:latin typeface="Times New Roman" pitchFamily="18" charset="0"/>
                <a:ea typeface="黑体" pitchFamily="2" charset="-122"/>
                <a:cs typeface="Times New Roman" pitchFamily="18" charset="0"/>
              </a:rPr>
              <a:t>《</a:t>
            </a:r>
            <a:r>
              <a:rPr lang="zh-CN" altLang="en-US" sz="1200" dirty="0" smtClean="0">
                <a:latin typeface="Times New Roman" pitchFamily="18" charset="0"/>
                <a:ea typeface="黑体" pitchFamily="2" charset="-122"/>
                <a:cs typeface="Times New Roman" pitchFamily="18" charset="0"/>
              </a:rPr>
              <a:t>医学影像的物理学</a:t>
            </a:r>
            <a:r>
              <a:rPr lang="en-US" altLang="zh-CN" sz="1200" dirty="0" smtClean="0">
                <a:latin typeface="Times New Roman" pitchFamily="18" charset="0"/>
                <a:ea typeface="黑体" pitchFamily="2" charset="-122"/>
                <a:cs typeface="Times New Roman" pitchFamily="18" charset="0"/>
              </a:rPr>
              <a:t>》 </a:t>
            </a:r>
          </a:p>
          <a:p>
            <a:r>
              <a:rPr lang="zh-CN" altLang="en-US" sz="1200" dirty="0" smtClean="0">
                <a:latin typeface="Times New Roman" pitchFamily="18" charset="0"/>
                <a:ea typeface="黑体" pitchFamily="2" charset="-122"/>
                <a:cs typeface="Times New Roman" pitchFamily="18" charset="0"/>
              </a:rPr>
              <a:t>吉强等</a:t>
            </a:r>
            <a:r>
              <a:rPr lang="en-US" altLang="zh-CN" sz="1200" dirty="0" smtClean="0">
                <a:latin typeface="Times New Roman" pitchFamily="18" charset="0"/>
                <a:ea typeface="黑体" pitchFamily="2" charset="-122"/>
                <a:cs typeface="Times New Roman" pitchFamily="18" charset="0"/>
              </a:rPr>
              <a:t>. </a:t>
            </a:r>
            <a:r>
              <a:rPr lang="zh-CN" altLang="en-US" sz="1200" dirty="0" smtClean="0">
                <a:latin typeface="Times New Roman" pitchFamily="18" charset="0"/>
                <a:ea typeface="黑体" pitchFamily="2" charset="-122"/>
                <a:cs typeface="Times New Roman" pitchFamily="18" charset="0"/>
              </a:rPr>
              <a:t>人民卫生出版社</a:t>
            </a:r>
            <a:r>
              <a:rPr lang="en-US" altLang="zh-CN" sz="1200" dirty="0">
                <a:latin typeface="Times New Roman" pitchFamily="18" charset="0"/>
                <a:ea typeface="黑体" pitchFamily="2" charset="-122"/>
                <a:cs typeface="Times New Roman" pitchFamily="18" charset="0"/>
              </a:rPr>
              <a:t>, </a:t>
            </a:r>
            <a:r>
              <a:rPr lang="en-US" altLang="zh-CN" sz="1200" dirty="0" smtClean="0">
                <a:latin typeface="Times New Roman" pitchFamily="18" charset="0"/>
                <a:ea typeface="黑体" pitchFamily="2" charset="-122"/>
                <a:cs typeface="Times New Roman" pitchFamily="18" charset="0"/>
              </a:rPr>
              <a:t>2000, 11</a:t>
            </a:r>
            <a:endParaRPr lang="en-US" altLang="zh-CN" sz="1200" dirty="0">
              <a:latin typeface="Times New Roman" pitchFamily="18" charset="0"/>
              <a:ea typeface="黑体" pitchFamily="2" charset="-122"/>
              <a:cs typeface="Times New Roman" pitchFamily="18" charset="0"/>
            </a:endParaRPr>
          </a:p>
        </p:txBody>
      </p:sp>
    </p:spTree>
    <p:extLst>
      <p:ext uri="{BB962C8B-B14F-4D97-AF65-F5344CB8AC3E}">
        <p14:creationId xmlns:p14="http://schemas.microsoft.com/office/powerpoint/2010/main" val="3475507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1"/>
            <a:ext cx="9144000" cy="739588"/>
          </a:xfrm>
          <a:prstGeom prst="rect">
            <a:avLst/>
          </a:prstGeom>
          <a:solidFill>
            <a:srgbClr val="0174A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latin typeface="Times New Roman" pitchFamily="18" charset="0"/>
              <a:ea typeface="黑体" pitchFamily="2" charset="-122"/>
              <a:cs typeface="Times New Roman" pitchFamily="18" charset="0"/>
            </a:endParaRPr>
          </a:p>
        </p:txBody>
      </p:sp>
      <p:sp>
        <p:nvSpPr>
          <p:cNvPr id="26" name="文本框 12"/>
          <p:cNvSpPr txBox="1"/>
          <p:nvPr/>
        </p:nvSpPr>
        <p:spPr>
          <a:xfrm>
            <a:off x="416856" y="117893"/>
            <a:ext cx="6064625" cy="584775"/>
          </a:xfrm>
          <a:prstGeom prst="rect">
            <a:avLst/>
          </a:prstGeom>
          <a:noFill/>
        </p:spPr>
        <p:txBody>
          <a:bodyPr wrap="square" rtlCol="0">
            <a:spAutoFit/>
          </a:bodyPr>
          <a:lstStyle/>
          <a:p>
            <a:r>
              <a:rPr lang="zh-CN" altLang="en-US" sz="3200" dirty="0">
                <a:solidFill>
                  <a:schemeClr val="bg1"/>
                </a:solidFill>
                <a:latin typeface="Times New Roman" pitchFamily="18" charset="0"/>
                <a:ea typeface="黑体" pitchFamily="2" charset="-122"/>
                <a:cs typeface="Times New Roman" pitchFamily="18" charset="0"/>
              </a:rPr>
              <a:t>驰</a:t>
            </a:r>
            <a:r>
              <a:rPr lang="zh-CN" altLang="en-US" sz="3200" dirty="0" smtClean="0">
                <a:solidFill>
                  <a:schemeClr val="bg1"/>
                </a:solidFill>
                <a:latin typeface="Times New Roman" pitchFamily="18" charset="0"/>
                <a:ea typeface="黑体" pitchFamily="2" charset="-122"/>
                <a:cs typeface="Times New Roman" pitchFamily="18" charset="0"/>
              </a:rPr>
              <a:t>豫过程中磁化强度矢量的变化</a:t>
            </a:r>
            <a:endParaRPr lang="zh-CN" altLang="en-US" sz="3200" baseline="-25000" dirty="0">
              <a:solidFill>
                <a:schemeClr val="bg1"/>
              </a:solidFill>
              <a:latin typeface="Times New Roman" pitchFamily="18" charset="0"/>
              <a:ea typeface="黑体" pitchFamily="2" charset="-122"/>
              <a:cs typeface="Times New Roman" pitchFamily="18" charset="0"/>
            </a:endParaRPr>
          </a:p>
        </p:txBody>
      </p:sp>
      <p:sp>
        <p:nvSpPr>
          <p:cNvPr id="16" name="TextBox 15"/>
          <p:cNvSpPr txBox="1"/>
          <p:nvPr/>
        </p:nvSpPr>
        <p:spPr>
          <a:xfrm>
            <a:off x="0" y="6372585"/>
            <a:ext cx="3893791" cy="461665"/>
          </a:xfrm>
          <a:prstGeom prst="rect">
            <a:avLst/>
          </a:prstGeom>
          <a:noFill/>
        </p:spPr>
        <p:txBody>
          <a:bodyPr wrap="square" rtlCol="0">
            <a:spAutoFit/>
          </a:bodyPr>
          <a:lstStyle/>
          <a:p>
            <a:r>
              <a:rPr lang="en-US" altLang="zh-CN" sz="1200" dirty="0" smtClean="0">
                <a:latin typeface="Times New Roman" pitchFamily="18" charset="0"/>
                <a:ea typeface="黑体" pitchFamily="2" charset="-122"/>
                <a:cs typeface="Times New Roman" pitchFamily="18" charset="0"/>
              </a:rPr>
              <a:t>《</a:t>
            </a:r>
            <a:r>
              <a:rPr lang="zh-CN" altLang="en-US" sz="1200" dirty="0" smtClean="0">
                <a:latin typeface="Times New Roman" pitchFamily="18" charset="0"/>
                <a:ea typeface="黑体" pitchFamily="2" charset="-122"/>
                <a:cs typeface="Times New Roman" pitchFamily="18" charset="0"/>
              </a:rPr>
              <a:t>医学影像的物理学</a:t>
            </a:r>
            <a:r>
              <a:rPr lang="en-US" altLang="zh-CN" sz="1200" dirty="0" smtClean="0">
                <a:latin typeface="Times New Roman" pitchFamily="18" charset="0"/>
                <a:ea typeface="黑体" pitchFamily="2" charset="-122"/>
                <a:cs typeface="Times New Roman" pitchFamily="18" charset="0"/>
              </a:rPr>
              <a:t>》 </a:t>
            </a:r>
          </a:p>
          <a:p>
            <a:r>
              <a:rPr lang="zh-CN" altLang="en-US" sz="1200" dirty="0" smtClean="0">
                <a:latin typeface="Times New Roman" pitchFamily="18" charset="0"/>
                <a:ea typeface="黑体" pitchFamily="2" charset="-122"/>
                <a:cs typeface="Times New Roman" pitchFamily="18" charset="0"/>
              </a:rPr>
              <a:t>吉强，洪洋</a:t>
            </a:r>
            <a:r>
              <a:rPr lang="en-US" altLang="zh-CN" sz="1200" dirty="0" smtClean="0">
                <a:latin typeface="Times New Roman" pitchFamily="18" charset="0"/>
                <a:ea typeface="黑体" pitchFamily="2" charset="-122"/>
                <a:cs typeface="Times New Roman" pitchFamily="18" charset="0"/>
              </a:rPr>
              <a:t>. </a:t>
            </a:r>
            <a:r>
              <a:rPr lang="zh-CN" altLang="en-US" sz="1200" dirty="0" smtClean="0">
                <a:latin typeface="Times New Roman" pitchFamily="18" charset="0"/>
                <a:ea typeface="黑体" pitchFamily="2" charset="-122"/>
                <a:cs typeface="Times New Roman" pitchFamily="18" charset="0"/>
              </a:rPr>
              <a:t>北京</a:t>
            </a:r>
            <a:r>
              <a:rPr lang="en-US" altLang="zh-CN" sz="1200" dirty="0" smtClean="0">
                <a:latin typeface="Times New Roman" pitchFamily="18" charset="0"/>
                <a:ea typeface="黑体" pitchFamily="2" charset="-122"/>
                <a:cs typeface="Times New Roman" pitchFamily="18" charset="0"/>
              </a:rPr>
              <a:t>:</a:t>
            </a:r>
            <a:r>
              <a:rPr lang="zh-CN" altLang="en-US" sz="1200" dirty="0" smtClean="0">
                <a:latin typeface="Times New Roman" pitchFamily="18" charset="0"/>
                <a:ea typeface="黑体" pitchFamily="2" charset="-122"/>
                <a:cs typeface="Times New Roman" pitchFamily="18" charset="0"/>
              </a:rPr>
              <a:t>人民卫生出版社</a:t>
            </a:r>
            <a:r>
              <a:rPr lang="en-US" altLang="zh-CN" sz="1200" dirty="0">
                <a:latin typeface="Times New Roman" pitchFamily="18" charset="0"/>
                <a:ea typeface="黑体" pitchFamily="2" charset="-122"/>
                <a:cs typeface="Times New Roman" pitchFamily="18" charset="0"/>
              </a:rPr>
              <a:t>, </a:t>
            </a:r>
            <a:r>
              <a:rPr lang="en-US" altLang="zh-CN" sz="1200" dirty="0" smtClean="0">
                <a:latin typeface="Times New Roman" pitchFamily="18" charset="0"/>
                <a:ea typeface="黑体" pitchFamily="2" charset="-122"/>
                <a:cs typeface="Times New Roman" pitchFamily="18" charset="0"/>
              </a:rPr>
              <a:t>2000, 11</a:t>
            </a:r>
            <a:endParaRPr lang="en-US" altLang="zh-CN" sz="1200" dirty="0">
              <a:latin typeface="Times New Roman" pitchFamily="18" charset="0"/>
              <a:ea typeface="黑体" pitchFamily="2" charset="-122"/>
              <a:cs typeface="Times New Roman" pitchFamily="18" charset="0"/>
            </a:endParaRPr>
          </a:p>
        </p:txBody>
      </p:sp>
      <p:sp>
        <p:nvSpPr>
          <p:cNvPr id="3" name="灯片编号占位符 2"/>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7</a:t>
            </a:fld>
            <a:endParaRPr lang="zh-HK" altLang="en-US" dirty="0">
              <a:solidFill>
                <a:prstClr val="black">
                  <a:tint val="75000"/>
                </a:prstClr>
              </a:solidFill>
            </a:endParaRPr>
          </a:p>
        </p:txBody>
      </p:sp>
      <p:graphicFrame>
        <p:nvGraphicFramePr>
          <p:cNvPr id="10" name="Object 68"/>
          <p:cNvGraphicFramePr>
            <a:graphicFrameLocks noChangeAspect="1"/>
          </p:cNvGraphicFramePr>
          <p:nvPr>
            <p:extLst>
              <p:ext uri="{D42A27DB-BD31-4B8C-83A1-F6EECF244321}">
                <p14:modId xmlns:p14="http://schemas.microsoft.com/office/powerpoint/2010/main" val="2436740633"/>
              </p:ext>
            </p:extLst>
          </p:nvPr>
        </p:nvGraphicFramePr>
        <p:xfrm>
          <a:off x="5766867" y="1473493"/>
          <a:ext cx="1933575" cy="481013"/>
        </p:xfrm>
        <a:graphic>
          <a:graphicData uri="http://schemas.openxmlformats.org/presentationml/2006/ole">
            <mc:AlternateContent xmlns:mc="http://schemas.openxmlformats.org/markup-compatibility/2006">
              <mc:Choice xmlns:v="urn:schemas-microsoft-com:vml" Requires="v">
                <p:oleObj spid="_x0000_s17426" name="公式" r:id="rId3" imgW="1144080" imgH="241200" progId="Equation.3">
                  <p:embed/>
                </p:oleObj>
              </mc:Choice>
              <mc:Fallback>
                <p:oleObj name="公式" r:id="rId3" imgW="114408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6867" y="1473493"/>
                        <a:ext cx="1933575" cy="481013"/>
                      </a:xfrm>
                      <a:prstGeom prst="rect">
                        <a:avLst/>
                      </a:prstGeom>
                      <a:noFill/>
                      <a:extLst>
                        <a:ext uri="{909E8E84-426E-40DD-AFC4-6F175D3DCCD1}">
                          <a14:hiddenFill xmlns:a14="http://schemas.microsoft.com/office/drawing/2010/main">
                            <a:gradFill rotWithShape="0">
                              <a:gsLst>
                                <a:gs pos="0">
                                  <a:srgbClr val="666E76"/>
                                </a:gs>
                                <a:gs pos="50000">
                                  <a:srgbClr val="DDEEFF"/>
                                </a:gs>
                                <a:gs pos="100000">
                                  <a:srgbClr val="666E76"/>
                                </a:gs>
                              </a:gsLst>
                              <a:lin ang="5400000" scaled="1"/>
                            </a:gradFill>
                          </a14:hiddenFill>
                        </a:ext>
                      </a:extLst>
                    </p:spPr>
                  </p:pic>
                </p:oleObj>
              </mc:Fallback>
            </mc:AlternateContent>
          </a:graphicData>
        </a:graphic>
      </p:graphicFrame>
      <p:graphicFrame>
        <p:nvGraphicFramePr>
          <p:cNvPr id="11" name="Object 69"/>
          <p:cNvGraphicFramePr>
            <a:graphicFrameLocks noChangeAspect="1"/>
          </p:cNvGraphicFramePr>
          <p:nvPr>
            <p:extLst>
              <p:ext uri="{D42A27DB-BD31-4B8C-83A1-F6EECF244321}">
                <p14:modId xmlns:p14="http://schemas.microsoft.com/office/powerpoint/2010/main" val="3211565827"/>
              </p:ext>
            </p:extLst>
          </p:nvPr>
        </p:nvGraphicFramePr>
        <p:xfrm>
          <a:off x="5752580" y="2524418"/>
          <a:ext cx="2085975" cy="493713"/>
        </p:xfrm>
        <a:graphic>
          <a:graphicData uri="http://schemas.openxmlformats.org/presentationml/2006/ole">
            <mc:AlternateContent xmlns:mc="http://schemas.openxmlformats.org/markup-compatibility/2006">
              <mc:Choice xmlns:v="urn:schemas-microsoft-com:vml" Requires="v">
                <p:oleObj spid="_x0000_s17427" name="公式" r:id="rId5" imgW="1245960" imgH="253800" progId="Equation.3">
                  <p:embed/>
                </p:oleObj>
              </mc:Choice>
              <mc:Fallback>
                <p:oleObj name="公式" r:id="rId5" imgW="1245960" imgH="253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2580" y="2524418"/>
                        <a:ext cx="2085975" cy="493713"/>
                      </a:xfrm>
                      <a:prstGeom prst="rect">
                        <a:avLst/>
                      </a:prstGeom>
                      <a:noFill/>
                      <a:extLst>
                        <a:ext uri="{909E8E84-426E-40DD-AFC4-6F175D3DCCD1}">
                          <a14:hiddenFill xmlns:a14="http://schemas.microsoft.com/office/drawing/2010/main">
                            <a:gradFill rotWithShape="0">
                              <a:gsLst>
                                <a:gs pos="0">
                                  <a:srgbClr val="666E76"/>
                                </a:gs>
                                <a:gs pos="50000">
                                  <a:srgbClr val="DDEEFF"/>
                                </a:gs>
                                <a:gs pos="100000">
                                  <a:srgbClr val="666E76"/>
                                </a:gs>
                              </a:gsLst>
                              <a:lin ang="5400000" scaled="1"/>
                            </a:gradFill>
                          </a14:hiddenFill>
                        </a:ext>
                      </a:extLst>
                    </p:spPr>
                  </p:pic>
                </p:oleObj>
              </mc:Fallback>
            </mc:AlternateContent>
          </a:graphicData>
        </a:graphic>
      </p:graphicFrame>
      <p:grpSp>
        <p:nvGrpSpPr>
          <p:cNvPr id="12" name="Group 21"/>
          <p:cNvGrpSpPr>
            <a:grpSpLocks/>
          </p:cNvGrpSpPr>
          <p:nvPr/>
        </p:nvGrpSpPr>
        <p:grpSpPr bwMode="auto">
          <a:xfrm>
            <a:off x="5635105" y="4577056"/>
            <a:ext cx="2947987" cy="457200"/>
            <a:chOff x="2611" y="2980"/>
            <a:chExt cx="1857" cy="288"/>
          </a:xfrm>
        </p:grpSpPr>
        <p:graphicFrame>
          <p:nvGraphicFramePr>
            <p:cNvPr id="13" name="Object 70"/>
            <p:cNvGraphicFramePr>
              <a:graphicFrameLocks noChangeAspect="1"/>
            </p:cNvGraphicFramePr>
            <p:nvPr/>
          </p:nvGraphicFramePr>
          <p:xfrm>
            <a:off x="2611" y="2980"/>
            <a:ext cx="212" cy="288"/>
          </p:xfrm>
          <a:graphic>
            <a:graphicData uri="http://schemas.openxmlformats.org/presentationml/2006/ole">
              <mc:AlternateContent xmlns:mc="http://schemas.openxmlformats.org/markup-compatibility/2006">
                <mc:Choice xmlns:v="urn:schemas-microsoft-com:vml" Requires="v">
                  <p:oleObj spid="_x0000_s17428" r:id="rId7" imgW="152640" imgH="228600" progId="Equation.3">
                    <p:embed/>
                  </p:oleObj>
                </mc:Choice>
                <mc:Fallback>
                  <p:oleObj r:id="rId7" imgW="15264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11" y="2980"/>
                          <a:ext cx="212" cy="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23"/>
            <p:cNvSpPr>
              <a:spLocks noChangeArrowheads="1"/>
            </p:cNvSpPr>
            <p:nvPr/>
          </p:nvSpPr>
          <p:spPr bwMode="auto">
            <a:xfrm>
              <a:off x="3200" y="2980"/>
              <a:ext cx="1268" cy="288"/>
            </a:xfrm>
            <a:prstGeom prst="rect">
              <a:avLst/>
            </a:prstGeom>
            <a:noFill/>
            <a:ln w="9525">
              <a:noFill/>
              <a:miter lim="800000"/>
              <a:headEnd/>
              <a:tailEnd/>
            </a:ln>
          </p:spPr>
          <p:txBody>
            <a:bodyPr wrap="none">
              <a:spAutoFit/>
            </a:bodyPr>
            <a:lstStyle/>
            <a:p>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横向弛豫时间</a:t>
              </a:r>
            </a:p>
          </p:txBody>
        </p:sp>
      </p:grpSp>
      <p:grpSp>
        <p:nvGrpSpPr>
          <p:cNvPr id="15" name="Group 24"/>
          <p:cNvGrpSpPr>
            <a:grpSpLocks/>
          </p:cNvGrpSpPr>
          <p:nvPr/>
        </p:nvGrpSpPr>
        <p:grpSpPr bwMode="auto">
          <a:xfrm>
            <a:off x="5649392" y="3538831"/>
            <a:ext cx="2919413" cy="485775"/>
            <a:chOff x="2620" y="2662"/>
            <a:chExt cx="1839" cy="306"/>
          </a:xfrm>
        </p:grpSpPr>
        <p:graphicFrame>
          <p:nvGraphicFramePr>
            <p:cNvPr id="17" name="Object 71"/>
            <p:cNvGraphicFramePr>
              <a:graphicFrameLocks noChangeAspect="1"/>
            </p:cNvGraphicFramePr>
            <p:nvPr/>
          </p:nvGraphicFramePr>
          <p:xfrm>
            <a:off x="2620" y="2662"/>
            <a:ext cx="213" cy="306"/>
          </p:xfrm>
          <a:graphic>
            <a:graphicData uri="http://schemas.openxmlformats.org/presentationml/2006/ole">
              <mc:AlternateContent xmlns:mc="http://schemas.openxmlformats.org/markup-compatibility/2006">
                <mc:Choice xmlns:v="urn:schemas-microsoft-com:vml" Requires="v">
                  <p:oleObj spid="_x0000_s17429" r:id="rId9" imgW="139680" imgH="228600" progId="Equation.3">
                    <p:embed/>
                  </p:oleObj>
                </mc:Choice>
                <mc:Fallback>
                  <p:oleObj r:id="rId9" imgW="13968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20" y="2662"/>
                          <a:ext cx="213" cy="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26"/>
            <p:cNvSpPr>
              <a:spLocks noChangeArrowheads="1"/>
            </p:cNvSpPr>
            <p:nvPr/>
          </p:nvSpPr>
          <p:spPr bwMode="auto">
            <a:xfrm>
              <a:off x="3191" y="2662"/>
              <a:ext cx="1268" cy="288"/>
            </a:xfrm>
            <a:prstGeom prst="rect">
              <a:avLst/>
            </a:prstGeom>
            <a:noFill/>
            <a:ln w="9525">
              <a:noFill/>
              <a:miter lim="800000"/>
              <a:headEnd/>
              <a:tailEnd/>
            </a:ln>
          </p:spPr>
          <p:txBody>
            <a:bodyPr wrap="none">
              <a:spAutoFit/>
            </a:bodyPr>
            <a:lstStyle/>
            <a:p>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纵向弛豫时间</a:t>
              </a:r>
            </a:p>
          </p:txBody>
        </p:sp>
      </p:grpSp>
      <p:pic>
        <p:nvPicPr>
          <p:cNvPr id="7" name="图片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87286" y="857481"/>
            <a:ext cx="4341537" cy="5268986"/>
          </a:xfrm>
          <a:prstGeom prst="rect">
            <a:avLst/>
          </a:prstGeom>
        </p:spPr>
      </p:pic>
      <p:pic>
        <p:nvPicPr>
          <p:cNvPr id="8" name="图片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87286" y="857481"/>
            <a:ext cx="4346245" cy="5268986"/>
          </a:xfrm>
          <a:prstGeom prst="rect">
            <a:avLst/>
          </a:prstGeom>
        </p:spPr>
      </p:pic>
      <p:pic>
        <p:nvPicPr>
          <p:cNvPr id="9" name="图片 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06127" y="857481"/>
            <a:ext cx="4314655" cy="5268986"/>
          </a:xfrm>
          <a:prstGeom prst="rect">
            <a:avLst/>
          </a:prstGeom>
        </p:spPr>
      </p:pic>
      <p:pic>
        <p:nvPicPr>
          <p:cNvPr id="19" name="图片 1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06127" y="857481"/>
            <a:ext cx="4433494" cy="5268986"/>
          </a:xfrm>
          <a:prstGeom prst="rect">
            <a:avLst/>
          </a:prstGeom>
        </p:spPr>
      </p:pic>
    </p:spTree>
    <p:extLst>
      <p:ext uri="{BB962C8B-B14F-4D97-AF65-F5344CB8AC3E}">
        <p14:creationId xmlns:p14="http://schemas.microsoft.com/office/powerpoint/2010/main" val="1011797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1"/>
            <a:ext cx="9144000" cy="739588"/>
          </a:xfrm>
          <a:prstGeom prst="rect">
            <a:avLst/>
          </a:prstGeom>
          <a:solidFill>
            <a:srgbClr val="0174A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latin typeface="Times New Roman" pitchFamily="18" charset="0"/>
              <a:ea typeface="黑体" pitchFamily="2" charset="-122"/>
              <a:cs typeface="Times New Roman" pitchFamily="18" charset="0"/>
            </a:endParaRPr>
          </a:p>
        </p:txBody>
      </p:sp>
      <p:sp>
        <p:nvSpPr>
          <p:cNvPr id="26" name="文本框 12"/>
          <p:cNvSpPr txBox="1"/>
          <p:nvPr/>
        </p:nvSpPr>
        <p:spPr>
          <a:xfrm>
            <a:off x="416856" y="117893"/>
            <a:ext cx="6064625" cy="584775"/>
          </a:xfrm>
          <a:prstGeom prst="rect">
            <a:avLst/>
          </a:prstGeom>
          <a:noFill/>
        </p:spPr>
        <p:txBody>
          <a:bodyPr wrap="square" rtlCol="0">
            <a:spAutoFit/>
          </a:bodyPr>
          <a:lstStyle/>
          <a:p>
            <a:r>
              <a:rPr lang="zh-CN" altLang="en-US" sz="3200" dirty="0" smtClean="0">
                <a:solidFill>
                  <a:schemeClr val="bg1"/>
                </a:solidFill>
                <a:latin typeface="Times New Roman" pitchFamily="18" charset="0"/>
                <a:ea typeface="黑体" pitchFamily="2" charset="-122"/>
                <a:cs typeface="Times New Roman" pitchFamily="18" charset="0"/>
              </a:rPr>
              <a:t>纵向磁化强度矢量的变化</a:t>
            </a:r>
            <a:endParaRPr lang="zh-CN" altLang="en-US" sz="3200" baseline="-25000" dirty="0">
              <a:solidFill>
                <a:schemeClr val="bg1"/>
              </a:solidFill>
              <a:latin typeface="Times New Roman" pitchFamily="18" charset="0"/>
              <a:ea typeface="黑体" pitchFamily="2" charset="-122"/>
              <a:cs typeface="Times New Roman" pitchFamily="18" charset="0"/>
            </a:endParaRPr>
          </a:p>
        </p:txBody>
      </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1484784"/>
            <a:ext cx="5601943" cy="3796053"/>
          </a:xfrm>
          <a:prstGeom prst="rect">
            <a:avLst/>
          </a:prstGeom>
        </p:spPr>
      </p:pic>
      <p:sp>
        <p:nvSpPr>
          <p:cNvPr id="13" name="TextBox 12"/>
          <p:cNvSpPr txBox="1"/>
          <p:nvPr/>
        </p:nvSpPr>
        <p:spPr>
          <a:xfrm>
            <a:off x="1828848" y="5312498"/>
            <a:ext cx="3666696" cy="830997"/>
          </a:xfrm>
          <a:prstGeom prst="rect">
            <a:avLst/>
          </a:prstGeom>
          <a:noFill/>
        </p:spPr>
        <p:txBody>
          <a:bodyPr wrap="square" rtlCol="0">
            <a:spAutoFit/>
          </a:bodyPr>
          <a:lstStyle/>
          <a:p>
            <a:r>
              <a:rPr lang="en-US" altLang="zh-CN" sz="2400" dirty="0" smtClean="0">
                <a:latin typeface="Times New Roman" pitchFamily="18" charset="0"/>
                <a:ea typeface="黑体" pitchFamily="2" charset="-122"/>
                <a:cs typeface="Times New Roman" pitchFamily="18" charset="0"/>
              </a:rPr>
              <a:t>90</a:t>
            </a:r>
            <a:r>
              <a:rPr lang="en-US" altLang="zh-CN" sz="2400" dirty="0" smtClean="0">
                <a:latin typeface="Times New Roman" pitchFamily="18" charset="0"/>
                <a:ea typeface="黑体" pitchFamily="2" charset="-122"/>
                <a:cs typeface="Times New Roman" pitchFamily="18" charset="0"/>
                <a:sym typeface="Symbol"/>
              </a:rPr>
              <a:t></a:t>
            </a:r>
            <a:r>
              <a:rPr lang="zh-CN" altLang="en-US" sz="2400" dirty="0" smtClean="0">
                <a:latin typeface="Times New Roman" pitchFamily="18" charset="0"/>
                <a:ea typeface="黑体" pitchFamily="2" charset="-122"/>
                <a:cs typeface="Times New Roman" pitchFamily="18" charset="0"/>
                <a:sym typeface="Symbol"/>
              </a:rPr>
              <a:t>脉冲后，</a:t>
            </a:r>
            <a:r>
              <a:rPr lang="zh-CN" altLang="en-US" sz="2400" dirty="0" smtClean="0">
                <a:latin typeface="Times New Roman" pitchFamily="18" charset="0"/>
                <a:ea typeface="黑体" pitchFamily="2" charset="-122"/>
                <a:cs typeface="Times New Roman" pitchFamily="18" charset="0"/>
              </a:rPr>
              <a:t>弛豫过程中</a:t>
            </a:r>
            <a:endParaRPr lang="en-US" altLang="zh-CN" sz="2400" dirty="0" smtClean="0">
              <a:latin typeface="Times New Roman" pitchFamily="18" charset="0"/>
              <a:ea typeface="黑体" pitchFamily="2" charset="-122"/>
              <a:cs typeface="Times New Roman" pitchFamily="18" charset="0"/>
            </a:endParaRPr>
          </a:p>
          <a:p>
            <a:r>
              <a:rPr lang="zh-CN" altLang="en-US" sz="2400" dirty="0" smtClean="0">
                <a:latin typeface="Times New Roman" pitchFamily="18" charset="0"/>
                <a:ea typeface="黑体" pitchFamily="2" charset="-122"/>
                <a:cs typeface="Times New Roman" pitchFamily="18" charset="0"/>
              </a:rPr>
              <a:t>纵向磁化</a:t>
            </a:r>
            <a:r>
              <a:rPr lang="en-US" altLang="zh-CN" sz="2400" i="1" dirty="0" err="1" smtClean="0">
                <a:latin typeface="Times New Roman" pitchFamily="18" charset="0"/>
                <a:ea typeface="黑体" pitchFamily="2" charset="-122"/>
                <a:cs typeface="Times New Roman" pitchFamily="18" charset="0"/>
              </a:rPr>
              <a:t>M</a:t>
            </a:r>
            <a:r>
              <a:rPr lang="en-US" altLang="zh-CN" sz="2400" baseline="-25000" dirty="0" err="1" smtClean="0">
                <a:latin typeface="Times New Roman" pitchFamily="18" charset="0"/>
                <a:ea typeface="黑体" pitchFamily="2" charset="-122"/>
                <a:cs typeface="Times New Roman" pitchFamily="18" charset="0"/>
              </a:rPr>
              <a:t>z</a:t>
            </a:r>
            <a:r>
              <a:rPr lang="zh-CN" altLang="en-US" sz="2400" dirty="0" smtClean="0">
                <a:latin typeface="Times New Roman" pitchFamily="18" charset="0"/>
                <a:ea typeface="黑体" pitchFamily="2" charset="-122"/>
                <a:cs typeface="Times New Roman" pitchFamily="18" charset="0"/>
              </a:rPr>
              <a:t>的生长</a:t>
            </a:r>
            <a:endParaRPr lang="zh-CN" altLang="en-US" sz="2400" dirty="0">
              <a:latin typeface="Times New Roman" pitchFamily="18" charset="0"/>
              <a:ea typeface="黑体" pitchFamily="2" charset="-122"/>
              <a:cs typeface="Times New Roman" pitchFamily="18" charset="0"/>
            </a:endParaRPr>
          </a:p>
        </p:txBody>
      </p:sp>
      <p:sp>
        <p:nvSpPr>
          <p:cNvPr id="15" name="TextBox 14"/>
          <p:cNvSpPr txBox="1"/>
          <p:nvPr/>
        </p:nvSpPr>
        <p:spPr>
          <a:xfrm>
            <a:off x="6429388" y="1214422"/>
            <a:ext cx="2247068" cy="4493538"/>
          </a:xfrm>
          <a:prstGeom prst="rect">
            <a:avLst/>
          </a:prstGeom>
          <a:noFill/>
        </p:spPr>
        <p:txBody>
          <a:bodyPr wrap="square" rtlCol="0">
            <a:spAutoFit/>
          </a:bodyPr>
          <a:lstStyle/>
          <a:p>
            <a:pPr marL="342900" indent="-342900" algn="just">
              <a:buFont typeface="Arial" pitchFamily="34" charset="0"/>
              <a:buChar char="•"/>
            </a:pPr>
            <a:r>
              <a:rPr lang="zh-CN" altLang="en-US" sz="2200" dirty="0" smtClean="0">
                <a:latin typeface="Times New Roman" pitchFamily="18" charset="0"/>
                <a:ea typeface="黑体" pitchFamily="2" charset="-122"/>
                <a:cs typeface="Times New Roman" pitchFamily="18" charset="0"/>
              </a:rPr>
              <a:t> 在每个成像周期开始时，纵向磁化被一个</a:t>
            </a:r>
            <a:r>
              <a:rPr lang="en-US" altLang="zh-CN" sz="2200" dirty="0" smtClean="0">
                <a:latin typeface="Times New Roman" pitchFamily="18" charset="0"/>
                <a:ea typeface="黑体" pitchFamily="2" charset="-122"/>
                <a:cs typeface="Times New Roman" pitchFamily="18" charset="0"/>
              </a:rPr>
              <a:t>RF</a:t>
            </a:r>
            <a:r>
              <a:rPr lang="zh-CN" altLang="en-US" sz="2200" dirty="0" smtClean="0">
                <a:latin typeface="Times New Roman" pitchFamily="18" charset="0"/>
                <a:ea typeface="黑体" pitchFamily="2" charset="-122"/>
                <a:cs typeface="Times New Roman" pitchFamily="18" charset="0"/>
              </a:rPr>
              <a:t>脉冲减小到零。</a:t>
            </a:r>
            <a:endParaRPr lang="en-US" altLang="zh-CN" sz="2200" dirty="0" smtClean="0">
              <a:latin typeface="Times New Roman" pitchFamily="18" charset="0"/>
              <a:ea typeface="黑体" pitchFamily="2" charset="-122"/>
              <a:cs typeface="Times New Roman" pitchFamily="18" charset="0"/>
            </a:endParaRPr>
          </a:p>
          <a:p>
            <a:pPr algn="just">
              <a:buFont typeface="Wingdings" pitchFamily="2" charset="2"/>
              <a:buChar char="l"/>
            </a:pPr>
            <a:endParaRPr lang="en-US" altLang="zh-CN" sz="2200" dirty="0" smtClean="0">
              <a:latin typeface="Times New Roman" pitchFamily="18" charset="0"/>
              <a:ea typeface="黑体" pitchFamily="2" charset="-122"/>
              <a:cs typeface="Times New Roman" pitchFamily="18" charset="0"/>
            </a:endParaRPr>
          </a:p>
          <a:p>
            <a:pPr marL="342900" indent="-342900" algn="just">
              <a:buFont typeface="Arial" pitchFamily="34" charset="0"/>
              <a:buChar char="•"/>
            </a:pPr>
            <a:r>
              <a:rPr lang="zh-CN" altLang="en-US" sz="2200" dirty="0" smtClean="0">
                <a:latin typeface="Times New Roman" pitchFamily="18" charset="0"/>
                <a:ea typeface="黑体" pitchFamily="2" charset="-122"/>
                <a:cs typeface="Times New Roman" pitchFamily="18" charset="0"/>
              </a:rPr>
              <a:t> 然后在这周期内让它弛豫。在弛豫阶段，测量其磁化强度并作为像素的强度或亮度，周期就终止了。</a:t>
            </a:r>
            <a:endParaRPr lang="zh-CN" altLang="en-US" sz="2200" dirty="0">
              <a:latin typeface="Times New Roman" pitchFamily="18" charset="0"/>
              <a:ea typeface="黑体" pitchFamily="2" charset="-122"/>
              <a:cs typeface="Times New Roman" pitchFamily="18" charset="0"/>
            </a:endParaRPr>
          </a:p>
        </p:txBody>
      </p:sp>
      <p:sp>
        <p:nvSpPr>
          <p:cNvPr id="16" name="TextBox 15"/>
          <p:cNvSpPr txBox="1"/>
          <p:nvPr/>
        </p:nvSpPr>
        <p:spPr>
          <a:xfrm>
            <a:off x="0" y="6396335"/>
            <a:ext cx="3893791" cy="461665"/>
          </a:xfrm>
          <a:prstGeom prst="rect">
            <a:avLst/>
          </a:prstGeom>
          <a:noFill/>
        </p:spPr>
        <p:txBody>
          <a:bodyPr wrap="square" rtlCol="0">
            <a:spAutoFit/>
          </a:bodyPr>
          <a:lstStyle/>
          <a:p>
            <a:r>
              <a:rPr lang="en-US" altLang="zh-CN" sz="1200" dirty="0" smtClean="0">
                <a:latin typeface="Times New Roman" pitchFamily="18" charset="0"/>
                <a:ea typeface="黑体" pitchFamily="2" charset="-122"/>
                <a:cs typeface="Times New Roman" pitchFamily="18" charset="0"/>
              </a:rPr>
              <a:t>《</a:t>
            </a:r>
            <a:r>
              <a:rPr lang="zh-CN" altLang="en-US" sz="1200" dirty="0" smtClean="0">
                <a:latin typeface="Times New Roman" pitchFamily="18" charset="0"/>
                <a:ea typeface="黑体" pitchFamily="2" charset="-122"/>
                <a:cs typeface="Times New Roman" pitchFamily="18" charset="0"/>
              </a:rPr>
              <a:t>医学成像的物理原理</a:t>
            </a:r>
            <a:r>
              <a:rPr lang="en-US" altLang="zh-CN" sz="1200" dirty="0" smtClean="0">
                <a:latin typeface="Times New Roman" pitchFamily="18" charset="0"/>
                <a:ea typeface="黑体" pitchFamily="2" charset="-122"/>
                <a:cs typeface="Times New Roman" pitchFamily="18" charset="0"/>
              </a:rPr>
              <a:t>》</a:t>
            </a:r>
            <a:r>
              <a:rPr lang="en-US" altLang="zh-CN" sz="1200" dirty="0">
                <a:latin typeface="Times New Roman" pitchFamily="18" charset="0"/>
                <a:ea typeface="黑体" pitchFamily="2" charset="-122"/>
                <a:cs typeface="Times New Roman" pitchFamily="18" charset="0"/>
              </a:rPr>
              <a:t> </a:t>
            </a:r>
            <a:endParaRPr lang="en-US" altLang="zh-CN" sz="1200" dirty="0" smtClean="0">
              <a:latin typeface="Times New Roman" pitchFamily="18" charset="0"/>
              <a:ea typeface="黑体" pitchFamily="2" charset="-122"/>
              <a:cs typeface="Times New Roman" pitchFamily="18" charset="0"/>
            </a:endParaRPr>
          </a:p>
          <a:p>
            <a:r>
              <a:rPr lang="en-US" altLang="zh-CN" sz="1200" dirty="0" smtClean="0">
                <a:latin typeface="Times New Roman" pitchFamily="18" charset="0"/>
                <a:ea typeface="黑体" pitchFamily="2" charset="-122"/>
                <a:cs typeface="Times New Roman" pitchFamily="18" charset="0"/>
              </a:rPr>
              <a:t>Perry </a:t>
            </a:r>
            <a:r>
              <a:rPr lang="en-US" altLang="zh-CN" sz="1200" dirty="0">
                <a:latin typeface="Times New Roman" pitchFamily="18" charset="0"/>
                <a:ea typeface="黑体" pitchFamily="2" charset="-122"/>
                <a:cs typeface="Times New Roman" pitchFamily="18" charset="0"/>
              </a:rPr>
              <a:t>Sprawls. Jr</a:t>
            </a:r>
            <a:r>
              <a:rPr lang="en-US" altLang="zh-CN" sz="1200" dirty="0" smtClean="0">
                <a:latin typeface="Times New Roman" pitchFamily="18" charset="0"/>
                <a:ea typeface="黑体" pitchFamily="2" charset="-122"/>
                <a:cs typeface="Times New Roman" pitchFamily="18" charset="0"/>
              </a:rPr>
              <a:t>.</a:t>
            </a:r>
            <a:r>
              <a:rPr lang="zh-CN" altLang="en-US" sz="1200" dirty="0">
                <a:latin typeface="Times New Roman" pitchFamily="18" charset="0"/>
                <a:ea typeface="黑体" pitchFamily="2" charset="-122"/>
                <a:cs typeface="Times New Roman" pitchFamily="18" charset="0"/>
              </a:rPr>
              <a:t>北京</a:t>
            </a:r>
            <a:r>
              <a:rPr lang="en-US" altLang="zh-CN" sz="1200" dirty="0">
                <a:latin typeface="Times New Roman" pitchFamily="18" charset="0"/>
                <a:ea typeface="黑体" pitchFamily="2" charset="-122"/>
                <a:cs typeface="Times New Roman" pitchFamily="18" charset="0"/>
              </a:rPr>
              <a:t>:</a:t>
            </a:r>
            <a:r>
              <a:rPr lang="zh-CN" altLang="en-US" sz="1200" dirty="0">
                <a:latin typeface="Times New Roman" pitchFamily="18" charset="0"/>
                <a:ea typeface="黑体" pitchFamily="2" charset="-122"/>
                <a:cs typeface="Times New Roman" pitchFamily="18" charset="0"/>
              </a:rPr>
              <a:t>高等教育出版社</a:t>
            </a:r>
            <a:r>
              <a:rPr lang="en-US" altLang="zh-CN" sz="1200" dirty="0">
                <a:latin typeface="Times New Roman" pitchFamily="18" charset="0"/>
                <a:ea typeface="黑体" pitchFamily="2" charset="-122"/>
                <a:cs typeface="Times New Roman" pitchFamily="18" charset="0"/>
              </a:rPr>
              <a:t>, 1993, </a:t>
            </a:r>
            <a:r>
              <a:rPr lang="en-US" altLang="zh-CN" sz="1200" dirty="0" smtClean="0">
                <a:latin typeface="Times New Roman" pitchFamily="18" charset="0"/>
                <a:ea typeface="黑体" pitchFamily="2" charset="-122"/>
                <a:cs typeface="Times New Roman" pitchFamily="18" charset="0"/>
              </a:rPr>
              <a:t>4</a:t>
            </a:r>
            <a:endParaRPr lang="en-US" altLang="zh-CN" sz="1200" dirty="0">
              <a:latin typeface="Times New Roman" pitchFamily="18" charset="0"/>
              <a:ea typeface="黑体" pitchFamily="2" charset="-122"/>
              <a:cs typeface="Times New Roman" pitchFamily="18" charset="0"/>
            </a:endParaRPr>
          </a:p>
        </p:txBody>
      </p:sp>
      <p:sp>
        <p:nvSpPr>
          <p:cNvPr id="3" name="灯片编号占位符 2"/>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8</a:t>
            </a:fld>
            <a:endParaRPr lang="zh-HK" altLang="en-US" dirty="0">
              <a:solidFill>
                <a:prstClr val="black">
                  <a:tint val="75000"/>
                </a:prstClr>
              </a:solidFill>
            </a:endParaRPr>
          </a:p>
        </p:txBody>
      </p:sp>
    </p:spTree>
    <p:extLst>
      <p:ext uri="{BB962C8B-B14F-4D97-AF65-F5344CB8AC3E}">
        <p14:creationId xmlns:p14="http://schemas.microsoft.com/office/powerpoint/2010/main" val="656025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53179" y="3435548"/>
            <a:ext cx="8049885" cy="1754326"/>
          </a:xfrm>
          <a:prstGeom prst="rect">
            <a:avLst/>
          </a:prstGeom>
          <a:noFill/>
        </p:spPr>
        <p:txBody>
          <a:bodyPr wrap="square" rtlCol="0">
            <a:spAutoFit/>
          </a:bodyPr>
          <a:lstStyle/>
          <a:p>
            <a:pPr marL="342900" indent="-342900">
              <a:lnSpc>
                <a:spcPct val="150000"/>
              </a:lnSpc>
              <a:buFont typeface="Arial" pitchFamily="34" charset="0"/>
              <a:buChar char="•"/>
            </a:pPr>
            <a:r>
              <a:rPr lang="zh-CN" altLang="zh-CN" sz="3200" dirty="0" smtClean="0">
                <a:latin typeface="Times New Roman" pitchFamily="18" charset="0"/>
                <a:ea typeface="黑体" pitchFamily="2" charset="-122"/>
                <a:cs typeface="Times New Roman" pitchFamily="18" charset="0"/>
              </a:rPr>
              <a:t>纵向弛豫时间</a:t>
            </a:r>
            <a:r>
              <a:rPr lang="en-US" altLang="zh-CN" sz="3200" i="1" dirty="0" smtClean="0">
                <a:latin typeface="Times New Roman" pitchFamily="18" charset="0"/>
                <a:ea typeface="黑体" pitchFamily="2" charset="-122"/>
                <a:cs typeface="Times New Roman" pitchFamily="18" charset="0"/>
              </a:rPr>
              <a:t>T</a:t>
            </a:r>
            <a:r>
              <a:rPr lang="en-US" altLang="zh-CN" sz="3200" baseline="-25000" dirty="0" smtClean="0">
                <a:latin typeface="Times New Roman" pitchFamily="18" charset="0"/>
                <a:ea typeface="黑体" pitchFamily="2" charset="-122"/>
                <a:cs typeface="Times New Roman" pitchFamily="18" charset="0"/>
              </a:rPr>
              <a:t>1</a:t>
            </a:r>
          </a:p>
          <a:p>
            <a:pPr>
              <a:lnSpc>
                <a:spcPct val="150000"/>
              </a:lnSpc>
            </a:pPr>
            <a:r>
              <a:rPr lang="zh-CN" altLang="zh-CN" sz="2000" dirty="0" smtClean="0">
                <a:latin typeface="Times New Roman" pitchFamily="18" charset="0"/>
                <a:ea typeface="黑体" pitchFamily="2" charset="-122"/>
                <a:cs typeface="Times New Roman" pitchFamily="18" charset="0"/>
              </a:rPr>
              <a:t>以</a:t>
            </a:r>
            <a:r>
              <a:rPr lang="zh-CN" altLang="zh-CN" sz="2000" dirty="0">
                <a:latin typeface="Times New Roman" pitchFamily="18" charset="0"/>
                <a:ea typeface="黑体" pitchFamily="2" charset="-122"/>
                <a:cs typeface="Times New Roman" pitchFamily="18" charset="0"/>
              </a:rPr>
              <a:t>磁化强度的纵向分量</a:t>
            </a:r>
            <a:r>
              <a:rPr lang="en-US" altLang="zh-CN" sz="2000" dirty="0">
                <a:latin typeface="Times New Roman" pitchFamily="18" charset="0"/>
                <a:ea typeface="黑体" pitchFamily="2" charset="-122"/>
                <a:cs typeface="Times New Roman" pitchFamily="18" charset="0"/>
              </a:rPr>
              <a:t> </a:t>
            </a:r>
            <a:r>
              <a:rPr lang="en-US" altLang="zh-CN" sz="2000" i="1" dirty="0" err="1" smtClean="0">
                <a:latin typeface="Times New Roman" pitchFamily="18" charset="0"/>
                <a:ea typeface="黑体" pitchFamily="2" charset="-122"/>
                <a:cs typeface="Times New Roman" pitchFamily="18" charset="0"/>
              </a:rPr>
              <a:t>M</a:t>
            </a:r>
            <a:r>
              <a:rPr lang="en-US" altLang="zh-CN" sz="2000" i="1" baseline="-25000" dirty="0" err="1" smtClean="0">
                <a:latin typeface="Times New Roman" pitchFamily="18" charset="0"/>
                <a:ea typeface="黑体" pitchFamily="2" charset="-122"/>
                <a:cs typeface="Times New Roman" pitchFamily="18" charset="0"/>
              </a:rPr>
              <a:t>z</a:t>
            </a:r>
            <a:r>
              <a:rPr lang="zh-CN" altLang="zh-CN" sz="2000" dirty="0" smtClean="0">
                <a:latin typeface="Times New Roman" pitchFamily="18" charset="0"/>
                <a:ea typeface="黑体" pitchFamily="2" charset="-122"/>
                <a:cs typeface="Times New Roman" pitchFamily="18" charset="0"/>
              </a:rPr>
              <a:t>的</a:t>
            </a:r>
            <a:r>
              <a:rPr lang="zh-CN" altLang="zh-CN" sz="2000" dirty="0">
                <a:latin typeface="Times New Roman" pitchFamily="18" charset="0"/>
                <a:ea typeface="黑体" pitchFamily="2" charset="-122"/>
                <a:cs typeface="Times New Roman" pitchFamily="18" charset="0"/>
              </a:rPr>
              <a:t>恢复时间来</a:t>
            </a:r>
            <a:r>
              <a:rPr lang="zh-CN" altLang="zh-CN" sz="2000" dirty="0" smtClean="0">
                <a:latin typeface="Times New Roman" pitchFamily="18" charset="0"/>
                <a:ea typeface="黑体" pitchFamily="2" charset="-122"/>
                <a:cs typeface="Times New Roman" pitchFamily="18" charset="0"/>
              </a:rPr>
              <a:t>衡量</a:t>
            </a:r>
            <a:r>
              <a:rPr lang="en-US" altLang="zh-CN" sz="2000" dirty="0" smtClean="0">
                <a:latin typeface="Times New Roman" pitchFamily="18" charset="0"/>
                <a:ea typeface="黑体" pitchFamily="2" charset="-122"/>
                <a:cs typeface="Times New Roman" pitchFamily="18" charset="0"/>
              </a:rPr>
              <a:t>.  </a:t>
            </a:r>
            <a:r>
              <a:rPr lang="zh-CN" altLang="zh-CN" sz="2000" dirty="0" smtClean="0">
                <a:latin typeface="Times New Roman" pitchFamily="18" charset="0"/>
                <a:ea typeface="黑体" pitchFamily="2" charset="-122"/>
                <a:cs typeface="Times New Roman" pitchFamily="18" charset="0"/>
              </a:rPr>
              <a:t>宏观</a:t>
            </a:r>
            <a:r>
              <a:rPr lang="zh-CN" altLang="zh-CN" sz="2000" dirty="0">
                <a:latin typeface="Times New Roman" pitchFamily="18" charset="0"/>
                <a:ea typeface="黑体" pitchFamily="2" charset="-122"/>
                <a:cs typeface="Times New Roman" pitchFamily="18" charset="0"/>
              </a:rPr>
              <a:t>磁化矢量的</a:t>
            </a:r>
            <a:r>
              <a:rPr lang="zh-CN" altLang="zh-CN" sz="2000" dirty="0" smtClean="0">
                <a:latin typeface="Times New Roman" pitchFamily="18" charset="0"/>
                <a:ea typeface="黑体" pitchFamily="2" charset="-122"/>
                <a:cs typeface="Times New Roman" pitchFamily="18" charset="0"/>
              </a:rPr>
              <a:t>大小</a:t>
            </a:r>
            <a:r>
              <a:rPr lang="zh-CN" altLang="en-US" sz="2000" dirty="0">
                <a:latin typeface="Times New Roman" pitchFamily="18" charset="0"/>
                <a:ea typeface="黑体" pitchFamily="2" charset="-122"/>
                <a:cs typeface="Times New Roman" pitchFamily="18" charset="0"/>
              </a:rPr>
              <a:t>随</a:t>
            </a:r>
            <a:r>
              <a:rPr lang="zh-CN" altLang="zh-CN" sz="2000" dirty="0" smtClean="0">
                <a:latin typeface="Times New Roman" pitchFamily="18" charset="0"/>
                <a:ea typeface="黑体" pitchFamily="2" charset="-122"/>
                <a:cs typeface="Times New Roman" pitchFamily="18" charset="0"/>
              </a:rPr>
              <a:t>时间</a:t>
            </a:r>
            <a:r>
              <a:rPr lang="zh-CN" altLang="zh-CN" sz="2000" dirty="0">
                <a:latin typeface="Times New Roman" pitchFamily="18" charset="0"/>
                <a:ea typeface="黑体" pitchFamily="2" charset="-122"/>
                <a:cs typeface="Times New Roman" pitchFamily="18" charset="0"/>
              </a:rPr>
              <a:t>以指数规律变化，其表达式</a:t>
            </a:r>
            <a:r>
              <a:rPr lang="zh-CN" altLang="zh-CN" sz="2000" dirty="0" smtClean="0">
                <a:latin typeface="Times New Roman" pitchFamily="18" charset="0"/>
                <a:ea typeface="黑体" pitchFamily="2" charset="-122"/>
                <a:cs typeface="Times New Roman" pitchFamily="18" charset="0"/>
              </a:rPr>
              <a:t>为</a:t>
            </a:r>
            <a:r>
              <a:rPr lang="zh-CN" altLang="en-US" sz="2000" dirty="0" smtClean="0">
                <a:latin typeface="Times New Roman" pitchFamily="18" charset="0"/>
                <a:ea typeface="黑体" pitchFamily="2" charset="-122"/>
                <a:cs typeface="Times New Roman" pitchFamily="18" charset="0"/>
              </a:rPr>
              <a:t>：</a:t>
            </a:r>
            <a:endParaRPr lang="en-US" altLang="zh-CN" sz="2000" dirty="0" smtClean="0">
              <a:latin typeface="Times New Roman" pitchFamily="18" charset="0"/>
              <a:ea typeface="黑体" pitchFamily="2" charset="-122"/>
              <a:cs typeface="Times New Roman" pitchFamily="18" charset="0"/>
            </a:endParaRPr>
          </a:p>
        </p:txBody>
      </p:sp>
      <p:sp>
        <p:nvSpPr>
          <p:cNvPr id="17" name="TextBox 16"/>
          <p:cNvSpPr txBox="1"/>
          <p:nvPr/>
        </p:nvSpPr>
        <p:spPr>
          <a:xfrm>
            <a:off x="466627" y="889649"/>
            <a:ext cx="3836432" cy="2215991"/>
          </a:xfrm>
          <a:prstGeom prst="rect">
            <a:avLst/>
          </a:prstGeom>
          <a:noFill/>
        </p:spPr>
        <p:txBody>
          <a:bodyPr wrap="square" rtlCol="0">
            <a:spAutoFit/>
          </a:bodyPr>
          <a:lstStyle/>
          <a:p>
            <a:pPr marL="342900" indent="-342900">
              <a:lnSpc>
                <a:spcPct val="150000"/>
              </a:lnSpc>
              <a:buFont typeface="Arial" pitchFamily="34" charset="0"/>
              <a:buChar char="•"/>
            </a:pPr>
            <a:r>
              <a:rPr lang="zh-CN" altLang="zh-CN" sz="3200" dirty="0">
                <a:latin typeface="Times New Roman" pitchFamily="18" charset="0"/>
                <a:ea typeface="黑体" pitchFamily="2" charset="-122"/>
                <a:cs typeface="Times New Roman" pitchFamily="18" charset="0"/>
              </a:rPr>
              <a:t>纵向弛豫</a:t>
            </a:r>
            <a:r>
              <a:rPr lang="zh-CN" altLang="en-US" sz="3200" dirty="0">
                <a:latin typeface="Times New Roman" pitchFamily="18" charset="0"/>
                <a:ea typeface="黑体" pitchFamily="2" charset="-122"/>
                <a:cs typeface="Times New Roman" pitchFamily="18" charset="0"/>
              </a:rPr>
              <a:t>过程</a:t>
            </a:r>
            <a:endParaRPr lang="en-US" altLang="zh-CN" sz="3200" dirty="0">
              <a:latin typeface="Times New Roman" pitchFamily="18" charset="0"/>
              <a:ea typeface="黑体" pitchFamily="2" charset="-122"/>
              <a:cs typeface="Times New Roman" pitchFamily="18" charset="0"/>
            </a:endParaRPr>
          </a:p>
          <a:p>
            <a:pPr>
              <a:lnSpc>
                <a:spcPct val="150000"/>
              </a:lnSpc>
            </a:pPr>
            <a:r>
              <a:rPr lang="zh-CN" altLang="zh-CN" sz="2000" dirty="0">
                <a:latin typeface="Times New Roman" pitchFamily="18" charset="0"/>
                <a:ea typeface="黑体" pitchFamily="2" charset="-122"/>
                <a:cs typeface="Times New Roman" pitchFamily="18" charset="0"/>
              </a:rPr>
              <a:t>质子通过与晶格的相互作用释放在外加射频场的激励过程中吸收的能量而恢复到基态的</a:t>
            </a:r>
            <a:r>
              <a:rPr lang="zh-CN" altLang="zh-CN" sz="2000" dirty="0" smtClean="0">
                <a:latin typeface="Times New Roman" pitchFamily="18" charset="0"/>
                <a:ea typeface="黑体" pitchFamily="2" charset="-122"/>
                <a:cs typeface="Times New Roman" pitchFamily="18" charset="0"/>
              </a:rPr>
              <a:t>过程</a:t>
            </a:r>
            <a:r>
              <a:rPr lang="en-US" altLang="zh-CN" sz="2000" dirty="0" smtClean="0">
                <a:latin typeface="Times New Roman" pitchFamily="18" charset="0"/>
                <a:ea typeface="黑体" pitchFamily="2" charset="-122"/>
                <a:cs typeface="Times New Roman" pitchFamily="18" charset="0"/>
              </a:rPr>
              <a:t>.</a:t>
            </a:r>
            <a:endParaRPr lang="en-US" altLang="zh-CN" sz="2000" dirty="0">
              <a:latin typeface="Times New Roman" pitchFamily="18" charset="0"/>
              <a:ea typeface="黑体" pitchFamily="2" charset="-122"/>
              <a:cs typeface="Times New Roman" pitchFamily="18" charset="0"/>
            </a:endParaRPr>
          </a:p>
        </p:txBody>
      </p:sp>
      <p:sp>
        <p:nvSpPr>
          <p:cNvPr id="53" name="矩形 52"/>
          <p:cNvSpPr/>
          <p:nvPr/>
        </p:nvSpPr>
        <p:spPr>
          <a:xfrm>
            <a:off x="0" y="1"/>
            <a:ext cx="9144000" cy="739588"/>
          </a:xfrm>
          <a:prstGeom prst="rect">
            <a:avLst/>
          </a:prstGeom>
          <a:solidFill>
            <a:srgbClr val="0174A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latin typeface="Times New Roman" pitchFamily="18" charset="0"/>
              <a:ea typeface="黑体" pitchFamily="2" charset="-122"/>
              <a:cs typeface="Times New Roman" pitchFamily="18" charset="0"/>
            </a:endParaRPr>
          </a:p>
        </p:txBody>
      </p:sp>
      <p:sp>
        <p:nvSpPr>
          <p:cNvPr id="54" name="文本框 12"/>
          <p:cNvSpPr txBox="1"/>
          <p:nvPr/>
        </p:nvSpPr>
        <p:spPr>
          <a:xfrm>
            <a:off x="416856" y="117893"/>
            <a:ext cx="6064625" cy="584775"/>
          </a:xfrm>
          <a:prstGeom prst="rect">
            <a:avLst/>
          </a:prstGeom>
          <a:noFill/>
        </p:spPr>
        <p:txBody>
          <a:bodyPr wrap="square" rtlCol="0">
            <a:spAutoFit/>
          </a:bodyPr>
          <a:lstStyle/>
          <a:p>
            <a:r>
              <a:rPr lang="zh-CN" altLang="zh-CN" sz="3200" dirty="0" smtClean="0">
                <a:solidFill>
                  <a:schemeClr val="bg1"/>
                </a:solidFill>
                <a:latin typeface="Times New Roman" pitchFamily="18" charset="0"/>
                <a:ea typeface="黑体" pitchFamily="2" charset="-122"/>
                <a:cs typeface="Times New Roman" pitchFamily="18" charset="0"/>
              </a:rPr>
              <a:t>纵向弛豫</a:t>
            </a:r>
            <a:r>
              <a:rPr lang="zh-CN" altLang="en-US" sz="3200" dirty="0" smtClean="0">
                <a:solidFill>
                  <a:schemeClr val="bg1"/>
                </a:solidFill>
                <a:latin typeface="Times New Roman" pitchFamily="18" charset="0"/>
                <a:ea typeface="黑体" pitchFamily="2" charset="-122"/>
                <a:cs typeface="Times New Roman" pitchFamily="18" charset="0"/>
              </a:rPr>
              <a:t>时间</a:t>
            </a:r>
            <a:r>
              <a:rPr lang="en-US" altLang="zh-CN" sz="3200" i="1" dirty="0" smtClean="0">
                <a:solidFill>
                  <a:schemeClr val="bg1"/>
                </a:solidFill>
                <a:latin typeface="Times New Roman" pitchFamily="18" charset="0"/>
                <a:ea typeface="黑体" pitchFamily="2" charset="-122"/>
                <a:cs typeface="Times New Roman" pitchFamily="18" charset="0"/>
              </a:rPr>
              <a:t>T</a:t>
            </a:r>
            <a:r>
              <a:rPr lang="en-US" altLang="zh-CN" sz="3200" baseline="-25000" dirty="0" smtClean="0">
                <a:solidFill>
                  <a:schemeClr val="bg1"/>
                </a:solidFill>
                <a:latin typeface="Times New Roman" pitchFamily="18" charset="0"/>
                <a:ea typeface="黑体" pitchFamily="2" charset="-122"/>
                <a:cs typeface="Times New Roman" pitchFamily="18" charset="0"/>
              </a:rPr>
              <a:t>1</a:t>
            </a:r>
            <a:endParaRPr lang="zh-CN" altLang="en-US" sz="3200" baseline="-25000" dirty="0">
              <a:solidFill>
                <a:schemeClr val="bg1"/>
              </a:solidFill>
              <a:latin typeface="Times New Roman" pitchFamily="18" charset="0"/>
              <a:ea typeface="黑体" pitchFamily="2" charset="-122"/>
              <a:cs typeface="Times New Roman" pitchFamily="18" charset="0"/>
            </a:endParaRPr>
          </a:p>
        </p:txBody>
      </p:sp>
      <p:pic>
        <p:nvPicPr>
          <p:cNvPr id="5672" name="Picture 5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3059" y="1118249"/>
            <a:ext cx="4539986" cy="2930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灯片编号占位符 2"/>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9</a:t>
            </a:fld>
            <a:endParaRPr lang="zh-HK" altLang="en-US" dirty="0">
              <a:solidFill>
                <a:prstClr val="black">
                  <a:tint val="75000"/>
                </a:prstClr>
              </a:solidFill>
            </a:endParaRPr>
          </a:p>
        </p:txBody>
      </p:sp>
      <mc:AlternateContent xmlns:mc="http://schemas.openxmlformats.org/markup-compatibility/2006" xmlns:a14="http://schemas.microsoft.com/office/drawing/2010/main">
        <mc:Choice Requires="a14">
          <p:sp>
            <p:nvSpPr>
              <p:cNvPr id="4" name="TextBox 3"/>
              <p:cNvSpPr txBox="1"/>
              <p:nvPr/>
            </p:nvSpPr>
            <p:spPr>
              <a:xfrm>
                <a:off x="2208595" y="5189873"/>
                <a:ext cx="4514421" cy="920958"/>
              </a:xfrm>
              <a:prstGeom prst="rect">
                <a:avLst/>
              </a:prstGeom>
              <a:noFill/>
            </p:spPr>
            <p:txBody>
              <a:bodyPr wrap="square" rtlCol="0">
                <a:spAutoFit/>
              </a:bodyPr>
              <a:lstStyle/>
              <a:p>
                <a14:m>
                  <m:oMath xmlns:m="http://schemas.openxmlformats.org/officeDocument/2006/math">
                    <m:sSub>
                      <m:sSubPr>
                        <m:ctrlPr>
                          <a:rPr lang="en-US" altLang="zh-CN" sz="3600" i="1" dirty="0" smtClean="0">
                            <a:latin typeface="Cambria Math" panose="02040503050406030204" pitchFamily="18" charset="0"/>
                          </a:rPr>
                        </m:ctrlPr>
                      </m:sSubPr>
                      <m:e>
                        <m:r>
                          <a:rPr lang="en-US" altLang="zh-CN" sz="3600" b="0" i="1" dirty="0" smtClean="0">
                            <a:latin typeface="Cambria Math"/>
                          </a:rPr>
                          <m:t>𝑀</m:t>
                        </m:r>
                      </m:e>
                      <m:sub>
                        <m:r>
                          <a:rPr lang="en-US" altLang="zh-CN" sz="3600" b="0" i="1" dirty="0" smtClean="0">
                            <a:latin typeface="Cambria Math"/>
                          </a:rPr>
                          <m:t>𝑧</m:t>
                        </m:r>
                      </m:sub>
                    </m:sSub>
                    <m:r>
                      <a:rPr lang="en-US" altLang="zh-CN" sz="3600" b="0" i="1" dirty="0" smtClean="0">
                        <a:latin typeface="Cambria Math"/>
                      </a:rPr>
                      <m:t>(</m:t>
                    </m:r>
                    <m:r>
                      <a:rPr lang="en-US" altLang="zh-CN" sz="3600" b="0" i="1" dirty="0" smtClean="0">
                        <a:latin typeface="Cambria Math"/>
                      </a:rPr>
                      <m:t>𝑡</m:t>
                    </m:r>
                    <m:r>
                      <a:rPr lang="en-US" altLang="zh-CN" sz="3600" b="0" i="1" dirty="0" smtClean="0">
                        <a:latin typeface="Cambria Math"/>
                      </a:rPr>
                      <m:t>)=</m:t>
                    </m:r>
                    <m:sSub>
                      <m:sSubPr>
                        <m:ctrlPr>
                          <a:rPr lang="en-US" altLang="zh-CN" sz="3600" i="1" smtClean="0">
                            <a:latin typeface="Cambria Math" panose="02040503050406030204" pitchFamily="18" charset="0"/>
                          </a:rPr>
                        </m:ctrlPr>
                      </m:sSubPr>
                      <m:e>
                        <m:r>
                          <a:rPr lang="en-US" altLang="zh-CN" sz="3600" b="0" i="1" smtClean="0">
                            <a:latin typeface="Cambria Math"/>
                          </a:rPr>
                          <m:t>𝑀</m:t>
                        </m:r>
                      </m:e>
                      <m:sub>
                        <m:r>
                          <a:rPr lang="en-US" altLang="zh-CN" sz="3600" b="0" i="1" smtClean="0">
                            <a:latin typeface="Cambria Math"/>
                          </a:rPr>
                          <m:t>0</m:t>
                        </m:r>
                      </m:sub>
                    </m:sSub>
                    <m:r>
                      <a:rPr lang="en-US" altLang="zh-CN" sz="3600" b="0" i="1" smtClean="0">
                        <a:latin typeface="Cambria Math"/>
                      </a:rPr>
                      <m:t>(1−</m:t>
                    </m:r>
                    <m:sSup>
                      <m:sSupPr>
                        <m:ctrlPr>
                          <a:rPr lang="en-US" altLang="zh-CN" sz="3600" b="0" i="1" smtClean="0">
                            <a:latin typeface="Cambria Math" panose="02040503050406030204" pitchFamily="18" charset="0"/>
                          </a:rPr>
                        </m:ctrlPr>
                      </m:sSupPr>
                      <m:e>
                        <m:r>
                          <a:rPr lang="en-US" altLang="zh-CN" sz="3600" b="0" i="1" smtClean="0">
                            <a:latin typeface="Cambria Math"/>
                          </a:rPr>
                          <m:t>𝑒</m:t>
                        </m:r>
                      </m:e>
                      <m:sup>
                        <m:r>
                          <a:rPr lang="en-US" altLang="zh-CN" sz="3600" b="0" i="1" smtClean="0">
                            <a:latin typeface="Cambria Math"/>
                          </a:rPr>
                          <m:t>−</m:t>
                        </m:r>
                        <m:box>
                          <m:boxPr>
                            <m:ctrlPr>
                              <a:rPr lang="en-US" altLang="zh-CN" sz="3600" b="0" i="1" smtClean="0">
                                <a:latin typeface="Cambria Math" panose="02040503050406030204" pitchFamily="18" charset="0"/>
                              </a:rPr>
                            </m:ctrlPr>
                          </m:boxPr>
                          <m:e>
                            <m:argPr>
                              <m:argSz m:val="-1"/>
                            </m:argPr>
                            <m:f>
                              <m:fPr>
                                <m:ctrlPr>
                                  <a:rPr lang="en-US" altLang="zh-CN" sz="3600" b="0" i="1" smtClean="0">
                                    <a:latin typeface="Cambria Math" panose="02040503050406030204" pitchFamily="18" charset="0"/>
                                  </a:rPr>
                                </m:ctrlPr>
                              </m:fPr>
                              <m:num>
                                <m:r>
                                  <a:rPr lang="en-US" altLang="zh-CN" sz="3600" b="0" i="1" smtClean="0">
                                    <a:latin typeface="Cambria Math"/>
                                  </a:rPr>
                                  <m:t>𝑡</m:t>
                                </m:r>
                              </m:num>
                              <m:den>
                                <m:sSub>
                                  <m:sSubPr>
                                    <m:ctrlPr>
                                      <a:rPr lang="en-US" altLang="zh-CN" sz="3600" b="0" i="1" smtClean="0">
                                        <a:latin typeface="Cambria Math" panose="02040503050406030204" pitchFamily="18" charset="0"/>
                                      </a:rPr>
                                    </m:ctrlPr>
                                  </m:sSubPr>
                                  <m:e>
                                    <m:r>
                                      <a:rPr lang="en-US" altLang="zh-CN" sz="3600" b="0" i="1" smtClean="0">
                                        <a:latin typeface="Cambria Math"/>
                                      </a:rPr>
                                      <m:t>𝑇</m:t>
                                    </m:r>
                                  </m:e>
                                  <m:sub>
                                    <m:r>
                                      <a:rPr lang="en-US" altLang="zh-CN" sz="3600" b="0" i="1" smtClean="0">
                                        <a:latin typeface="Cambria Math"/>
                                      </a:rPr>
                                      <m:t>1</m:t>
                                    </m:r>
                                  </m:sub>
                                </m:sSub>
                              </m:den>
                            </m:f>
                          </m:e>
                        </m:box>
                      </m:sup>
                    </m:sSup>
                  </m:oMath>
                </a14:m>
                <a:r>
                  <a:rPr lang="en-US" altLang="zh-CN" sz="3600" dirty="0" smtClean="0">
                    <a:latin typeface="Times New Roman" pitchFamily="18" charset="0"/>
                    <a:cs typeface="Times New Roman" pitchFamily="18" charset="0"/>
                  </a:rPr>
                  <a:t>)</a:t>
                </a:r>
                <a:endParaRPr lang="zh-CN" altLang="en-US" sz="3600" dirty="0">
                  <a:latin typeface="Times New Roman" pitchFamily="18" charset="0"/>
                  <a:cs typeface="Times New Roman"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208595" y="5189873"/>
                <a:ext cx="4514421" cy="920958"/>
              </a:xfrm>
              <a:prstGeom prst="rect">
                <a:avLst/>
              </a:prstGeom>
              <a:blipFill rotWithShape="1">
                <a:blip r:embed="rId4"/>
                <a:stretch>
                  <a:fillRect r="-3914" b="-2384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00663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2322</TotalTime>
  <Words>847</Words>
  <Application>Microsoft Office PowerPoint</Application>
  <PresentationFormat>全屏显示(4:3)</PresentationFormat>
  <Paragraphs>130</Paragraphs>
  <Slides>17</Slides>
  <Notes>3</Notes>
  <HiddenSlides>0</HiddenSlides>
  <MMClips>0</MMClips>
  <ScaleCrop>false</ScaleCrop>
  <HeadingPairs>
    <vt:vector size="8" baseType="variant">
      <vt:variant>
        <vt:lpstr>已用的字体</vt:lpstr>
      </vt:variant>
      <vt:variant>
        <vt:i4>11</vt:i4>
      </vt:variant>
      <vt:variant>
        <vt:lpstr>主题</vt:lpstr>
      </vt:variant>
      <vt:variant>
        <vt:i4>2</vt:i4>
      </vt:variant>
      <vt:variant>
        <vt:lpstr>嵌入 OLE 服务器</vt:lpstr>
      </vt:variant>
      <vt:variant>
        <vt:i4>3</vt:i4>
      </vt:variant>
      <vt:variant>
        <vt:lpstr>幻灯片标题</vt:lpstr>
      </vt:variant>
      <vt:variant>
        <vt:i4>17</vt:i4>
      </vt:variant>
    </vt:vector>
  </HeadingPairs>
  <TitlesOfParts>
    <vt:vector size="33" baseType="lpstr">
      <vt:lpstr>新細明體</vt:lpstr>
      <vt:lpstr>黑体</vt:lpstr>
      <vt:lpstr>宋体</vt:lpstr>
      <vt:lpstr>微软雅黑</vt:lpstr>
      <vt:lpstr>Arial</vt:lpstr>
      <vt:lpstr>Calibri</vt:lpstr>
      <vt:lpstr>Calibri Light</vt:lpstr>
      <vt:lpstr>Cambria Math</vt:lpstr>
      <vt:lpstr>Symbol</vt:lpstr>
      <vt:lpstr>Times New Roman</vt:lpstr>
      <vt:lpstr>Wingdings</vt:lpstr>
      <vt:lpstr>Office 主题</vt:lpstr>
      <vt:lpstr>3_Office 主题</vt:lpstr>
      <vt:lpstr>Equation</vt:lpstr>
      <vt:lpstr>公式</vt:lpstr>
      <vt:lpstr>Equation.3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admin</cp:lastModifiedBy>
  <cp:revision>379</cp:revision>
  <dcterms:created xsi:type="dcterms:W3CDTF">2015-02-19T23:46:49Z</dcterms:created>
  <dcterms:modified xsi:type="dcterms:W3CDTF">2018-07-29T06:20:16Z</dcterms:modified>
</cp:coreProperties>
</file>