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notesMasterIdLst>
    <p:notesMasterId r:id="rId24"/>
  </p:notesMasterIdLst>
  <p:handoutMasterIdLst>
    <p:handoutMasterId r:id="rId25"/>
  </p:handoutMasterIdLst>
  <p:sldIdLst>
    <p:sldId id="256" r:id="rId3"/>
    <p:sldId id="302" r:id="rId4"/>
    <p:sldId id="265" r:id="rId5"/>
    <p:sldId id="314" r:id="rId6"/>
    <p:sldId id="318" r:id="rId7"/>
    <p:sldId id="315" r:id="rId8"/>
    <p:sldId id="320" r:id="rId9"/>
    <p:sldId id="323" r:id="rId10"/>
    <p:sldId id="293" r:id="rId11"/>
    <p:sldId id="294" r:id="rId12"/>
    <p:sldId id="295" r:id="rId13"/>
    <p:sldId id="328" r:id="rId14"/>
    <p:sldId id="329" r:id="rId15"/>
    <p:sldId id="331" r:id="rId16"/>
    <p:sldId id="330" r:id="rId17"/>
    <p:sldId id="332" r:id="rId18"/>
    <p:sldId id="342" r:id="rId19"/>
    <p:sldId id="341" r:id="rId20"/>
    <p:sldId id="338" r:id="rId21"/>
    <p:sldId id="333" r:id="rId22"/>
    <p:sldId id="262" r:id="rId23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666699"/>
    <a:srgbClr val="000000"/>
    <a:srgbClr val="FF0000"/>
    <a:srgbClr val="F23C00"/>
    <a:srgbClr val="E73A1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0" autoAdjust="0"/>
    <p:restoredTop sz="93692" autoAdjust="0"/>
  </p:normalViewPr>
  <p:slideViewPr>
    <p:cSldViewPr snapToGrid="0" snapToObjects="1">
      <p:cViewPr varScale="1">
        <p:scale>
          <a:sx n="68" d="100"/>
          <a:sy n="68" d="100"/>
        </p:scale>
        <p:origin x="-540" y="-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284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71BB-FC01-4CE3-958D-FFFE2B3CD5FF}" type="datetimeFigureOut">
              <a:rPr lang="zh-CN" altLang="en-US" smtClean="0"/>
              <a:t>2018/7/31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4B60B-396C-407B-993E-117D11CD67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365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t>2018/7/31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219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边界行为，下垂悬停，鲨鱼齿，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298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边界行为，下垂悬停，鲨鱼齿，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298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边界行为，下垂悬停，鲨鱼齿，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298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边界行为，下垂悬停，鲨鱼齿，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2982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边界行为，下垂悬停，鲨鱼齿，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298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边界行为，下垂悬停，鲨鱼齿，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298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 userDrawn="1"/>
        </p:nvSpPr>
        <p:spPr>
          <a:xfrm flipH="1">
            <a:off x="2300385" y="2042694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 userDrawn="1"/>
        </p:nvSpPr>
        <p:spPr>
          <a:xfrm flipV="1">
            <a:off x="7918560" y="4382740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12948" r="2266" b="10678"/>
          <a:stretch/>
        </p:blipFill>
        <p:spPr>
          <a:xfrm>
            <a:off x="2970144" y="393700"/>
            <a:ext cx="6070600" cy="6070600"/>
          </a:xfrm>
          <a:prstGeom prst="ellipse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97458" y="2484425"/>
            <a:ext cx="7597083" cy="1919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970213" y="2776538"/>
            <a:ext cx="6003925" cy="131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</a:lstStyle>
          <a:p>
            <a:pPr algn="ctr"/>
            <a:endParaRPr lang="en-US" altLang="zh-CN" sz="4800" b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3704299" y="4477968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3704299" y="4789519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7215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50000" t="12948" r="2266" b="10678"/>
          <a:stretch/>
        </p:blipFill>
        <p:spPr>
          <a:xfrm>
            <a:off x="-1" y="1388533"/>
            <a:ext cx="2269067" cy="4538134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7728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31950" b="94516"/>
          <a:stretch/>
        </p:blipFill>
        <p:spPr>
          <a:xfrm>
            <a:off x="9000067" y="3429000"/>
            <a:ext cx="3191933" cy="3429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051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8546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699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Century Gothic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573996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87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2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655614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334878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4041960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2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58358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3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326052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4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9652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235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300853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994026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687199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380372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5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23891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6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9158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7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620539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8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292938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232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009661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702834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39600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089180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782353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96298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63992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344607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0170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46758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28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1656429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349602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042775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3735948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42912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1" name="椭圆 250"/>
          <p:cNvSpPr/>
          <p:nvPr userDrawn="1"/>
        </p:nvSpPr>
        <p:spPr>
          <a:xfrm>
            <a:off x="6743053" y="5122293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610100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29955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298900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3678453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50573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3" name="文本占位符 251"/>
          <p:cNvSpPr>
            <a:spLocks noGrp="1"/>
          </p:cNvSpPr>
          <p:nvPr>
            <p:ph type="body" sz="quarter" idx="16"/>
          </p:nvPr>
        </p:nvSpPr>
        <p:spPr>
          <a:xfrm>
            <a:off x="7280709" y="43679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171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b="92817"/>
          <a:stretch/>
        </p:blipFill>
        <p:spPr>
          <a:xfrm>
            <a:off x="3208866" y="541868"/>
            <a:ext cx="5774268" cy="5774264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385865" y="2980266"/>
            <a:ext cx="3420269" cy="89746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60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637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51718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­_1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29452" r="25122" b="10679"/>
          <a:stretch/>
        </p:blipFill>
        <p:spPr>
          <a:xfrm>
            <a:off x="9152467" y="-1"/>
            <a:ext cx="3039533" cy="313266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5547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50000" b="92817"/>
          <a:stretch/>
        </p:blipFill>
        <p:spPr>
          <a:xfrm>
            <a:off x="8970432" y="207434"/>
            <a:ext cx="3221568" cy="644313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912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92" r:id="rId3"/>
    <p:sldLayoutId id="2147483693" r:id="rId4"/>
    <p:sldLayoutId id="2147483694" r:id="rId5"/>
    <p:sldLayoutId id="2147483684" r:id="rId6"/>
    <p:sldLayoutId id="2147483662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08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5.jpg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587640" y="2655962"/>
            <a:ext cx="9495691" cy="1594487"/>
          </a:xfrm>
        </p:spPr>
        <p:txBody>
          <a:bodyPr/>
          <a:lstStyle/>
          <a:p>
            <a:r>
              <a:rPr lang="zh-CN" altLang="en-US" spc="450" dirty="0" smtClean="0">
                <a:latin typeface="+mj-ea"/>
                <a:ea typeface="+mj-ea"/>
                <a:cs typeface="+mn-ea"/>
                <a:sym typeface="+mn-lt"/>
              </a:rPr>
              <a:t>多</a:t>
            </a:r>
            <a:r>
              <a:rPr lang="zh-CN" altLang="en-US" spc="450" dirty="0">
                <a:latin typeface="+mj-ea"/>
                <a:ea typeface="+mj-ea"/>
                <a:cs typeface="+mn-ea"/>
                <a:sym typeface="+mn-lt"/>
              </a:rPr>
              <a:t>模式微纳</a:t>
            </a:r>
            <a:r>
              <a:rPr lang="zh-CN" altLang="en-US" spc="450" dirty="0" smtClean="0">
                <a:latin typeface="+mj-ea"/>
                <a:ea typeface="+mj-ea"/>
                <a:cs typeface="+mn-ea"/>
                <a:sym typeface="+mn-lt"/>
              </a:rPr>
              <a:t>光纤</a:t>
            </a:r>
            <a:endParaRPr lang="en-US" altLang="zh-CN" spc="450" dirty="0" smtClean="0">
              <a:latin typeface="+mj-ea"/>
              <a:ea typeface="+mj-ea"/>
              <a:cs typeface="+mn-ea"/>
              <a:sym typeface="+mn-lt"/>
            </a:endParaRPr>
          </a:p>
          <a:p>
            <a:r>
              <a:rPr lang="zh-CN" altLang="en-US" spc="450" dirty="0" smtClean="0">
                <a:latin typeface="+mj-ea"/>
                <a:ea typeface="+mj-ea"/>
                <a:cs typeface="+mn-ea"/>
                <a:sym typeface="+mn-lt"/>
              </a:rPr>
              <a:t>拉制</a:t>
            </a:r>
            <a:r>
              <a:rPr lang="zh-CN" altLang="en-US" spc="450" dirty="0" smtClean="0">
                <a:latin typeface="+mj-ea"/>
                <a:ea typeface="+mj-ea"/>
                <a:cs typeface="+mn-ea"/>
                <a:sym typeface="+mn-lt"/>
              </a:rPr>
              <a:t>设备及实验设计</a:t>
            </a:r>
            <a:endParaRPr lang="en-US" altLang="zh-CN" spc="45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704299" y="4608592"/>
            <a:ext cx="4783401" cy="305700"/>
          </a:xfrm>
        </p:spPr>
        <p:txBody>
          <a:bodyPr/>
          <a:lstStyle/>
          <a:p>
            <a:r>
              <a:rPr lang="zh-CN" altLang="en-US" sz="2000" dirty="0">
                <a:latin typeface="+mn-lt"/>
                <a:cs typeface="+mn-ea"/>
                <a:sym typeface="+mn-lt"/>
              </a:rPr>
              <a:t>报告人</a:t>
            </a:r>
            <a:r>
              <a:rPr lang="zh-CN" altLang="en-US" sz="2000" dirty="0" smtClean="0">
                <a:latin typeface="+mn-lt"/>
                <a:cs typeface="+mn-ea"/>
                <a:sym typeface="+mn-lt"/>
              </a:rPr>
              <a:t>：曲广媛</a:t>
            </a:r>
            <a:endParaRPr lang="en-US" altLang="zh-CN" sz="2000" dirty="0" smtClean="0">
              <a:latin typeface="+mn-lt"/>
              <a:cs typeface="+mn-ea"/>
              <a:sym typeface="+mn-lt"/>
            </a:endParaRPr>
          </a:p>
          <a:p>
            <a:r>
              <a:rPr lang="zh-CN" altLang="en-US" sz="2000" dirty="0" smtClean="0">
                <a:latin typeface="+mn-lt"/>
                <a:cs typeface="+mn-ea"/>
                <a:sym typeface="+mn-lt"/>
              </a:rPr>
              <a:t>中国科学技术大学  物理实验教学中心</a:t>
            </a:r>
            <a:endParaRPr lang="en-US" altLang="zh-CN" sz="2000" dirty="0" smtClean="0">
              <a:latin typeface="+mn-lt"/>
              <a:cs typeface="+mn-ea"/>
              <a:sym typeface="+mn-lt"/>
            </a:endParaRPr>
          </a:p>
          <a:p>
            <a:r>
              <a:rPr lang="en-US" altLang="zh-CN" sz="2000" dirty="0" smtClean="0">
                <a:latin typeface="+mn-lt"/>
                <a:cs typeface="+mn-ea"/>
                <a:sym typeface="+mn-lt"/>
              </a:rPr>
              <a:t>      2018.7.31</a:t>
            </a:r>
            <a:endParaRPr lang="en-US" altLang="zh-CN" sz="2000" dirty="0">
              <a:latin typeface="+mn-lt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5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81CC98AA-9B7C-4796-BB8B-A44FA40CCDB0}"/>
              </a:ext>
            </a:extLst>
          </p:cNvPr>
          <p:cNvGrpSpPr/>
          <p:nvPr/>
        </p:nvGrpSpPr>
        <p:grpSpPr>
          <a:xfrm>
            <a:off x="665026" y="971550"/>
            <a:ext cx="855113" cy="5514975"/>
            <a:chOff x="665026" y="971550"/>
            <a:chExt cx="855113" cy="55149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F2CCF84D-213D-4F39-9DD0-B6728DBB343A}"/>
                </a:ext>
              </a:extLst>
            </p:cNvPr>
            <p:cNvSpPr/>
            <p:nvPr/>
          </p:nvSpPr>
          <p:spPr>
            <a:xfrm>
              <a:off x="1016280" y="971550"/>
              <a:ext cx="140149" cy="55149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C978EA31-ADED-48BF-8EB2-3FB56E78520E}"/>
                </a:ext>
              </a:extLst>
            </p:cNvPr>
            <p:cNvSpPr/>
            <p:nvPr/>
          </p:nvSpPr>
          <p:spPr>
            <a:xfrm>
              <a:off x="665026" y="1528446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5115C3A0-79CD-4EE9-B26C-678F3A845533}"/>
                </a:ext>
              </a:extLst>
            </p:cNvPr>
            <p:cNvSpPr/>
            <p:nvPr/>
          </p:nvSpPr>
          <p:spPr>
            <a:xfrm>
              <a:off x="665026" y="3222742"/>
              <a:ext cx="855113" cy="8551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8B1F7400-DF4C-40BF-B79E-8CD157AB159B}"/>
                </a:ext>
              </a:extLst>
            </p:cNvPr>
            <p:cNvSpPr/>
            <p:nvPr/>
          </p:nvSpPr>
          <p:spPr>
            <a:xfrm>
              <a:off x="665026" y="4917038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173AA84B-1313-4FC4-BA78-B49EFEFE325D}"/>
                </a:ext>
              </a:extLst>
            </p:cNvPr>
            <p:cNvSpPr txBox="1"/>
            <p:nvPr/>
          </p:nvSpPr>
          <p:spPr>
            <a:xfrm>
              <a:off x="906940" y="3388688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97700" y="2509985"/>
            <a:ext cx="8748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光纤输入端：</a:t>
            </a:r>
            <a:r>
              <a:rPr lang="zh-CN" altLang="zh-CN" dirty="0" smtClean="0"/>
              <a:t>氦</a:t>
            </a:r>
            <a:r>
              <a:rPr lang="zh-CN" altLang="zh-CN" dirty="0"/>
              <a:t>氖</a:t>
            </a:r>
            <a:r>
              <a:rPr lang="zh-CN" altLang="zh-CN" dirty="0" smtClean="0"/>
              <a:t>激光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光纤输出端：</a:t>
            </a:r>
            <a:r>
              <a:rPr lang="zh-CN" altLang="zh-CN" dirty="0" smtClean="0"/>
              <a:t>功率计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光纤</a:t>
            </a:r>
            <a:r>
              <a:rPr lang="zh-CN" altLang="zh-CN" dirty="0"/>
              <a:t>输出端的</a:t>
            </a:r>
            <a:r>
              <a:rPr lang="zh-CN" altLang="zh-CN" dirty="0" smtClean="0"/>
              <a:t>光强</a:t>
            </a:r>
            <a:r>
              <a:rPr lang="zh-CN" altLang="en-US" dirty="0" smtClean="0"/>
              <a:t>变化</a:t>
            </a:r>
            <a:r>
              <a:rPr lang="en-US" altLang="zh-CN" dirty="0" smtClean="0"/>
              <a:t>               </a:t>
            </a:r>
            <a:r>
              <a:rPr lang="zh-CN" altLang="zh-CN" dirty="0" smtClean="0"/>
              <a:t>拉制</a:t>
            </a:r>
            <a:r>
              <a:rPr lang="zh-CN" altLang="zh-CN" dirty="0"/>
              <a:t>前后光纤传输损耗的</a:t>
            </a:r>
            <a:r>
              <a:rPr lang="zh-CN" altLang="zh-CN" dirty="0" smtClean="0"/>
              <a:t>改变</a:t>
            </a:r>
            <a:endParaRPr lang="zh-CN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385564" y="3632668"/>
            <a:ext cx="70912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97700" y="16515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检测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17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68649" y="51718"/>
            <a:ext cx="7074793" cy="461434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Part </a:t>
            </a:r>
            <a:r>
              <a:rPr lang="en-US" altLang="zh-CN" dirty="0" smtClean="0">
                <a:solidFill>
                  <a:schemeClr val="accent1"/>
                </a:solidFill>
                <a:cs typeface="+mn-ea"/>
                <a:sym typeface="+mn-lt"/>
              </a:rPr>
              <a:t>Three </a:t>
            </a:r>
            <a:r>
              <a:rPr lang="zh-CN" altLang="en-US" dirty="0" smtClean="0">
                <a:sym typeface="+mn-lt"/>
              </a:rPr>
              <a:t>光纤</a:t>
            </a:r>
            <a:r>
              <a:rPr lang="zh-CN" altLang="en-US" dirty="0">
                <a:sym typeface="+mn-lt"/>
              </a:rPr>
              <a:t>拉制设备的设计</a:t>
            </a:r>
            <a:r>
              <a:rPr lang="zh-CN" altLang="en-US" dirty="0" smtClean="0">
                <a:sym typeface="+mn-lt"/>
              </a:rPr>
              <a:t>实现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5113" y="648102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n-ea"/>
                <a:sym typeface="+mn-lt"/>
              </a:rPr>
              <a:t>——</a:t>
            </a:r>
            <a:r>
              <a:rPr lang="zh-CN" altLang="en-US" sz="2400" dirty="0">
                <a:latin typeface="+mn-ea"/>
                <a:sym typeface="+mn-lt"/>
              </a:rPr>
              <a:t>工作原理</a:t>
            </a:r>
            <a:endParaRPr lang="zh-CN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02177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4B7F8EF6-AD81-4E1A-BC61-96974B669FF1}"/>
              </a:ext>
            </a:extLst>
          </p:cNvPr>
          <p:cNvGrpSpPr/>
          <p:nvPr/>
        </p:nvGrpSpPr>
        <p:grpSpPr>
          <a:xfrm>
            <a:off x="665026" y="971550"/>
            <a:ext cx="855113" cy="5514975"/>
            <a:chOff x="665026" y="971550"/>
            <a:chExt cx="855113" cy="55149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528834C1-3ACE-4015-A633-B3945E905341}"/>
                </a:ext>
              </a:extLst>
            </p:cNvPr>
            <p:cNvSpPr/>
            <p:nvPr/>
          </p:nvSpPr>
          <p:spPr>
            <a:xfrm>
              <a:off x="1016280" y="971550"/>
              <a:ext cx="140149" cy="55149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C1CA53F7-8511-4CAD-A925-F98AB67C4B06}"/>
                </a:ext>
              </a:extLst>
            </p:cNvPr>
            <p:cNvSpPr/>
            <p:nvPr/>
          </p:nvSpPr>
          <p:spPr>
            <a:xfrm>
              <a:off x="665026" y="1528446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4A2A3064-79A7-42EC-9B10-3FD022698447}"/>
                </a:ext>
              </a:extLst>
            </p:cNvPr>
            <p:cNvSpPr/>
            <p:nvPr/>
          </p:nvSpPr>
          <p:spPr>
            <a:xfrm>
              <a:off x="665026" y="3222742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33C1AD5C-CF1C-4862-893D-B54E02E65AE2}"/>
                </a:ext>
              </a:extLst>
            </p:cNvPr>
            <p:cNvSpPr/>
            <p:nvPr/>
          </p:nvSpPr>
          <p:spPr>
            <a:xfrm>
              <a:off x="665026" y="4917038"/>
              <a:ext cx="855113" cy="8551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0BB7F042-BC7D-4AEB-B796-30CCE0B4B55F}"/>
                </a:ext>
              </a:extLst>
            </p:cNvPr>
            <p:cNvSpPr txBox="1"/>
            <p:nvPr/>
          </p:nvSpPr>
          <p:spPr>
            <a:xfrm>
              <a:off x="906940" y="508298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97700" y="1380933"/>
            <a:ext cx="7619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/>
              <a:t>单边</a:t>
            </a:r>
            <a:r>
              <a:rPr lang="zh-CN" altLang="zh-CN" dirty="0" smtClean="0"/>
              <a:t>拉制</a:t>
            </a:r>
            <a:r>
              <a:rPr lang="en-US" altLang="zh-CN" dirty="0" smtClean="0"/>
              <a:t>&amp;</a:t>
            </a:r>
            <a:r>
              <a:rPr lang="zh-CN" altLang="zh-CN" dirty="0" smtClean="0"/>
              <a:t>双边</a:t>
            </a:r>
            <a:r>
              <a:rPr lang="zh-CN" altLang="zh-CN" dirty="0"/>
              <a:t>背向</a:t>
            </a:r>
            <a:r>
              <a:rPr lang="zh-CN" altLang="zh-CN" dirty="0" smtClean="0"/>
              <a:t>拉制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        Left/Right </a:t>
            </a:r>
            <a:r>
              <a:rPr lang="zh-CN" altLang="zh-CN" dirty="0" smtClean="0"/>
              <a:t>拉动</a:t>
            </a:r>
            <a:r>
              <a:rPr lang="zh-CN" altLang="zh-CN" dirty="0"/>
              <a:t>距离和</a:t>
            </a:r>
            <a:r>
              <a:rPr lang="zh-CN" altLang="zh-CN" dirty="0" smtClean="0"/>
              <a:t>速度</a:t>
            </a:r>
            <a:endParaRPr lang="en-US" altLang="zh-CN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897700" y="9517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软件设置</a:t>
            </a:r>
            <a:endParaRPr lang="zh-CN" altLang="en-US" sz="2400" dirty="0"/>
          </a:p>
        </p:txBody>
      </p:sp>
      <p:pic>
        <p:nvPicPr>
          <p:cNvPr id="16" name="图片 15" descr="E:\文档\文章\教学论文\微纳光纤与微环\微纳光纤\Figure\修改图\figure 16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57" y="2995104"/>
            <a:ext cx="5520545" cy="33142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861388" y="2914819"/>
            <a:ext cx="2659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/>
              <a:t>平均速度</a:t>
            </a:r>
            <a:r>
              <a:rPr lang="zh-CN" altLang="en-US" dirty="0" smtClean="0"/>
              <a:t>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相对速度</a:t>
            </a:r>
            <a:r>
              <a:rPr lang="zh-CN" altLang="en-US" dirty="0" smtClean="0"/>
              <a:t>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单向移动</a:t>
            </a:r>
            <a:r>
              <a:rPr lang="zh-CN" altLang="zh-CN" dirty="0" smtClean="0"/>
              <a:t>时间</a:t>
            </a:r>
            <a:r>
              <a:rPr lang="zh-CN" altLang="en-US" dirty="0" smtClean="0"/>
              <a:t>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zh-CN" dirty="0"/>
              <a:t>平移台来回</a:t>
            </a:r>
            <a:r>
              <a:rPr lang="zh-CN" altLang="zh-CN" dirty="0" smtClean="0"/>
              <a:t>移动次数</a:t>
            </a:r>
            <a:r>
              <a:rPr lang="zh-CN" altLang="en-US" dirty="0" smtClean="0"/>
              <a:t>；</a:t>
            </a:r>
            <a:r>
              <a:rPr lang="zh-CN" altLang="zh-CN" dirty="0" smtClean="0"/>
              <a:t> 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+/- </a:t>
            </a:r>
            <a:r>
              <a:rPr lang="zh-CN" altLang="zh-CN" dirty="0" smtClean="0"/>
              <a:t>手动调整</a:t>
            </a:r>
            <a:r>
              <a:rPr lang="zh-CN" altLang="en-US" dirty="0" smtClean="0"/>
              <a:t>相对速度；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移动</a:t>
            </a:r>
            <a:r>
              <a:rPr lang="en-US" altLang="zh-CN" dirty="0" smtClean="0"/>
              <a:t>/</a:t>
            </a:r>
            <a:r>
              <a:rPr lang="zh-CN" altLang="en-US" dirty="0" smtClean="0"/>
              <a:t>停止手动控制。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97700" y="2366418"/>
            <a:ext cx="423224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Flame brush</a:t>
            </a:r>
            <a:r>
              <a:rPr lang="zh-CN" altLang="zh-CN" dirty="0"/>
              <a:t>拉制方式（</a:t>
            </a:r>
            <a:r>
              <a:rPr lang="en-US" altLang="zh-CN" dirty="0"/>
              <a:t>swing</a:t>
            </a:r>
            <a:r>
              <a:rPr lang="zh-CN" altLang="zh-CN" dirty="0"/>
              <a:t>模式</a:t>
            </a:r>
            <a:r>
              <a:rPr lang="zh-CN" altLang="en-US" dirty="0"/>
              <a:t>）：</a:t>
            </a:r>
            <a:endParaRPr lang="en-US" altLang="zh-CN" dirty="0"/>
          </a:p>
        </p:txBody>
      </p:sp>
      <p:sp>
        <p:nvSpPr>
          <p:cNvPr id="17" name="矩形 16"/>
          <p:cNvSpPr/>
          <p:nvPr/>
        </p:nvSpPr>
        <p:spPr>
          <a:xfrm>
            <a:off x="1996575" y="5772151"/>
            <a:ext cx="229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程序控制</a:t>
            </a:r>
            <a:r>
              <a:rPr lang="en-US" altLang="zh-CN" dirty="0" smtClean="0"/>
              <a:t> + </a:t>
            </a:r>
            <a:r>
              <a:rPr lang="zh-CN" altLang="zh-CN" dirty="0" smtClean="0"/>
              <a:t>手动</a:t>
            </a:r>
            <a:r>
              <a:rPr lang="zh-CN" altLang="zh-CN" dirty="0"/>
              <a:t>控制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70986" y="250059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软件控制界面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21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45113" y="648102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n-ea"/>
                <a:sym typeface="+mn-lt"/>
              </a:rPr>
              <a:t>——</a:t>
            </a:r>
            <a:r>
              <a:rPr lang="zh-CN" altLang="en-US" sz="2400" dirty="0">
                <a:latin typeface="+mn-ea"/>
                <a:sym typeface="+mn-lt"/>
              </a:rPr>
              <a:t>工作原理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68649" y="51718"/>
            <a:ext cx="7074793" cy="461434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Part </a:t>
            </a:r>
            <a:r>
              <a:rPr lang="en-US" altLang="zh-CN" dirty="0" smtClean="0">
                <a:solidFill>
                  <a:schemeClr val="accent1"/>
                </a:solidFill>
                <a:cs typeface="+mn-ea"/>
                <a:sym typeface="+mn-lt"/>
              </a:rPr>
              <a:t>Three </a:t>
            </a:r>
            <a:r>
              <a:rPr lang="zh-CN" altLang="en-US" dirty="0" smtClean="0">
                <a:sym typeface="+mn-lt"/>
              </a:rPr>
              <a:t>光纤</a:t>
            </a:r>
            <a:r>
              <a:rPr lang="zh-CN" altLang="en-US" dirty="0">
                <a:sym typeface="+mn-lt"/>
              </a:rPr>
              <a:t>拉制设备的设计</a:t>
            </a:r>
            <a:r>
              <a:rPr lang="zh-CN" altLang="en-US" dirty="0" smtClean="0">
                <a:sym typeface="+mn-lt"/>
              </a:rPr>
              <a:t>实现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63762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33966" y="51718"/>
            <a:ext cx="4040555" cy="461434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Part </a:t>
            </a:r>
            <a:r>
              <a:rPr lang="en-US" altLang="zh-CN" dirty="0" smtClean="0">
                <a:cs typeface="+mn-ea"/>
                <a:sym typeface="+mn-lt"/>
              </a:rPr>
              <a:t>Four </a:t>
            </a:r>
            <a:r>
              <a:rPr lang="zh-CN" altLang="zh-CN" dirty="0" smtClean="0"/>
              <a:t>实验</a:t>
            </a:r>
            <a:r>
              <a:rPr lang="zh-CN" altLang="zh-CN" dirty="0"/>
              <a:t>结果与分析</a:t>
            </a:r>
            <a:endParaRPr lang="zh-CN" altLang="en-US" dirty="0">
              <a:sym typeface="+mn-lt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4102B341-C45F-440A-B9B2-A5270EA9A3B1}"/>
              </a:ext>
            </a:extLst>
          </p:cNvPr>
          <p:cNvGrpSpPr/>
          <p:nvPr/>
        </p:nvGrpSpPr>
        <p:grpSpPr>
          <a:xfrm>
            <a:off x="665026" y="971550"/>
            <a:ext cx="855113" cy="5514975"/>
            <a:chOff x="665026" y="971550"/>
            <a:chExt cx="855113" cy="55149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矩形 44">
              <a:extLst>
                <a:ext uri="{FF2B5EF4-FFF2-40B4-BE49-F238E27FC236}">
                  <a16:creationId xmlns="" xmlns:a16="http://schemas.microsoft.com/office/drawing/2014/main" id="{023D4B87-E83A-4ACA-9B54-E7E3EE7CBD74}"/>
                </a:ext>
              </a:extLst>
            </p:cNvPr>
            <p:cNvSpPr/>
            <p:nvPr/>
          </p:nvSpPr>
          <p:spPr>
            <a:xfrm>
              <a:off x="1016280" y="971550"/>
              <a:ext cx="140149" cy="55149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="" xmlns:a16="http://schemas.microsoft.com/office/drawing/2014/main" id="{A4D94B61-474B-47CA-8DB1-5D33776BE554}"/>
                </a:ext>
              </a:extLst>
            </p:cNvPr>
            <p:cNvSpPr/>
            <p:nvPr/>
          </p:nvSpPr>
          <p:spPr>
            <a:xfrm>
              <a:off x="665026" y="1528446"/>
              <a:ext cx="855113" cy="8551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椭圆 46">
              <a:extLst>
                <a:ext uri="{FF2B5EF4-FFF2-40B4-BE49-F238E27FC236}">
                  <a16:creationId xmlns="" xmlns:a16="http://schemas.microsoft.com/office/drawing/2014/main" id="{29895581-E9A2-4087-B094-A4BA5DD085D9}"/>
                </a:ext>
              </a:extLst>
            </p:cNvPr>
            <p:cNvSpPr/>
            <p:nvPr/>
          </p:nvSpPr>
          <p:spPr>
            <a:xfrm>
              <a:off x="665026" y="3222742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="" xmlns:a16="http://schemas.microsoft.com/office/drawing/2014/main" id="{DF3812FD-186C-4E9A-BEB6-1E2497ED8CC9}"/>
                </a:ext>
              </a:extLst>
            </p:cNvPr>
            <p:cNvSpPr/>
            <p:nvPr/>
          </p:nvSpPr>
          <p:spPr>
            <a:xfrm>
              <a:off x="665026" y="4917038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226844C1-7E12-4A7B-90C7-5D79A308F12E}"/>
                </a:ext>
              </a:extLst>
            </p:cNvPr>
            <p:cNvSpPr txBox="1"/>
            <p:nvPr/>
          </p:nvSpPr>
          <p:spPr>
            <a:xfrm>
              <a:off x="896979" y="168919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97700" y="9517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/>
              <a:t>单边拉制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897700" y="1593282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固定</a:t>
            </a:r>
            <a:r>
              <a:rPr lang="zh-CN" altLang="zh-CN" dirty="0" smtClean="0"/>
              <a:t>一</a:t>
            </a:r>
            <a:r>
              <a:rPr lang="zh-CN" altLang="zh-CN" dirty="0"/>
              <a:t>个位移</a:t>
            </a:r>
            <a:r>
              <a:rPr lang="zh-CN" altLang="zh-CN" dirty="0" smtClean="0"/>
              <a:t>台，</a:t>
            </a:r>
            <a:r>
              <a:rPr lang="zh-CN" altLang="en-US" dirty="0" smtClean="0"/>
              <a:t>移动</a:t>
            </a:r>
            <a:r>
              <a:rPr lang="zh-CN" altLang="zh-CN" dirty="0" smtClean="0"/>
              <a:t>另</a:t>
            </a:r>
            <a:r>
              <a:rPr lang="zh-CN" altLang="zh-CN" dirty="0"/>
              <a:t>一端位移</a:t>
            </a:r>
            <a:r>
              <a:rPr lang="zh-CN" altLang="zh-CN" dirty="0" smtClean="0"/>
              <a:t>台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4216141"/>
                  </p:ext>
                </p:extLst>
              </p:nvPr>
            </p:nvGraphicFramePr>
            <p:xfrm>
              <a:off x="4555807" y="3237434"/>
              <a:ext cx="6631598" cy="22862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04926"/>
                    <a:gridCol w="1256326"/>
                    <a:gridCol w="1256326"/>
                    <a:gridCol w="1256326"/>
                    <a:gridCol w="1257694"/>
                  </a:tblGrid>
                  <a:tr h="797923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拉制速度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𝟏𝟐𝟓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拉制长度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𝟏𝟐𝟓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微纳光纤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indent="228600"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长度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微纳光纤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indent="228600"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直径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𝝁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损耗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𝒅𝑩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𝒎𝒎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496122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7.91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0.20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496122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16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5.48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0.21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496122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19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7.27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0.23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4216141"/>
                  </p:ext>
                </p:extLst>
              </p:nvPr>
            </p:nvGraphicFramePr>
            <p:xfrm>
              <a:off x="4555807" y="3237434"/>
              <a:ext cx="6631598" cy="22862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04926"/>
                    <a:gridCol w="1256326"/>
                    <a:gridCol w="1256326"/>
                    <a:gridCol w="1256326"/>
                    <a:gridCol w="1257694"/>
                  </a:tblGrid>
                  <a:tr h="79792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r="-314068" b="-187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127670" r="-300971" b="-187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226570" r="-199517" b="-187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328155" r="-100485" b="-187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428155" r="-485" b="-187023"/>
                          </a:stretch>
                        </a:blipFill>
                      </a:tcPr>
                    </a:tc>
                  </a:tr>
                  <a:tr h="496122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13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7.91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0.20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496122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16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5.48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0.21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496122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19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7.27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0.23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897700" y="3285566"/>
                <a:ext cx="18261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dirty="0"/>
                  <a:t>束腰直径</a:t>
                </a:r>
                <a:r>
                  <a:rPr lang="en-US" altLang="zh-CN" dirty="0"/>
                  <a:t>5-8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𝜇</m:t>
                    </m:r>
                    <m:r>
                      <a:rPr lang="en-US" altLang="zh-CN" i="1">
                        <a:latin typeface="Cambria Math"/>
                      </a:rPr>
                      <m:t>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700" y="3285566"/>
                <a:ext cx="182614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667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43962" y="3954935"/>
                <a:ext cx="20201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dirty="0" smtClean="0"/>
                  <a:t>损耗约</a:t>
                </a:r>
                <a:r>
                  <a:rPr lang="en-US" altLang="zh-CN" dirty="0" smtClean="0"/>
                  <a:t>0.2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dB</m:t>
                    </m:r>
                  </m:oMath>
                </a14:m>
                <a:r>
                  <a:rPr lang="en-US" altLang="zh-CN" dirty="0"/>
                  <a:t>/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962" y="3954935"/>
                <a:ext cx="202010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71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943962" y="5846796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一侧锥形</a:t>
            </a:r>
            <a:r>
              <a:rPr lang="zh-CN" altLang="zh-CN" dirty="0"/>
              <a:t>缓变区很长</a:t>
            </a:r>
            <a:r>
              <a:rPr lang="zh-CN" altLang="zh-CN" dirty="0" smtClean="0"/>
              <a:t>，</a:t>
            </a:r>
            <a:r>
              <a:rPr lang="zh-CN" altLang="en-US" dirty="0" smtClean="0"/>
              <a:t>实际</a:t>
            </a:r>
            <a:r>
              <a:rPr lang="zh-CN" altLang="zh-CN" dirty="0" smtClean="0"/>
              <a:t>最</a:t>
            </a:r>
            <a:r>
              <a:rPr lang="zh-CN" altLang="zh-CN" dirty="0"/>
              <a:t>细束腰区域很</a:t>
            </a:r>
            <a:r>
              <a:rPr lang="zh-CN" altLang="zh-CN" dirty="0" smtClean="0"/>
              <a:t>短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17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292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>
            <a:extLst>
              <a:ext uri="{FF2B5EF4-FFF2-40B4-BE49-F238E27FC236}">
                <a16:creationId xmlns="" xmlns:a16="http://schemas.microsoft.com/office/drawing/2014/main" id="{36CFABED-7782-4AC7-9E8B-99077C4F7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966" y="51718"/>
            <a:ext cx="4129919" cy="461434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Part Four </a:t>
            </a:r>
            <a:r>
              <a:rPr lang="zh-CN" altLang="zh-CN" dirty="0"/>
              <a:t>实验结果与分析</a:t>
            </a:r>
            <a:endParaRPr lang="zh-CN" altLang="en-US" dirty="0"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81CC98AA-9B7C-4796-BB8B-A44FA40CCDB0}"/>
              </a:ext>
            </a:extLst>
          </p:cNvPr>
          <p:cNvGrpSpPr/>
          <p:nvPr/>
        </p:nvGrpSpPr>
        <p:grpSpPr>
          <a:xfrm>
            <a:off x="665026" y="971550"/>
            <a:ext cx="855113" cy="5514975"/>
            <a:chOff x="665026" y="971550"/>
            <a:chExt cx="855113" cy="55149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F2CCF84D-213D-4F39-9DD0-B6728DBB343A}"/>
                </a:ext>
              </a:extLst>
            </p:cNvPr>
            <p:cNvSpPr/>
            <p:nvPr/>
          </p:nvSpPr>
          <p:spPr>
            <a:xfrm>
              <a:off x="1016280" y="971550"/>
              <a:ext cx="140149" cy="55149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C978EA31-ADED-48BF-8EB2-3FB56E78520E}"/>
                </a:ext>
              </a:extLst>
            </p:cNvPr>
            <p:cNvSpPr/>
            <p:nvPr/>
          </p:nvSpPr>
          <p:spPr>
            <a:xfrm>
              <a:off x="665026" y="1528446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5115C3A0-79CD-4EE9-B26C-678F3A845533}"/>
                </a:ext>
              </a:extLst>
            </p:cNvPr>
            <p:cNvSpPr/>
            <p:nvPr/>
          </p:nvSpPr>
          <p:spPr>
            <a:xfrm>
              <a:off x="665026" y="3222742"/>
              <a:ext cx="855113" cy="8551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8B1F7400-DF4C-40BF-B79E-8CD157AB159B}"/>
                </a:ext>
              </a:extLst>
            </p:cNvPr>
            <p:cNvSpPr/>
            <p:nvPr/>
          </p:nvSpPr>
          <p:spPr>
            <a:xfrm>
              <a:off x="665026" y="4917038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173AA84B-1313-4FC4-BA78-B49EFEFE325D}"/>
                </a:ext>
              </a:extLst>
            </p:cNvPr>
            <p:cNvSpPr txBox="1"/>
            <p:nvPr/>
          </p:nvSpPr>
          <p:spPr>
            <a:xfrm>
              <a:off x="906940" y="3388688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97700" y="9517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/>
              <a:t>双边拉制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1897700" y="1584151"/>
            <a:ext cx="4736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两</a:t>
            </a:r>
            <a:r>
              <a:rPr lang="zh-CN" altLang="zh-CN" dirty="0"/>
              <a:t>个位移台以</a:t>
            </a:r>
            <a:r>
              <a:rPr lang="zh-CN" altLang="zh-CN" dirty="0" smtClean="0"/>
              <a:t>相同速度</a:t>
            </a:r>
            <a:r>
              <a:rPr lang="zh-CN" altLang="zh-CN" dirty="0"/>
              <a:t>相互</a:t>
            </a:r>
            <a:r>
              <a:rPr lang="zh-CN" altLang="zh-CN" dirty="0" smtClean="0"/>
              <a:t>远离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850538"/>
                  </p:ext>
                </p:extLst>
              </p:nvPr>
            </p:nvGraphicFramePr>
            <p:xfrm>
              <a:off x="4425845" y="2660979"/>
              <a:ext cx="6631597" cy="27701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04926"/>
                    <a:gridCol w="1256326"/>
                    <a:gridCol w="1256326"/>
                    <a:gridCol w="1256326"/>
                    <a:gridCol w="1257693"/>
                  </a:tblGrid>
                  <a:tr h="103466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拉制速度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𝟏𝟐𝟓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拉制长度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𝟏𝟐𝟓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微纳光纤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长度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微纳光纤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直径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𝝁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损耗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𝒅𝑩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𝒎𝒎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097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40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33.53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2.75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097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45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15.02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2.09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097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50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20.39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1.04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097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55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14.67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1.28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097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2.00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2.49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850538"/>
                  </p:ext>
                </p:extLst>
              </p:nvPr>
            </p:nvGraphicFramePr>
            <p:xfrm>
              <a:off x="4425845" y="2660979"/>
              <a:ext cx="6631597" cy="277015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04926"/>
                    <a:gridCol w="1256326"/>
                    <a:gridCol w="1256326"/>
                    <a:gridCol w="1256326"/>
                    <a:gridCol w="1257693"/>
                  </a:tblGrid>
                  <a:tr h="103466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t="-588" r="-313688" b="-16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127670" t="-588" r="-300485" b="-16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226570" t="-588" r="-199034" b="-16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328155" t="-588" r="-100000" b="-16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428155" t="-588" b="-169412"/>
                          </a:stretch>
                        </a:blipFill>
                      </a:tcPr>
                    </a:tc>
                  </a:tr>
                  <a:tr h="347097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40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33.53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2.75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097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45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15.02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2.09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097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50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20.39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1.04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097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55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14.67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1.28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097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2.00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2.49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矩形 18"/>
          <p:cNvSpPr/>
          <p:nvPr/>
        </p:nvSpPr>
        <p:spPr>
          <a:xfrm>
            <a:off x="1897700" y="268450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光纤</a:t>
            </a:r>
            <a:r>
              <a:rPr lang="zh-CN" altLang="zh-CN" dirty="0" smtClean="0"/>
              <a:t>振动</a:t>
            </a:r>
            <a:r>
              <a:rPr lang="zh-CN" altLang="zh-CN" dirty="0"/>
              <a:t>明显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934630" y="328096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损耗</a:t>
            </a:r>
            <a:r>
              <a:rPr lang="zh-CN" altLang="en-US" dirty="0" smtClean="0"/>
              <a:t>较大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934630" y="3804061"/>
                <a:ext cx="2355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dirty="0"/>
                  <a:t>束腰区域</a:t>
                </a:r>
                <a:r>
                  <a:rPr lang="zh-CN" altLang="zh-CN" dirty="0" smtClean="0"/>
                  <a:t>长度</a:t>
                </a:r>
                <a:r>
                  <a:rPr lang="en-US" altLang="zh-CN" dirty="0" smtClean="0"/>
                  <a:t>4-8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630" y="3804061"/>
                <a:ext cx="235513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067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17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88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>
            <a:extLst>
              <a:ext uri="{FF2B5EF4-FFF2-40B4-BE49-F238E27FC236}">
                <a16:creationId xmlns="" xmlns:a16="http://schemas.microsoft.com/office/drawing/2014/main" id="{36CFABED-7782-4AC7-9E8B-99077C4F7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966" y="51718"/>
            <a:ext cx="4129919" cy="461434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Part Four </a:t>
            </a:r>
            <a:r>
              <a:rPr lang="zh-CN" altLang="zh-CN" dirty="0"/>
              <a:t>实验结果与分析</a:t>
            </a:r>
            <a:endParaRPr lang="zh-CN" altLang="en-US" dirty="0"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81CC98AA-9B7C-4796-BB8B-A44FA40CCDB0}"/>
              </a:ext>
            </a:extLst>
          </p:cNvPr>
          <p:cNvGrpSpPr/>
          <p:nvPr/>
        </p:nvGrpSpPr>
        <p:grpSpPr>
          <a:xfrm>
            <a:off x="665026" y="971550"/>
            <a:ext cx="855113" cy="5514975"/>
            <a:chOff x="665026" y="971550"/>
            <a:chExt cx="855113" cy="55149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F2CCF84D-213D-4F39-9DD0-B6728DBB343A}"/>
                </a:ext>
              </a:extLst>
            </p:cNvPr>
            <p:cNvSpPr/>
            <p:nvPr/>
          </p:nvSpPr>
          <p:spPr>
            <a:xfrm>
              <a:off x="1016280" y="971550"/>
              <a:ext cx="140149" cy="55149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C978EA31-ADED-48BF-8EB2-3FB56E78520E}"/>
                </a:ext>
              </a:extLst>
            </p:cNvPr>
            <p:cNvSpPr/>
            <p:nvPr/>
          </p:nvSpPr>
          <p:spPr>
            <a:xfrm>
              <a:off x="665026" y="1528446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5115C3A0-79CD-4EE9-B26C-678F3A845533}"/>
                </a:ext>
              </a:extLst>
            </p:cNvPr>
            <p:cNvSpPr/>
            <p:nvPr/>
          </p:nvSpPr>
          <p:spPr>
            <a:xfrm>
              <a:off x="665026" y="3222742"/>
              <a:ext cx="855113" cy="8551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8B1F7400-DF4C-40BF-B79E-8CD157AB159B}"/>
                </a:ext>
              </a:extLst>
            </p:cNvPr>
            <p:cNvSpPr/>
            <p:nvPr/>
          </p:nvSpPr>
          <p:spPr>
            <a:xfrm>
              <a:off x="665026" y="4917038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173AA84B-1313-4FC4-BA78-B49EFEFE325D}"/>
                </a:ext>
              </a:extLst>
            </p:cNvPr>
            <p:cNvSpPr txBox="1"/>
            <p:nvPr/>
          </p:nvSpPr>
          <p:spPr>
            <a:xfrm>
              <a:off x="906940" y="3388688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97700" y="9517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/>
              <a:t>双边拉制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5598353"/>
                  </p:ext>
                </p:extLst>
              </p:nvPr>
            </p:nvGraphicFramePr>
            <p:xfrm>
              <a:off x="5510619" y="904691"/>
              <a:ext cx="6631598" cy="20586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6344"/>
                    <a:gridCol w="1283133"/>
                    <a:gridCol w="1192760"/>
                    <a:gridCol w="1317903"/>
                    <a:gridCol w="1191458"/>
                  </a:tblGrid>
                  <a:tr h="988972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拉制速度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𝟏𝟐𝟓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𝒎𝒎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𝒔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拉制长度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en-US" sz="14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sz="14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𝟏𝟐𝟓</m:t>
                                    </m:r>
                                    <m:r>
                                      <a:rPr lang="en-US" sz="14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𝒎𝒎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微纳光纤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长度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微纳光纤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indent="228600"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直径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𝝁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l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损耗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𝒅𝑩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𝒎𝒎</m:t>
                                </m:r>
                                <m:r>
                                  <a:rPr lang="en-US" sz="14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790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-52705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   50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21.66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0.28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790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55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11.48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0.21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74122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4.37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0.16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5598353"/>
                  </p:ext>
                </p:extLst>
              </p:nvPr>
            </p:nvGraphicFramePr>
            <p:xfrm>
              <a:off x="5510619" y="904691"/>
              <a:ext cx="6631598" cy="205867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6344"/>
                    <a:gridCol w="1283133"/>
                    <a:gridCol w="1192760"/>
                    <a:gridCol w="1317903"/>
                    <a:gridCol w="1191458"/>
                  </a:tblGrid>
                  <a:tr h="98897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370" r="-302963" b="-109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128436" r="-287678" b="-109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247179" r="-211282" b="-109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311982" r="-89862" b="-109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458462" b="-109877"/>
                          </a:stretch>
                        </a:blipFill>
                      </a:tcPr>
                    </a:tc>
                  </a:tr>
                  <a:tr h="347790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-52705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   50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21.66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0.28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790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55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11.48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0.21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74122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4.37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0.16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图片 15" descr="C:\Users\ququ\Desktop\微光纤的制备\微纳光纤\Figure\figure 18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41" y="3026791"/>
            <a:ext cx="4684717" cy="30944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897700" y="158667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/>
              <a:t>拉</a:t>
            </a:r>
            <a:r>
              <a:rPr lang="zh-CN" altLang="zh-CN" dirty="0" smtClean="0"/>
              <a:t>近初始</a:t>
            </a:r>
            <a:r>
              <a:rPr lang="zh-CN" altLang="zh-CN" dirty="0"/>
              <a:t>时刻</a:t>
            </a:r>
            <a:r>
              <a:rPr lang="zh-CN" altLang="zh-CN" dirty="0" smtClean="0"/>
              <a:t>两位移台距离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924227" y="2161569"/>
                <a:ext cx="20569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/>
                  <a:t>损耗</a:t>
                </a:r>
                <a:r>
                  <a:rPr lang="en-US" altLang="zh-CN" dirty="0" smtClean="0"/>
                  <a:t>&lt; 0.3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dB</m:t>
                    </m:r>
                  </m:oMath>
                </a14:m>
                <a:r>
                  <a:rPr lang="en-US" altLang="zh-CN" dirty="0"/>
                  <a:t>/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𝑚𝑚</m:t>
                    </m:r>
                  </m:oMath>
                </a14:m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27" y="2161569"/>
                <a:ext cx="205697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671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923564" y="2577556"/>
                <a:ext cx="2893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dirty="0" smtClean="0"/>
                  <a:t>束腰</a:t>
                </a:r>
                <a:r>
                  <a:rPr lang="zh-CN" altLang="en-US" dirty="0" smtClean="0"/>
                  <a:t>直径</a:t>
                </a:r>
                <a:r>
                  <a:rPr lang="en-US" altLang="zh-CN" dirty="0" smtClean="0"/>
                  <a:t>4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𝜇</m:t>
                    </m:r>
                    <m:r>
                      <a:rPr lang="en-US" altLang="zh-CN" i="1">
                        <a:latin typeface="Cambria Math"/>
                      </a:rPr>
                      <m:t>𝑚</m:t>
                    </m:r>
                  </m:oMath>
                </a14:m>
                <a:r>
                  <a:rPr lang="zh-CN" altLang="zh-CN" dirty="0"/>
                  <a:t>，</a:t>
                </a:r>
                <a:r>
                  <a:rPr lang="zh-CN" altLang="zh-CN" dirty="0" smtClean="0"/>
                  <a:t>长度</a:t>
                </a:r>
                <a:r>
                  <a:rPr lang="en-US" altLang="zh-CN" dirty="0" smtClean="0"/>
                  <a:t>8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564" y="2577556"/>
                <a:ext cx="289374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89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1995682" y="6175884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显微镜下双边</a:t>
            </a:r>
            <a:r>
              <a:rPr lang="zh-CN" altLang="zh-CN" dirty="0" smtClean="0"/>
              <a:t>拉制微</a:t>
            </a:r>
            <a:r>
              <a:rPr lang="zh-CN" altLang="zh-CN" dirty="0"/>
              <a:t>纳光纤的束腰区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738641" y="3970853"/>
            <a:ext cx="24929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表面</a:t>
            </a:r>
            <a:r>
              <a:rPr lang="zh-CN" altLang="zh-CN" dirty="0" smtClean="0"/>
              <a:t>光滑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dirty="0" smtClean="0"/>
              <a:t>具有</a:t>
            </a:r>
            <a:r>
              <a:rPr lang="zh-CN" altLang="zh-CN" dirty="0"/>
              <a:t>很好的直径均一</a:t>
            </a:r>
            <a:r>
              <a:rPr lang="zh-CN" altLang="zh-CN" dirty="0" smtClean="0"/>
              <a:t>性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685666" y="54489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 smtClean="0"/>
              <a:t>受到</a:t>
            </a:r>
            <a:r>
              <a:rPr lang="zh-CN" altLang="zh-CN" dirty="0"/>
              <a:t>喷灯火焰加热区域</a:t>
            </a:r>
            <a:r>
              <a:rPr lang="zh-CN" altLang="zh-CN" dirty="0" smtClean="0"/>
              <a:t>大小限制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zh-CN" dirty="0" smtClean="0"/>
              <a:t>拉伸</a:t>
            </a:r>
            <a:r>
              <a:rPr lang="zh-CN" altLang="zh-CN" dirty="0"/>
              <a:t>长度仍然难以</a:t>
            </a:r>
            <a:r>
              <a:rPr lang="zh-CN" altLang="zh-CN" dirty="0" smtClean="0"/>
              <a:t>提高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22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74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>
            <a:extLst>
              <a:ext uri="{FF2B5EF4-FFF2-40B4-BE49-F238E27FC236}">
                <a16:creationId xmlns="" xmlns:a16="http://schemas.microsoft.com/office/drawing/2014/main" id="{CA524A5E-4410-45E9-B526-4FF03DFFA8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967" y="51718"/>
            <a:ext cx="4297870" cy="461434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Part Four </a:t>
            </a:r>
            <a:r>
              <a:rPr lang="zh-CN" altLang="zh-CN" dirty="0"/>
              <a:t>实验结果与分析</a:t>
            </a:r>
            <a:endParaRPr lang="zh-CN" altLang="en-US" dirty="0"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4B7F8EF6-AD81-4E1A-BC61-96974B669FF1}"/>
              </a:ext>
            </a:extLst>
          </p:cNvPr>
          <p:cNvGrpSpPr/>
          <p:nvPr/>
        </p:nvGrpSpPr>
        <p:grpSpPr>
          <a:xfrm>
            <a:off x="665026" y="971550"/>
            <a:ext cx="855113" cy="5514975"/>
            <a:chOff x="665026" y="971550"/>
            <a:chExt cx="855113" cy="55149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528834C1-3ACE-4015-A633-B3945E905341}"/>
                </a:ext>
              </a:extLst>
            </p:cNvPr>
            <p:cNvSpPr/>
            <p:nvPr/>
          </p:nvSpPr>
          <p:spPr>
            <a:xfrm>
              <a:off x="1016280" y="971550"/>
              <a:ext cx="140149" cy="55149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C1CA53F7-8511-4CAD-A925-F98AB67C4B06}"/>
                </a:ext>
              </a:extLst>
            </p:cNvPr>
            <p:cNvSpPr/>
            <p:nvPr/>
          </p:nvSpPr>
          <p:spPr>
            <a:xfrm>
              <a:off x="665026" y="1528446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4A2A3064-79A7-42EC-9B10-3FD022698447}"/>
                </a:ext>
              </a:extLst>
            </p:cNvPr>
            <p:cNvSpPr/>
            <p:nvPr/>
          </p:nvSpPr>
          <p:spPr>
            <a:xfrm>
              <a:off x="665026" y="3222742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33C1AD5C-CF1C-4862-893D-B54E02E65AE2}"/>
                </a:ext>
              </a:extLst>
            </p:cNvPr>
            <p:cNvSpPr/>
            <p:nvPr/>
          </p:nvSpPr>
          <p:spPr>
            <a:xfrm>
              <a:off x="665026" y="4917038"/>
              <a:ext cx="855113" cy="8551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0BB7F042-BC7D-4AEB-B796-30CCE0B4B55F}"/>
                </a:ext>
              </a:extLst>
            </p:cNvPr>
            <p:cNvSpPr txBox="1"/>
            <p:nvPr/>
          </p:nvSpPr>
          <p:spPr>
            <a:xfrm>
              <a:off x="906940" y="508298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97700" y="951722"/>
            <a:ext cx="264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Flame </a:t>
            </a:r>
            <a:r>
              <a:rPr lang="en-US" altLang="zh-CN" sz="2400" dirty="0" smtClean="0"/>
              <a:t>Brush </a:t>
            </a:r>
            <a:r>
              <a:rPr lang="zh-CN" altLang="en-US" sz="2400" dirty="0" smtClean="0"/>
              <a:t>拉制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897700" y="162372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/>
              <a:t>两</a:t>
            </a:r>
            <a:r>
              <a:rPr lang="zh-CN" altLang="zh-CN" dirty="0"/>
              <a:t>个位移台来回</a:t>
            </a:r>
            <a:r>
              <a:rPr lang="zh-CN" altLang="zh-CN" dirty="0" smtClean="0"/>
              <a:t>移动</a:t>
            </a:r>
            <a:r>
              <a:rPr lang="zh-CN" altLang="en-US" dirty="0"/>
              <a:t>的</a:t>
            </a:r>
            <a:r>
              <a:rPr lang="zh-CN" altLang="zh-CN" dirty="0" smtClean="0"/>
              <a:t>同时又相互远离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增大</a:t>
            </a:r>
            <a:r>
              <a:rPr lang="zh-CN" altLang="zh-CN" dirty="0"/>
              <a:t>加热</a:t>
            </a:r>
            <a:r>
              <a:rPr lang="zh-CN" altLang="zh-CN" dirty="0" smtClean="0"/>
              <a:t>区域长度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/>
              <a:t>任意时刻移动方向均</a:t>
            </a:r>
            <a:r>
              <a:rPr lang="zh-CN" altLang="zh-CN" dirty="0" smtClean="0"/>
              <a:t>相同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/>
              <a:t>束腰区更长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897700" y="5840194"/>
            <a:ext cx="6630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后</a:t>
            </a:r>
            <a:r>
              <a:rPr lang="zh-CN" altLang="zh-CN" dirty="0"/>
              <a:t>半</a:t>
            </a:r>
            <a:r>
              <a:rPr lang="zh-CN" altLang="zh-CN" dirty="0" smtClean="0"/>
              <a:t>段</a:t>
            </a:r>
            <a:r>
              <a:rPr lang="zh-CN" altLang="en-US" dirty="0" smtClean="0"/>
              <a:t>适当提高</a:t>
            </a:r>
            <a:r>
              <a:rPr lang="zh-CN" altLang="zh-CN" dirty="0" smtClean="0"/>
              <a:t>拉制</a:t>
            </a:r>
            <a:r>
              <a:rPr lang="zh-CN" altLang="zh-CN" dirty="0"/>
              <a:t>速度</a:t>
            </a:r>
            <a:r>
              <a:rPr lang="zh-CN" altLang="zh-CN" dirty="0" smtClean="0"/>
              <a:t>，</a:t>
            </a:r>
            <a:endParaRPr lang="en-US" altLang="zh-CN" dirty="0" smtClean="0"/>
          </a:p>
          <a:p>
            <a:r>
              <a:rPr lang="zh-CN" altLang="zh-CN" dirty="0" smtClean="0"/>
              <a:t>使</a:t>
            </a:r>
            <a:r>
              <a:rPr lang="zh-CN" altLang="zh-CN" dirty="0"/>
              <a:t>微纳光纤处于适当绷紧的状态。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302020"/>
                  </p:ext>
                </p:extLst>
              </p:nvPr>
            </p:nvGraphicFramePr>
            <p:xfrm>
              <a:off x="4570400" y="2579550"/>
              <a:ext cx="6617005" cy="29966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21906"/>
                    <a:gridCol w="1036226"/>
                    <a:gridCol w="1228891"/>
                    <a:gridCol w="1136464"/>
                    <a:gridCol w="1057054"/>
                    <a:gridCol w="1136464"/>
                  </a:tblGrid>
                  <a:tr h="886405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平均速度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zh-CN" sz="14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400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相对速度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zh-CN" sz="14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400" ker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摆动次数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微纳光纤长度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微纳光纤直径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𝝁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损耗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𝒅𝑩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𝒎𝒎</m:t>
                              </m:r>
                              <m:r>
                                <a:rPr lang="en-US" sz="1400" ker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31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5-6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10+10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49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2.03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0.092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31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5-6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10+10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30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--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0.16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31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5-5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10+10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26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7.66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0.20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31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5-5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10+10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35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--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0.43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31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6-6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10+10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33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6.72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0.18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73614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6-6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10+10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30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--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0.21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302020"/>
                  </p:ext>
                </p:extLst>
              </p:nvPr>
            </p:nvGraphicFramePr>
            <p:xfrm>
              <a:off x="4570400" y="2579550"/>
              <a:ext cx="6617005" cy="29966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21906"/>
                    <a:gridCol w="1036226"/>
                    <a:gridCol w="1228891"/>
                    <a:gridCol w="1136464"/>
                    <a:gridCol w="1057054"/>
                    <a:gridCol w="1136464"/>
                  </a:tblGrid>
                  <a:tr h="88640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595" r="-546429" b="-2383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100000" r="-443195" b="-2383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摆动次数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290323" r="-194086" b="-2383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417241" r="-107471" b="-2383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483871" r="-538" b="-238356"/>
                          </a:stretch>
                        </a:blipFill>
                      </a:tcPr>
                    </a:tc>
                  </a:tr>
                  <a:tr h="34731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5-6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10+10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49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2.03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0.092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31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5-6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10+10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30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--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0.16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31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5-5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10+10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26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7.66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0.20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31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5-5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10+10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35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--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0.43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47318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6-6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10+10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33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6.72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0.18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  <a:tr h="373614"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6-6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10+10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30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</a:rPr>
                            <a:t>--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indent="228600" algn="ctr">
                            <a:lnSpc>
                              <a:spcPts val="15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0.21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宋体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16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251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>
            <a:extLst>
              <a:ext uri="{FF2B5EF4-FFF2-40B4-BE49-F238E27FC236}">
                <a16:creationId xmlns="" xmlns:a16="http://schemas.microsoft.com/office/drawing/2014/main" id="{CA524A5E-4410-45E9-B526-4FF03DFFA8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967" y="51718"/>
            <a:ext cx="4297870" cy="461434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Part Four </a:t>
            </a:r>
            <a:r>
              <a:rPr lang="zh-CN" altLang="zh-CN" dirty="0"/>
              <a:t>实验结果与分析</a:t>
            </a:r>
            <a:endParaRPr lang="zh-CN" altLang="en-US" dirty="0"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4B7F8EF6-AD81-4E1A-BC61-96974B669FF1}"/>
              </a:ext>
            </a:extLst>
          </p:cNvPr>
          <p:cNvGrpSpPr/>
          <p:nvPr/>
        </p:nvGrpSpPr>
        <p:grpSpPr>
          <a:xfrm>
            <a:off x="665026" y="971550"/>
            <a:ext cx="855113" cy="5514975"/>
            <a:chOff x="665026" y="971550"/>
            <a:chExt cx="855113" cy="55149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528834C1-3ACE-4015-A633-B3945E905341}"/>
                </a:ext>
              </a:extLst>
            </p:cNvPr>
            <p:cNvSpPr/>
            <p:nvPr/>
          </p:nvSpPr>
          <p:spPr>
            <a:xfrm>
              <a:off x="1016280" y="971550"/>
              <a:ext cx="140149" cy="55149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C1CA53F7-8511-4CAD-A925-F98AB67C4B06}"/>
                </a:ext>
              </a:extLst>
            </p:cNvPr>
            <p:cNvSpPr/>
            <p:nvPr/>
          </p:nvSpPr>
          <p:spPr>
            <a:xfrm>
              <a:off x="665026" y="1528446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4A2A3064-79A7-42EC-9B10-3FD022698447}"/>
                </a:ext>
              </a:extLst>
            </p:cNvPr>
            <p:cNvSpPr/>
            <p:nvPr/>
          </p:nvSpPr>
          <p:spPr>
            <a:xfrm>
              <a:off x="665026" y="3222742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33C1AD5C-CF1C-4862-893D-B54E02E65AE2}"/>
                </a:ext>
              </a:extLst>
            </p:cNvPr>
            <p:cNvSpPr/>
            <p:nvPr/>
          </p:nvSpPr>
          <p:spPr>
            <a:xfrm>
              <a:off x="665026" y="4917038"/>
              <a:ext cx="855113" cy="8551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0BB7F042-BC7D-4AEB-B796-30CCE0B4B55F}"/>
                </a:ext>
              </a:extLst>
            </p:cNvPr>
            <p:cNvSpPr txBox="1"/>
            <p:nvPr/>
          </p:nvSpPr>
          <p:spPr>
            <a:xfrm>
              <a:off x="906940" y="508298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97700" y="951722"/>
            <a:ext cx="264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Flame </a:t>
            </a:r>
            <a:r>
              <a:rPr lang="en-US" altLang="zh-CN" sz="2400" dirty="0" smtClean="0"/>
              <a:t>Brush </a:t>
            </a:r>
            <a:r>
              <a:rPr lang="zh-CN" altLang="en-US" sz="2400" dirty="0" smtClean="0"/>
              <a:t>拉制</a:t>
            </a:r>
            <a:endParaRPr lang="zh-CN" altLang="en-US" sz="2400" dirty="0"/>
          </a:p>
        </p:txBody>
      </p:sp>
      <p:pic>
        <p:nvPicPr>
          <p:cNvPr id="13" name="图片 12" descr="C:\Users\ququ\Desktop\微光纤的制备\微纳光纤\Figure\figure 4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92" y="937506"/>
            <a:ext cx="4905582" cy="46891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781746" y="580536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束腰区显微镜照片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122675" y="3568057"/>
                <a:ext cx="3607836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dirty="0"/>
                  <a:t>传输</a:t>
                </a:r>
                <a:r>
                  <a:rPr lang="zh-CN" altLang="zh-CN" dirty="0" smtClean="0"/>
                  <a:t>损耗</a:t>
                </a:r>
                <a:r>
                  <a:rPr lang="en-US" altLang="zh-CN" dirty="0" smtClean="0"/>
                  <a:t> 0.092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>
                        <a:latin typeface="Cambria Math"/>
                      </a:rPr>
                      <m:t>dB</m:t>
                    </m:r>
                  </m:oMath>
                </a14:m>
                <a:r>
                  <a:rPr lang="en-US" altLang="zh-CN" dirty="0"/>
                  <a:t>/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𝑚𝑚</m:t>
                    </m:r>
                  </m:oMath>
                </a14:m>
                <a:endParaRPr lang="en-US" altLang="zh-CN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 smtClean="0"/>
                  <a:t>束腰</a:t>
                </a:r>
                <a:r>
                  <a:rPr lang="zh-CN" altLang="zh-CN" dirty="0" smtClean="0"/>
                  <a:t>直径</a:t>
                </a:r>
                <a:r>
                  <a:rPr lang="en-US" altLang="zh-CN" dirty="0" smtClean="0"/>
                  <a:t> 2.03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𝜇</m:t>
                    </m:r>
                    <m:r>
                      <a:rPr lang="en-US" altLang="zh-CN" i="1">
                        <a:latin typeface="Cambria Math"/>
                      </a:rPr>
                      <m:t>𝑚</m:t>
                    </m:r>
                  </m:oMath>
                </a14:m>
                <a:r>
                  <a:rPr lang="zh-CN" altLang="zh-CN" dirty="0" smtClean="0"/>
                  <a:t>，</a:t>
                </a:r>
                <a:endParaRPr lang="en-US" altLang="zh-CN" dirty="0" smtClean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 smtClean="0"/>
                  <a:t>束腰</a:t>
                </a:r>
                <a:r>
                  <a:rPr lang="zh-CN" altLang="zh-CN" dirty="0" smtClean="0"/>
                  <a:t>长度</a:t>
                </a:r>
                <a:r>
                  <a:rPr lang="en-US" altLang="zh-CN" dirty="0" smtClean="0"/>
                  <a:t> 49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675" y="3568057"/>
                <a:ext cx="3607836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1351" b="-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767071" y="2844546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在很长区域内均保持良好的均匀性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767071" y="172970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锥形渐变区大大减小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774862" y="227295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拉制长度</a:t>
            </a:r>
            <a:r>
              <a:rPr lang="zh-CN" altLang="zh-CN" dirty="0" smtClean="0"/>
              <a:t>较</a:t>
            </a:r>
            <a:r>
              <a:rPr lang="zh-CN" altLang="en-US" dirty="0" smtClean="0"/>
              <a:t>长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55367" y="557036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参数满足实验教学要求</a:t>
            </a:r>
            <a:endParaRPr lang="zh-CN" altLang="en-US" dirty="0"/>
          </a:p>
        </p:txBody>
      </p:sp>
      <p:sp>
        <p:nvSpPr>
          <p:cNvPr id="21" name="右箭头 20"/>
          <p:cNvSpPr/>
          <p:nvPr/>
        </p:nvSpPr>
        <p:spPr>
          <a:xfrm rot="5400000">
            <a:off x="3174568" y="4997554"/>
            <a:ext cx="511966" cy="422031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23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969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>
            <a:extLst>
              <a:ext uri="{FF2B5EF4-FFF2-40B4-BE49-F238E27FC236}">
                <a16:creationId xmlns="" xmlns:a16="http://schemas.microsoft.com/office/drawing/2014/main" id="{CA524A5E-4410-45E9-B526-4FF03DFFA8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967" y="51718"/>
            <a:ext cx="4297870" cy="461434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Part </a:t>
            </a:r>
            <a:r>
              <a:rPr lang="en-US" altLang="zh-CN" dirty="0" smtClean="0">
                <a:cs typeface="+mn-ea"/>
                <a:sym typeface="+mn-lt"/>
              </a:rPr>
              <a:t>Five </a:t>
            </a:r>
            <a:r>
              <a:rPr lang="zh-CN" altLang="zh-CN" dirty="0" smtClean="0"/>
              <a:t>实验</a:t>
            </a:r>
            <a:r>
              <a:rPr lang="zh-CN" altLang="en-US" dirty="0" smtClean="0"/>
              <a:t>教学</a:t>
            </a:r>
            <a:r>
              <a:rPr lang="zh-CN" altLang="en-US" dirty="0" smtClean="0">
                <a:sym typeface="+mn-lt"/>
              </a:rPr>
              <a:t>方案设计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23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6848106" y="2000249"/>
            <a:ext cx="2659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纳米线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微光纤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复合三色激光器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6" y="2006082"/>
            <a:ext cx="5036067" cy="25763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3631" y="5109711"/>
            <a:ext cx="483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Y. Ding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Opt. Express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2009,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21813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77712" y="3075827"/>
            <a:ext cx="4847024" cy="1323439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知识点：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实践显微镜下单根纳米线的微纳操作；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将激光的产生扩展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到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微纳层面，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感性认识微纳光学功能元件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490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>
            <a:extLst>
              <a:ext uri="{FF2B5EF4-FFF2-40B4-BE49-F238E27FC236}">
                <a16:creationId xmlns="" xmlns:a16="http://schemas.microsoft.com/office/drawing/2014/main" id="{CA524A5E-4410-45E9-B526-4FF03DFFA8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967" y="51718"/>
            <a:ext cx="4297870" cy="461434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Part </a:t>
            </a:r>
            <a:r>
              <a:rPr lang="en-US" altLang="zh-CN" dirty="0" smtClean="0">
                <a:cs typeface="+mn-ea"/>
                <a:sym typeface="+mn-lt"/>
              </a:rPr>
              <a:t>Five </a:t>
            </a:r>
            <a:r>
              <a:rPr lang="zh-CN" altLang="zh-CN" dirty="0" smtClean="0"/>
              <a:t>实验</a:t>
            </a:r>
            <a:r>
              <a:rPr lang="zh-CN" altLang="en-US" dirty="0" smtClean="0"/>
              <a:t>教学</a:t>
            </a:r>
            <a:r>
              <a:rPr lang="zh-CN" altLang="en-US" dirty="0" smtClean="0">
                <a:sym typeface="+mn-lt"/>
              </a:rPr>
              <a:t>方案设计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23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6745317" y="2286461"/>
            <a:ext cx="2969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微光纤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结染料激光器</a:t>
            </a:r>
            <a:endParaRPr lang="zh-CN" altLang="en-US" sz="24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75" y="1189078"/>
            <a:ext cx="3395435" cy="407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8059" y="5495049"/>
            <a:ext cx="542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Jiang et al.,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Appl. Phys. Lett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2007,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233501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03661" y="3419669"/>
            <a:ext cx="4186613" cy="1323975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知识点：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微光纤环型结的制作；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将激光的产生扩展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到微纳层面，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感性认识微纳光学功能元件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9132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>
            <a:extLst>
              <a:ext uri="{FF2B5EF4-FFF2-40B4-BE49-F238E27FC236}">
                <a16:creationId xmlns="" xmlns:a16="http://schemas.microsoft.com/office/drawing/2014/main" id="{CA524A5E-4410-45E9-B526-4FF03DFFA8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967" y="51718"/>
            <a:ext cx="4297870" cy="461434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Part </a:t>
            </a:r>
            <a:r>
              <a:rPr lang="en-US" altLang="zh-CN" dirty="0" smtClean="0">
                <a:cs typeface="+mn-ea"/>
                <a:sym typeface="+mn-lt"/>
              </a:rPr>
              <a:t>Five </a:t>
            </a:r>
            <a:r>
              <a:rPr lang="zh-CN" altLang="zh-CN" dirty="0" smtClean="0"/>
              <a:t>实验</a:t>
            </a:r>
            <a:r>
              <a:rPr lang="zh-CN" altLang="en-US" dirty="0" smtClean="0"/>
              <a:t>教学</a:t>
            </a:r>
            <a:r>
              <a:rPr lang="zh-CN" altLang="en-US" dirty="0" smtClean="0">
                <a:sym typeface="+mn-lt"/>
              </a:rPr>
              <a:t>方案设计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23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ququ\Desktop\get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29" y="1552025"/>
            <a:ext cx="38100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6278972" y="2000250"/>
            <a:ext cx="3592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基于微光纤</a:t>
            </a:r>
            <a:r>
              <a:rPr lang="en-US" altLang="zh-CN" sz="2400" b="1" dirty="0" err="1">
                <a:latin typeface="黑体" pitchFamily="49" charset="-122"/>
                <a:ea typeface="黑体" pitchFamily="49" charset="-122"/>
              </a:rPr>
              <a:t>Sagnac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结构的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 err="1">
                <a:latin typeface="黑体" pitchFamily="49" charset="-122"/>
                <a:ea typeface="黑体" pitchFamily="49" charset="-122"/>
              </a:rPr>
              <a:t>Fabry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-Perot 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干涉仪</a:t>
            </a:r>
            <a:endParaRPr lang="zh-CN" altLang="en-US" sz="2400" dirty="0">
              <a:latin typeface="Calibri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82183" y="3429000"/>
            <a:ext cx="4168710" cy="1323439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知识点：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实践显微镜下微光纤的微纳操作；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将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F-P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干涉仪扩展到微纳层面，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感性认识微纳光学功能元件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2153" y="5669547"/>
            <a:ext cx="483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Wang et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Opt.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2009,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253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413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1028">
            <a:extLst>
              <a:ext uri="{FF2B5EF4-FFF2-40B4-BE49-F238E27FC236}">
                <a16:creationId xmlns="" xmlns:a16="http://schemas.microsoft.com/office/drawing/2014/main" id="{FEF41A15-7586-4720-BE1F-6E614CD3D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ctr" defTabSz="914377">
              <a:lnSpc>
                <a:spcPct val="100000"/>
              </a:lnSpc>
              <a:spcBef>
                <a:spcPts val="0"/>
              </a:spcBef>
            </a:pPr>
            <a:r>
              <a:rPr lang="zh-CN" altLang="en-US" sz="4800" b="1" dirty="0">
                <a:ln w="3175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solidFill>
                  <a:srgbClr val="FFFFFF"/>
                </a:solidFill>
                <a:cs typeface="+mn-ea"/>
                <a:sym typeface="+mn-lt"/>
              </a:rPr>
              <a:t>目录</a:t>
            </a:r>
            <a:endParaRPr lang="en-US" altLang="zh-CN" sz="4800" b="1" dirty="0">
              <a:ln w="3175">
                <a:solidFill>
                  <a:srgbClr val="000000">
                    <a:lumMod val="50000"/>
                    <a:lumOff val="50000"/>
                  </a:srgbClr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  <a:p>
            <a:pPr lvl="0" algn="ctr" defTabSz="914377">
              <a:lnSpc>
                <a:spcPct val="100000"/>
              </a:lnSpc>
              <a:spcBef>
                <a:spcPts val="0"/>
              </a:spcBef>
            </a:pPr>
            <a:r>
              <a:rPr lang="en-US" altLang="zh-CN" sz="2400" b="1" dirty="0">
                <a:ln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solidFill>
                  <a:srgbClr val="FFFFFF"/>
                </a:solidFill>
                <a:cs typeface="+mn-ea"/>
                <a:sym typeface="+mn-lt"/>
              </a:rPr>
              <a:t>Content</a:t>
            </a:r>
            <a:endParaRPr lang="zh-CN" altLang="en-US" sz="2400" b="1" dirty="0">
              <a:ln>
                <a:solidFill>
                  <a:srgbClr val="000000">
                    <a:lumMod val="50000"/>
                    <a:lumOff val="50000"/>
                  </a:srgbClr>
                </a:solidFill>
              </a:ln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文本占位符 14">
            <a:extLst>
              <a:ext uri="{FF2B5EF4-FFF2-40B4-BE49-F238E27FC236}">
                <a16:creationId xmlns="" xmlns:a16="http://schemas.microsoft.com/office/drawing/2014/main" id="{9F235EED-14E6-45EC-82DA-1696998060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80709" y="1962982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Part 1  </a:t>
            </a:r>
            <a:r>
              <a:rPr lang="zh-CN" altLang="en-US" sz="2000" dirty="0" smtClean="0">
                <a:cs typeface="+mn-ea"/>
                <a:sym typeface="+mn-lt"/>
              </a:rPr>
              <a:t>微纳光纤研究背景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4" name="文本占位符 15">
            <a:extLst>
              <a:ext uri="{FF2B5EF4-FFF2-40B4-BE49-F238E27FC236}">
                <a16:creationId xmlns="" xmlns:a16="http://schemas.microsoft.com/office/drawing/2014/main" id="{51F23BC1-DF5A-44D8-B21E-64C657955B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80709" y="2639922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Part 2  </a:t>
            </a:r>
            <a:r>
              <a:rPr lang="zh-CN" altLang="en-US" sz="2000" dirty="0" smtClean="0">
                <a:cs typeface="+mn-ea"/>
                <a:sym typeface="+mn-lt"/>
              </a:rPr>
              <a:t>微纳光纤制备方法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5" name="文本占位符 16">
            <a:extLst>
              <a:ext uri="{FF2B5EF4-FFF2-40B4-BE49-F238E27FC236}">
                <a16:creationId xmlns="" xmlns:a16="http://schemas.microsoft.com/office/drawing/2014/main" id="{4E2256C8-36DC-416D-A439-B46C8CB0F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0709" y="3344607"/>
            <a:ext cx="3850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Part 3  </a:t>
            </a:r>
            <a:r>
              <a:rPr lang="zh-CN" altLang="en-US" sz="2000" dirty="0" smtClean="0">
                <a:sym typeface="+mn-lt"/>
              </a:rPr>
              <a:t>光纤拉制设备的设计实现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6" name="文本占位符 17">
            <a:extLst>
              <a:ext uri="{FF2B5EF4-FFF2-40B4-BE49-F238E27FC236}">
                <a16:creationId xmlns="" xmlns:a16="http://schemas.microsoft.com/office/drawing/2014/main" id="{692A05EB-8621-4BA8-B5C5-CAA5325170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0709" y="4017006"/>
            <a:ext cx="3337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Part </a:t>
            </a:r>
            <a:r>
              <a:rPr lang="en-US" altLang="zh-CN" sz="2000" dirty="0" smtClean="0">
                <a:cs typeface="+mn-ea"/>
                <a:sym typeface="+mn-lt"/>
              </a:rPr>
              <a:t>4  </a:t>
            </a:r>
            <a:r>
              <a:rPr lang="zh-CN" altLang="en-US" sz="2000" dirty="0" smtClean="0">
                <a:cs typeface="+mn-ea"/>
                <a:sym typeface="+mn-lt"/>
              </a:rPr>
              <a:t>光纤拉制</a:t>
            </a:r>
            <a:r>
              <a:rPr lang="zh-CN" altLang="zh-CN" sz="2000" dirty="0" smtClean="0"/>
              <a:t>结果</a:t>
            </a:r>
            <a:r>
              <a:rPr lang="zh-CN" altLang="zh-CN" sz="2000" dirty="0"/>
              <a:t>与分析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7280709" y="4675804"/>
            <a:ext cx="3402842" cy="369332"/>
          </a:xfrm>
        </p:spPr>
        <p:txBody>
          <a:bodyPr/>
          <a:lstStyle/>
          <a:p>
            <a:r>
              <a:rPr lang="en-US" altLang="zh-CN" sz="2000" dirty="0">
                <a:sym typeface="+mn-lt"/>
              </a:rPr>
              <a:t>Part </a:t>
            </a:r>
            <a:r>
              <a:rPr lang="en-US" altLang="zh-CN" sz="2000" dirty="0" smtClean="0">
                <a:sym typeface="+mn-lt"/>
              </a:rPr>
              <a:t>5  </a:t>
            </a:r>
            <a:r>
              <a:rPr lang="zh-CN" altLang="en-US" sz="2000" dirty="0" smtClean="0">
                <a:sym typeface="+mn-lt"/>
              </a:rPr>
              <a:t>实验教学方案设计</a:t>
            </a:r>
            <a:endParaRPr lang="zh-CN" altLang="en-US" sz="2000" dirty="0">
              <a:sym typeface="+mn-lt"/>
            </a:endParaRPr>
          </a:p>
        </p:txBody>
      </p:sp>
      <p:pic>
        <p:nvPicPr>
          <p:cNvPr id="1026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</p:spTree>
    <p:extLst>
      <p:ext uri="{BB962C8B-B14F-4D97-AF65-F5344CB8AC3E}">
        <p14:creationId xmlns:p14="http://schemas.microsoft.com/office/powerpoint/2010/main" val="36890412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>
            <a:extLst>
              <a:ext uri="{FF2B5EF4-FFF2-40B4-BE49-F238E27FC236}">
                <a16:creationId xmlns="" xmlns:a16="http://schemas.microsoft.com/office/drawing/2014/main" id="{CA524A5E-4410-45E9-B526-4FF03DFFA8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967" y="51718"/>
            <a:ext cx="4297870" cy="461434"/>
          </a:xfrm>
        </p:spPr>
        <p:txBody>
          <a:bodyPr/>
          <a:lstStyle/>
          <a:p>
            <a:r>
              <a:rPr lang="zh-CN" altLang="en-US" dirty="0">
                <a:sym typeface="+mn-lt"/>
              </a:rPr>
              <a:t>结论</a:t>
            </a:r>
          </a:p>
        </p:txBody>
      </p:sp>
      <p:sp>
        <p:nvSpPr>
          <p:cNvPr id="11" name="矩形 10"/>
          <p:cNvSpPr/>
          <p:nvPr/>
        </p:nvSpPr>
        <p:spPr>
          <a:xfrm>
            <a:off x="1396482" y="1340318"/>
            <a:ext cx="789680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/>
              <a:t>成功</a:t>
            </a:r>
            <a:r>
              <a:rPr lang="zh-CN" altLang="en-US" dirty="0"/>
              <a:t>的搭建了一套火焰加热法的实验装置，实现了多种模式下的微光纤拉制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/>
              <a:t>基于</a:t>
            </a:r>
            <a:r>
              <a:rPr lang="zh-CN" altLang="en-US" dirty="0"/>
              <a:t>传统的单边拉制和双边拉制，引入了</a:t>
            </a:r>
            <a:r>
              <a:rPr lang="en-US" altLang="zh-CN" dirty="0"/>
              <a:t>Flame Brush</a:t>
            </a:r>
            <a:r>
              <a:rPr lang="zh-CN" altLang="en-US" dirty="0"/>
              <a:t>拉制方式</a:t>
            </a:r>
            <a:r>
              <a:rPr lang="zh-CN" altLang="en-US" dirty="0" smtClean="0"/>
              <a:t>，成功</a:t>
            </a:r>
            <a:r>
              <a:rPr lang="zh-CN" altLang="en-US" dirty="0"/>
              <a:t>地解决了火焰加热区域较小的问题，极大地增加了微纳光纤束腰的长度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zh-CN" altLang="zh-CN" dirty="0"/>
              <a:t>根据测量结果优化了拉制模式中的各项</a:t>
            </a:r>
            <a:r>
              <a:rPr lang="zh-CN" altLang="zh-CN" dirty="0" smtClean="0"/>
              <a:t>参数</a:t>
            </a:r>
            <a:r>
              <a:rPr lang="zh-CN" altLang="en-US" dirty="0" smtClean="0"/>
              <a:t>，拉制</a:t>
            </a:r>
            <a:r>
              <a:rPr lang="zh-CN" altLang="en-US" dirty="0"/>
              <a:t>出传输损耗、束腰半径及长度三项参数均良好的微纳光纤，</a:t>
            </a:r>
            <a:r>
              <a:rPr lang="zh-CN" altLang="en-US" dirty="0" smtClean="0"/>
              <a:t>为微</a:t>
            </a:r>
            <a:r>
              <a:rPr lang="zh-CN" altLang="en-US" dirty="0"/>
              <a:t>纳</a:t>
            </a:r>
            <a:r>
              <a:rPr lang="zh-CN" altLang="en-US" dirty="0" smtClean="0"/>
              <a:t>光子学相关实验课程的开展提供了设备和材料</a:t>
            </a:r>
            <a:r>
              <a:rPr lang="zh-CN" altLang="en-US" dirty="0"/>
              <a:t>准备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/>
              <a:t>设计了三种实验方案，可用于微纳光子学实验课程。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6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590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THANK </a:t>
            </a:r>
            <a:r>
              <a:rPr lang="en-US" altLang="zh-CN" b="1" dirty="0" smtClean="0">
                <a:cs typeface="+mn-ea"/>
                <a:sym typeface="+mn-lt"/>
              </a:rPr>
              <a:t>YOU</a:t>
            </a:r>
            <a:endParaRPr lang="en-US" altLang="zh-CN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64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68649" y="51718"/>
            <a:ext cx="4431369" cy="461434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Part One </a:t>
            </a: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微纳光纤研究背景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3" y="2279484"/>
            <a:ext cx="4967813" cy="348740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3271351" y="3087773"/>
            <a:ext cx="0" cy="1368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2182169" y="5107554"/>
            <a:ext cx="741890" cy="3985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141577" y="3836622"/>
            <a:ext cx="0" cy="995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3587244" y="4448198"/>
            <a:ext cx="554332" cy="2876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53244" y="4734900"/>
                <a:ext cx="957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125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𝜇</m:t>
                    </m:r>
                    <m:r>
                      <a:rPr lang="en-US" altLang="zh-CN" i="1">
                        <a:latin typeface="Cambria Math"/>
                      </a:rPr>
                      <m:t>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244" y="4734900"/>
                <a:ext cx="95732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732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接箭头连接符 36"/>
          <p:cNvCxnSpPr/>
          <p:nvPr/>
        </p:nvCxnSpPr>
        <p:spPr>
          <a:xfrm flipH="1">
            <a:off x="3587244" y="3451859"/>
            <a:ext cx="351692" cy="1909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162067" y="4832584"/>
            <a:ext cx="0" cy="934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591846" y="2988965"/>
            <a:ext cx="0" cy="1368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2933058" y="3799957"/>
            <a:ext cx="328243" cy="178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22620" y="3428268"/>
                <a:ext cx="720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𝜇</m:t>
                    </m:r>
                    <m:r>
                      <a:rPr lang="en-US" altLang="zh-CN" i="1">
                        <a:latin typeface="Cambria Math"/>
                      </a:rPr>
                      <m:t>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20" y="3428268"/>
                <a:ext cx="72013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78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48070" y="1071690"/>
                <a:ext cx="376767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 smtClean="0"/>
                  <a:t>标准单模光纤</a:t>
                </a:r>
                <a:endParaRPr lang="en-US" altLang="zh-CN" sz="2800" dirty="0" smtClean="0"/>
              </a:p>
              <a:p>
                <a:pPr algn="ctr"/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D=125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𝜇</m:t>
                    </m:r>
                    <m:r>
                      <a:rPr lang="en-US" altLang="zh-CN" sz="2800" i="1">
                        <a:latin typeface="Cambria Math"/>
                      </a:rPr>
                      <m:t>𝑚</m:t>
                    </m:r>
                  </m:oMath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070" y="1071690"/>
                <a:ext cx="3767672" cy="1446550"/>
              </a:xfrm>
              <a:prstGeom prst="rect">
                <a:avLst/>
              </a:prstGeom>
              <a:blipFill rotWithShape="1">
                <a:blip r:embed="rId7"/>
                <a:stretch>
                  <a:fillRect t="-4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86198" y="1073370"/>
                <a:ext cx="376767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/>
                  <a:t>微纳</a:t>
                </a:r>
                <a:r>
                  <a:rPr lang="zh-CN" altLang="en-US" sz="2800" dirty="0" smtClean="0"/>
                  <a:t>光纤</a:t>
                </a:r>
                <a:endParaRPr lang="en-US" altLang="zh-CN" sz="2800" dirty="0" smtClean="0"/>
              </a:p>
              <a:p>
                <a:pPr algn="ctr"/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D=50 nm~10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𝜇</m:t>
                    </m:r>
                    <m:r>
                      <a:rPr lang="en-US" altLang="zh-CN" sz="2800" i="1">
                        <a:latin typeface="Cambria Math"/>
                      </a:rPr>
                      <m:t>𝑚</m:t>
                    </m:r>
                  </m:oMath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198" y="1073370"/>
                <a:ext cx="3767672" cy="1446550"/>
              </a:xfrm>
              <a:prstGeom prst="rect">
                <a:avLst/>
              </a:prstGeom>
              <a:blipFill rotWithShape="1">
                <a:blip r:embed="rId8"/>
                <a:stretch>
                  <a:fillRect t="-4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图片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33" y="2291986"/>
            <a:ext cx="4398726" cy="346409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5901" y="6215302"/>
            <a:ext cx="4051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L. Tong et al., </a:t>
            </a:r>
            <a:r>
              <a:rPr lang="en-US" altLang="zh-CN" sz="1400" i="1" dirty="0" smtClean="0"/>
              <a:t>Nanotechnology</a:t>
            </a:r>
            <a:r>
              <a:rPr lang="en-US" altLang="zh-CN" sz="1400" dirty="0" smtClean="0"/>
              <a:t> 2005,</a:t>
            </a:r>
            <a:r>
              <a:rPr lang="en-US" altLang="zh-CN" sz="1400" b="1" dirty="0" smtClean="0"/>
              <a:t>16</a:t>
            </a:r>
            <a:r>
              <a:rPr lang="en-US" altLang="zh-CN" sz="1400" dirty="0" smtClean="0"/>
              <a:t>, 1445</a:t>
            </a:r>
            <a:endParaRPr lang="zh-CN" altLang="en-US" sz="1400" dirty="0"/>
          </a:p>
        </p:txBody>
      </p:sp>
      <p:sp>
        <p:nvSpPr>
          <p:cNvPr id="39" name="右箭头 38"/>
          <p:cNvSpPr/>
          <p:nvPr/>
        </p:nvSpPr>
        <p:spPr>
          <a:xfrm>
            <a:off x="4853342" y="1165611"/>
            <a:ext cx="2374488" cy="432079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solidFill>
              <a:srgbClr val="F23C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21143" y="5986913"/>
            <a:ext cx="5175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D</a:t>
            </a:r>
            <a:r>
              <a:rPr lang="en-US" altLang="zh-CN" sz="1400" dirty="0"/>
              <a:t>. K. </a:t>
            </a:r>
            <a:r>
              <a:rPr lang="en-US" altLang="zh-CN" sz="1400" dirty="0" err="1" smtClean="0"/>
              <a:t>Mynbaev</a:t>
            </a:r>
            <a:r>
              <a:rPr lang="en-US" altLang="zh-CN" sz="1400" dirty="0" smtClean="0"/>
              <a:t> et </a:t>
            </a:r>
            <a:r>
              <a:rPr lang="en-US" altLang="zh-CN" sz="1400" dirty="0"/>
              <a:t>al., </a:t>
            </a:r>
            <a:r>
              <a:rPr lang="en-US" altLang="zh-CN" sz="1400" i="1" dirty="0"/>
              <a:t>Fiber-Optic Communications Technology</a:t>
            </a:r>
            <a:r>
              <a:rPr lang="en-US" altLang="zh-CN" sz="1400" dirty="0"/>
              <a:t>, Prentice Hall, New York, 2001.</a:t>
            </a:r>
            <a:endParaRPr lang="zh-CN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25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3012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68649" y="51718"/>
            <a:ext cx="4431369" cy="461434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Part One </a:t>
            </a: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微纳光纤研究背景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9443" y="1071690"/>
            <a:ext cx="376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微纳光纤的特性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1023257" y="19040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/>
              <a:t>光</a:t>
            </a:r>
            <a:r>
              <a:rPr lang="zh-CN" altLang="en-US" dirty="0"/>
              <a:t>场约束</a:t>
            </a:r>
            <a:r>
              <a:rPr lang="zh-CN" altLang="en-US" dirty="0" smtClean="0"/>
              <a:t>强，</a:t>
            </a:r>
            <a:r>
              <a:rPr lang="zh-CN" altLang="zh-CN" dirty="0"/>
              <a:t>局域场增强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/>
              <a:t>强</a:t>
            </a:r>
            <a:r>
              <a:rPr lang="zh-CN" altLang="zh-CN" dirty="0" smtClean="0"/>
              <a:t>倏</a:t>
            </a:r>
            <a:r>
              <a:rPr lang="zh-CN" altLang="zh-CN" dirty="0"/>
              <a:t>逝</a:t>
            </a:r>
            <a:r>
              <a:rPr lang="zh-CN" altLang="zh-CN" dirty="0" smtClean="0"/>
              <a:t>场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/>
              <a:t>传输</a:t>
            </a:r>
            <a:r>
              <a:rPr lang="zh-CN" altLang="en-US" dirty="0"/>
              <a:t>损耗</a:t>
            </a:r>
            <a:r>
              <a:rPr lang="zh-CN" altLang="en-US" dirty="0" smtClean="0"/>
              <a:t>低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 smtClean="0"/>
              <a:t>物化</a:t>
            </a:r>
            <a:r>
              <a:rPr lang="zh-CN" altLang="zh-CN" dirty="0"/>
              <a:t>性能</a:t>
            </a:r>
            <a:r>
              <a:rPr lang="zh-CN" altLang="zh-CN" dirty="0" smtClean="0"/>
              <a:t>稳定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 smtClean="0"/>
              <a:t>良好</a:t>
            </a:r>
            <a:r>
              <a:rPr lang="zh-CN" altLang="zh-CN" dirty="0"/>
              <a:t>的柔韧性和很高的机械</a:t>
            </a:r>
            <a:r>
              <a:rPr lang="zh-CN" altLang="zh-CN" dirty="0" smtClean="0"/>
              <a:t>强度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 smtClean="0"/>
              <a:t>容易</a:t>
            </a:r>
            <a:r>
              <a:rPr lang="zh-CN" altLang="zh-CN" dirty="0"/>
              <a:t>在光学显微镜下进行</a:t>
            </a:r>
            <a:r>
              <a:rPr lang="zh-CN" altLang="zh-CN" dirty="0" smtClean="0"/>
              <a:t>操纵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 smtClean="0"/>
              <a:t>可以</a:t>
            </a:r>
            <a:r>
              <a:rPr lang="zh-CN" altLang="zh-CN" dirty="0"/>
              <a:t>很方便地与现有的光纤系统耦合和</a:t>
            </a:r>
            <a:r>
              <a:rPr lang="zh-CN" altLang="zh-CN" dirty="0" smtClean="0"/>
              <a:t>集成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     。。。。。。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136366" y="1074794"/>
            <a:ext cx="376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潜在应用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5623249" y="1904040"/>
            <a:ext cx="549884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/>
              <a:t>构造未来的微米乃至纳米光子</a:t>
            </a:r>
            <a:r>
              <a:rPr lang="zh-CN" altLang="zh-CN" dirty="0" smtClean="0"/>
              <a:t>器件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如</a:t>
            </a:r>
            <a:r>
              <a:rPr lang="zh-CN" altLang="zh-CN" dirty="0"/>
              <a:t>光学耦合器、滤波器、微型传感器、微光纤结谐振腔和激光器等</a:t>
            </a:r>
            <a:r>
              <a:rPr lang="zh-CN" altLang="zh-CN" dirty="0" smtClean="0"/>
              <a:t>。</a:t>
            </a:r>
            <a:endParaRPr lang="en-US" altLang="zh-CN" dirty="0" smtClean="0"/>
          </a:p>
        </p:txBody>
      </p:sp>
      <p:sp>
        <p:nvSpPr>
          <p:cNvPr id="6" name="矩形 5"/>
          <p:cNvSpPr/>
          <p:nvPr/>
        </p:nvSpPr>
        <p:spPr>
          <a:xfrm>
            <a:off x="7099193" y="3332689"/>
            <a:ext cx="24984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减小器件尺寸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提高性能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降低功耗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提高集成度</a:t>
            </a:r>
            <a:endParaRPr lang="zh-CN" altLang="zh-CN" dirty="0"/>
          </a:p>
        </p:txBody>
      </p:sp>
      <p:sp>
        <p:nvSpPr>
          <p:cNvPr id="9" name="TextBox 8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10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85405" y="53464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科研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4067" y="535380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实验教学</a:t>
            </a:r>
            <a:endParaRPr lang="zh-CN" altLang="en-US" sz="2800" dirty="0"/>
          </a:p>
        </p:txBody>
      </p:sp>
      <p:sp>
        <p:nvSpPr>
          <p:cNvPr id="16" name="右箭头 15"/>
          <p:cNvSpPr/>
          <p:nvPr/>
        </p:nvSpPr>
        <p:spPr>
          <a:xfrm>
            <a:off x="6014326" y="5421072"/>
            <a:ext cx="511966" cy="422031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4636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68649" y="51718"/>
            <a:ext cx="4431369" cy="461434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Part </a:t>
            </a:r>
            <a:r>
              <a:rPr lang="en-US" altLang="zh-CN" dirty="0" smtClean="0">
                <a:solidFill>
                  <a:schemeClr val="accent1"/>
                </a:solidFill>
                <a:cs typeface="+mn-ea"/>
                <a:sym typeface="+mn-lt"/>
              </a:rPr>
              <a:t>Two </a:t>
            </a: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微纳光纤制备方法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48069" y="1071690"/>
            <a:ext cx="4289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微纳光纤的制备方法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64747" y="2009680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dirty="0"/>
              <a:t>火焰加热</a:t>
            </a:r>
            <a:r>
              <a:rPr lang="zh-CN" altLang="zh-CN" sz="2000" dirty="0" smtClean="0"/>
              <a:t>法</a:t>
            </a:r>
            <a:r>
              <a:rPr lang="zh-CN" altLang="en-US" sz="2000" dirty="0" smtClean="0"/>
              <a:t>拉伸玻璃矿石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66092" y="200968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000" dirty="0"/>
              <a:t>十九世纪末</a:t>
            </a:r>
            <a:endParaRPr lang="zh-CN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15860" y="3885394"/>
            <a:ext cx="175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/>
              <a:t>二十世纪末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64746" y="3885405"/>
            <a:ext cx="352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/>
              <a:t>激光和火焰</a:t>
            </a:r>
            <a:r>
              <a:rPr lang="zh-CN" altLang="zh-CN" sz="2000" dirty="0"/>
              <a:t>加热拉伸玻璃光纤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68260" y="2522588"/>
            <a:ext cx="5793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V. Boys,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1887,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:489.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Threlfall,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Laboratory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London: Macmillan, 1898.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16896" y="4486472"/>
            <a:ext cx="513679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C. Knight et al.,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Opt. Lett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1997,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:1129-1131.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Dimmick et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Opt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1999,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:6845.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Kakarantzas et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Lett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2001,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:1137-1139.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右大括号 10"/>
          <p:cNvSpPr/>
          <p:nvPr/>
        </p:nvSpPr>
        <p:spPr>
          <a:xfrm>
            <a:off x="7767376" y="2090057"/>
            <a:ext cx="331595" cy="1995403"/>
          </a:xfrm>
          <a:prstGeom prst="rightBrace">
            <a:avLst/>
          </a:prstGeom>
          <a:ln>
            <a:solidFill>
              <a:srgbClr val="FF0000">
                <a:alpha val="50196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10954" y="2846606"/>
                <a:ext cx="18469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~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𝜇</m:t>
                    </m:r>
                    <m:r>
                      <a:rPr lang="en-US" altLang="zh-CN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量级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954" y="2846606"/>
                <a:ext cx="184698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950" t="-10526" r="-4290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15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47236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68649" y="51718"/>
            <a:ext cx="4431369" cy="461434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Part </a:t>
            </a:r>
            <a:r>
              <a:rPr lang="en-US" altLang="zh-CN" dirty="0" smtClean="0">
                <a:solidFill>
                  <a:schemeClr val="accent1"/>
                </a:solidFill>
                <a:cs typeface="+mn-ea"/>
                <a:sym typeface="+mn-lt"/>
              </a:rPr>
              <a:t>Two </a:t>
            </a: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微纳光纤制备方法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5" name="OSA Image" descr="OSA 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335" y="692193"/>
            <a:ext cx="6926665" cy="2696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964" y="144699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玻璃直接拉伸法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4132" y="1959900"/>
            <a:ext cx="435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Tong et al.,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Opt. Express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2006,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:82-87.</a:t>
            </a:r>
            <a:endParaRPr lang="zh-CN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6317" y="454766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二步高温拉伸法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204623" y="5176129"/>
            <a:ext cx="449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Tong et al.,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426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:816-819.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" y="3955136"/>
            <a:ext cx="6783382" cy="27585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82001" y="3441567"/>
            <a:ext cx="5918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</a:rPr>
              <a:t>表面更光滑，均匀性更好，透过率更高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26910" y="3412953"/>
                <a:ext cx="30458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~ 50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𝑛</m:t>
                    </m:r>
                    <m:r>
                      <a:rPr lang="en-US" altLang="zh-CN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 ~10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𝑚</m:t>
                    </m:r>
                    <m:r>
                      <a:rPr lang="en-US" altLang="zh-CN" sz="2400" i="1">
                        <a:latin typeface="Cambria Math"/>
                      </a:rPr>
                      <m:t>𝑚</m:t>
                    </m:r>
                  </m:oMath>
                </a14:m>
                <a:endParaRPr lang="en-US" altLang="zh-CN" sz="2400" i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10" y="3412953"/>
                <a:ext cx="304583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20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15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15416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1965681" y="3590177"/>
            <a:ext cx="4407127" cy="6179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68649" y="51718"/>
            <a:ext cx="5263297" cy="461434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Part </a:t>
            </a:r>
            <a:r>
              <a:rPr lang="en-US" altLang="zh-CN" dirty="0" smtClean="0">
                <a:solidFill>
                  <a:schemeClr val="accent1"/>
                </a:solidFill>
                <a:cs typeface="+mn-ea"/>
                <a:sym typeface="+mn-lt"/>
              </a:rPr>
              <a:t>Three </a:t>
            </a:r>
            <a:r>
              <a:rPr lang="zh-CN" altLang="en-US" dirty="0" smtClean="0">
                <a:sym typeface="+mn-lt"/>
              </a:rPr>
              <a:t>光纤</a:t>
            </a:r>
            <a:r>
              <a:rPr lang="zh-CN" altLang="en-US" dirty="0">
                <a:sym typeface="+mn-lt"/>
              </a:rPr>
              <a:t>拉制设备的设计</a:t>
            </a:r>
            <a:r>
              <a:rPr lang="zh-CN" altLang="en-US" dirty="0" smtClean="0">
                <a:sym typeface="+mn-lt"/>
              </a:rPr>
              <a:t>实现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1017" y="4473372"/>
            <a:ext cx="337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zh-CN" sz="2000" dirty="0">
                <a:latin typeface="+mn-ea"/>
              </a:rPr>
              <a:t>基于火焰加热法</a:t>
            </a:r>
            <a:endParaRPr lang="en-US" altLang="zh-CN" sz="2000" dirty="0">
              <a:latin typeface="+mn-ea"/>
            </a:endParaRPr>
          </a:p>
          <a:p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21017" y="5158861"/>
            <a:ext cx="644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zh-CN" sz="2000" dirty="0"/>
              <a:t>软件控制拉制模式</a:t>
            </a:r>
            <a:endParaRPr lang="en-US" altLang="zh-CN" sz="2000" dirty="0"/>
          </a:p>
          <a:p>
            <a:endParaRPr lang="zh-CN" altLang="en-US" sz="2000" dirty="0"/>
          </a:p>
        </p:txBody>
      </p:sp>
      <p:sp>
        <p:nvSpPr>
          <p:cNvPr id="15" name="矩形 14"/>
          <p:cNvSpPr/>
          <p:nvPr/>
        </p:nvSpPr>
        <p:spPr>
          <a:xfrm>
            <a:off x="1175658" y="1275917"/>
            <a:ext cx="9123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目标：</a:t>
            </a:r>
            <a:r>
              <a:rPr lang="zh-CN" altLang="zh-CN" sz="2000" dirty="0" smtClean="0"/>
              <a:t>普通单模光纤</a:t>
            </a:r>
            <a:r>
              <a:rPr lang="en-US" altLang="zh-CN" sz="2000" dirty="0" smtClean="0"/>
              <a:t>                  </a:t>
            </a:r>
            <a:r>
              <a:rPr lang="zh-CN" altLang="zh-CN" sz="2000" dirty="0" smtClean="0"/>
              <a:t>各种</a:t>
            </a:r>
            <a:r>
              <a:rPr lang="zh-CN" altLang="zh-CN" sz="2000" dirty="0"/>
              <a:t>直径</a:t>
            </a:r>
            <a:r>
              <a:rPr lang="zh-CN" altLang="zh-CN" sz="2000" dirty="0" smtClean="0"/>
              <a:t>的微</a:t>
            </a:r>
            <a:r>
              <a:rPr lang="zh-CN" altLang="zh-CN" sz="2000" dirty="0"/>
              <a:t>纳</a:t>
            </a:r>
            <a:r>
              <a:rPr lang="zh-CN" altLang="zh-CN" sz="2000" dirty="0" smtClean="0"/>
              <a:t>光纤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                           </a:t>
            </a:r>
            <a:endParaRPr lang="zh-CN" altLang="zh-CN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86200" y="4454127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更易实现，更高安全性</a:t>
            </a:r>
            <a:endParaRPr lang="zh-CN" altLang="en-US" sz="2000" dirty="0"/>
          </a:p>
        </p:txBody>
      </p:sp>
      <p:sp>
        <p:nvSpPr>
          <p:cNvPr id="17" name="右箭头 16"/>
          <p:cNvSpPr/>
          <p:nvPr/>
        </p:nvSpPr>
        <p:spPr>
          <a:xfrm>
            <a:off x="3946987" y="1385753"/>
            <a:ext cx="511966" cy="422031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研讨会</a:t>
            </a:r>
          </a:p>
        </p:txBody>
      </p:sp>
      <p:pic>
        <p:nvPicPr>
          <p:cNvPr id="25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993638" y="183585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 smtClean="0"/>
              <a:t>传输</a:t>
            </a:r>
            <a:r>
              <a:rPr lang="zh-CN" altLang="zh-CN" dirty="0"/>
              <a:t>损耗较低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 smtClean="0"/>
              <a:t>长度</a:t>
            </a:r>
            <a:r>
              <a:rPr lang="zh-CN" altLang="zh-CN" dirty="0"/>
              <a:t>达厘米量级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/>
              <a:t>输入</a:t>
            </a:r>
            <a:r>
              <a:rPr lang="zh-CN" altLang="en-US" dirty="0"/>
              <a:t>端输出端与光纤耦合器件</a:t>
            </a:r>
            <a:r>
              <a:rPr lang="zh-CN" altLang="en-US" dirty="0" smtClean="0"/>
              <a:t>集成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实验参数确定，可重复性高</a:t>
            </a:r>
            <a:r>
              <a:rPr lang="en-US" altLang="zh-CN" dirty="0"/>
              <a:t>   </a:t>
            </a:r>
          </a:p>
        </p:txBody>
      </p:sp>
      <p:sp>
        <p:nvSpPr>
          <p:cNvPr id="9" name="矩形 8"/>
          <p:cNvSpPr/>
          <p:nvPr/>
        </p:nvSpPr>
        <p:spPr>
          <a:xfrm>
            <a:off x="1965681" y="3630856"/>
            <a:ext cx="6096000" cy="4582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/>
              <a:t>为</a:t>
            </a:r>
            <a:r>
              <a:rPr lang="zh-CN" altLang="zh-CN" dirty="0"/>
              <a:t>微纳光子学相关实验教学提供材料基础</a:t>
            </a: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1859905" y="44942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方案：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8659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E:\文档\文章\教学论文\微纳光纤与微环\微纳光纤\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41" y="1397396"/>
            <a:ext cx="6251843" cy="40817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33045" y="1336430"/>
            <a:ext cx="5307111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000" dirty="0"/>
              <a:t>加热装置：</a:t>
            </a:r>
          </a:p>
          <a:p>
            <a:pPr>
              <a:lnSpc>
                <a:spcPct val="120000"/>
              </a:lnSpc>
            </a:pPr>
            <a:r>
              <a:rPr lang="zh-CN" altLang="zh-CN" dirty="0"/>
              <a:t>丁烷喷灯</a:t>
            </a:r>
            <a:r>
              <a:rPr lang="zh-CN" altLang="zh-CN" dirty="0" smtClean="0"/>
              <a:t>（</a:t>
            </a:r>
            <a:r>
              <a:rPr lang="en-US" altLang="zh-CN" dirty="0" smtClean="0"/>
              <a:t>b</a:t>
            </a:r>
            <a:r>
              <a:rPr lang="zh-CN" altLang="zh-CN" dirty="0" smtClean="0"/>
              <a:t>）</a:t>
            </a:r>
            <a:r>
              <a:rPr lang="zh-CN" altLang="zh-CN" dirty="0"/>
              <a:t>：外焰</a:t>
            </a:r>
            <a:r>
              <a:rPr lang="zh-CN" altLang="zh-CN" dirty="0" smtClean="0"/>
              <a:t>温度</a:t>
            </a:r>
            <a:r>
              <a:rPr lang="en-US" altLang="zh-CN" dirty="0" smtClean="0"/>
              <a:t>1300</a:t>
            </a:r>
            <a:r>
              <a:rPr lang="zh-CN" altLang="zh-CN" dirty="0"/>
              <a:t>℃</a:t>
            </a:r>
            <a:r>
              <a:rPr lang="zh-CN" altLang="zh-CN" dirty="0" smtClean="0"/>
              <a:t>，火焰</a:t>
            </a:r>
            <a:r>
              <a:rPr lang="zh-CN" altLang="en-US" dirty="0" smtClean="0"/>
              <a:t>稳定</a:t>
            </a:r>
            <a:endParaRPr lang="en-US" altLang="zh-CN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zh-CN" sz="2000" dirty="0" smtClean="0"/>
              <a:t>机械</a:t>
            </a:r>
            <a:r>
              <a:rPr lang="zh-CN" altLang="zh-CN" sz="2000" dirty="0"/>
              <a:t>装置：</a:t>
            </a:r>
          </a:p>
          <a:p>
            <a:pPr>
              <a:lnSpc>
                <a:spcPct val="120000"/>
              </a:lnSpc>
            </a:pPr>
            <a:r>
              <a:rPr lang="zh-CN" altLang="zh-CN" dirty="0"/>
              <a:t>光纤夹持器</a:t>
            </a:r>
            <a:r>
              <a:rPr lang="zh-CN" altLang="zh-CN" dirty="0" smtClean="0"/>
              <a:t>（</a:t>
            </a:r>
            <a:r>
              <a:rPr lang="en-US" altLang="zh-CN" dirty="0" smtClean="0"/>
              <a:t>c</a:t>
            </a:r>
            <a:r>
              <a:rPr lang="zh-CN" altLang="zh-CN" dirty="0" smtClean="0"/>
              <a:t>）：固定光纤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zh-CN" dirty="0" smtClean="0"/>
              <a:t>步进电机</a:t>
            </a:r>
            <a:r>
              <a:rPr lang="zh-CN" altLang="zh-CN" dirty="0"/>
              <a:t>图</a:t>
            </a:r>
            <a:r>
              <a:rPr lang="zh-CN" altLang="zh-CN" dirty="0" smtClean="0"/>
              <a:t>（</a:t>
            </a:r>
            <a:r>
              <a:rPr lang="en-US" altLang="zh-CN" dirty="0" smtClean="0"/>
              <a:t>d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zh-CN" dirty="0" smtClean="0"/>
              <a:t>滑动</a:t>
            </a:r>
            <a:r>
              <a:rPr lang="zh-CN" altLang="zh-CN" dirty="0"/>
              <a:t>位移台</a:t>
            </a:r>
            <a:r>
              <a:rPr lang="zh-CN" altLang="zh-CN" dirty="0" smtClean="0"/>
              <a:t>（</a:t>
            </a:r>
            <a:r>
              <a:rPr lang="en-US" altLang="zh-CN" dirty="0" smtClean="0"/>
              <a:t>f</a:t>
            </a:r>
            <a:r>
              <a:rPr lang="zh-CN" altLang="zh-CN" dirty="0" smtClean="0"/>
              <a:t>）</a:t>
            </a:r>
            <a:endParaRPr lang="zh-CN" altLang="zh-CN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zh-CN" sz="2000" dirty="0"/>
              <a:t>控制装置：</a:t>
            </a:r>
          </a:p>
          <a:p>
            <a:pPr>
              <a:lnSpc>
                <a:spcPct val="120000"/>
              </a:lnSpc>
            </a:pPr>
            <a:r>
              <a:rPr lang="zh-CN" altLang="zh-CN" dirty="0"/>
              <a:t>电机驱动器、控制板、</a:t>
            </a:r>
            <a:r>
              <a:rPr lang="en-US" altLang="zh-CN" dirty="0"/>
              <a:t>PC</a:t>
            </a:r>
            <a:r>
              <a:rPr lang="zh-CN" altLang="zh-CN" dirty="0" smtClean="0"/>
              <a:t>（</a:t>
            </a:r>
            <a:r>
              <a:rPr lang="en-US" altLang="zh-CN" dirty="0" smtClean="0"/>
              <a:t>e</a:t>
            </a:r>
            <a:r>
              <a:rPr lang="zh-CN" altLang="zh-CN" dirty="0" smtClean="0"/>
              <a:t>）：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en-US" altLang="zh-CN" dirty="0" smtClean="0"/>
              <a:t>                </a:t>
            </a:r>
            <a:r>
              <a:rPr lang="zh-CN" altLang="zh-CN" dirty="0" smtClean="0"/>
              <a:t>由</a:t>
            </a:r>
            <a:r>
              <a:rPr lang="zh-CN" altLang="zh-CN" dirty="0"/>
              <a:t>控制装置实现软件对拉制模式的</a:t>
            </a:r>
            <a:r>
              <a:rPr lang="zh-CN" altLang="zh-CN" dirty="0" smtClean="0"/>
              <a:t>调控</a:t>
            </a:r>
            <a:endParaRPr lang="en-US" altLang="zh-CN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zh-CN" sz="2000" dirty="0" smtClean="0"/>
              <a:t>测量</a:t>
            </a:r>
            <a:r>
              <a:rPr lang="zh-CN" altLang="zh-CN" sz="2000" dirty="0"/>
              <a:t>装置：</a:t>
            </a:r>
          </a:p>
          <a:p>
            <a:pPr>
              <a:lnSpc>
                <a:spcPct val="120000"/>
              </a:lnSpc>
            </a:pPr>
            <a:r>
              <a:rPr lang="zh-CN" altLang="zh-CN" dirty="0"/>
              <a:t>氦氖激光器，光纤功率计，</a:t>
            </a:r>
            <a:r>
              <a:rPr lang="zh-CN" altLang="zh-CN" dirty="0" smtClean="0"/>
              <a:t>显微镜</a:t>
            </a:r>
            <a:r>
              <a:rPr lang="zh-CN" altLang="en-US" dirty="0" smtClean="0"/>
              <a:t>等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en-US" altLang="zh-CN" dirty="0" smtClean="0"/>
              <a:t>                </a:t>
            </a:r>
            <a:r>
              <a:rPr lang="zh-CN" altLang="zh-CN" dirty="0" smtClean="0"/>
              <a:t>测量</a:t>
            </a:r>
            <a:r>
              <a:rPr lang="zh-CN" altLang="en-US" dirty="0"/>
              <a:t>传输损耗和</a:t>
            </a:r>
            <a:r>
              <a:rPr lang="zh-CN" altLang="zh-CN" dirty="0"/>
              <a:t>束腰直径</a:t>
            </a:r>
          </a:p>
          <a:p>
            <a:pPr>
              <a:lnSpc>
                <a:spcPct val="120000"/>
              </a:lnSpc>
            </a:pPr>
            <a:endParaRPr lang="zh-CN" altLang="zh-CN" dirty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73617" y="571032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示意图及零部件</a:t>
            </a:r>
            <a:endParaRPr lang="zh-CN" altLang="en-US" dirty="0"/>
          </a:p>
        </p:txBody>
      </p:sp>
      <p:pic>
        <p:nvPicPr>
          <p:cNvPr id="19" name="图片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6" y="940181"/>
            <a:ext cx="5935721" cy="44098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54971" y="57103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装置实物图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11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68649" y="51718"/>
            <a:ext cx="5263297" cy="461434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Part </a:t>
            </a:r>
            <a:r>
              <a:rPr lang="en-US" altLang="zh-CN" dirty="0" smtClean="0">
                <a:solidFill>
                  <a:schemeClr val="accent1"/>
                </a:solidFill>
                <a:cs typeface="+mn-ea"/>
                <a:sym typeface="+mn-lt"/>
              </a:rPr>
              <a:t>Three </a:t>
            </a:r>
            <a:r>
              <a:rPr lang="zh-CN" altLang="en-US" dirty="0" smtClean="0">
                <a:sym typeface="+mn-lt"/>
              </a:rPr>
              <a:t>光纤</a:t>
            </a:r>
            <a:r>
              <a:rPr lang="zh-CN" altLang="en-US" dirty="0">
                <a:sym typeface="+mn-lt"/>
              </a:rPr>
              <a:t>拉制设备的设计</a:t>
            </a:r>
            <a:r>
              <a:rPr lang="zh-CN" altLang="en-US" dirty="0" smtClean="0">
                <a:sym typeface="+mn-lt"/>
              </a:rPr>
              <a:t>实现</a:t>
            </a:r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2979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>
            <a:extLst>
              <a:ext uri="{FF2B5EF4-FFF2-40B4-BE49-F238E27FC236}">
                <a16:creationId xmlns="" xmlns:a16="http://schemas.microsoft.com/office/drawing/2014/main" id="{4102B341-C45F-440A-B9B2-A5270EA9A3B1}"/>
              </a:ext>
            </a:extLst>
          </p:cNvPr>
          <p:cNvGrpSpPr/>
          <p:nvPr/>
        </p:nvGrpSpPr>
        <p:grpSpPr>
          <a:xfrm>
            <a:off x="665026" y="971550"/>
            <a:ext cx="855113" cy="5514975"/>
            <a:chOff x="665026" y="971550"/>
            <a:chExt cx="855113" cy="55149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矩形 44">
              <a:extLst>
                <a:ext uri="{FF2B5EF4-FFF2-40B4-BE49-F238E27FC236}">
                  <a16:creationId xmlns="" xmlns:a16="http://schemas.microsoft.com/office/drawing/2014/main" id="{023D4B87-E83A-4ACA-9B54-E7E3EE7CBD74}"/>
                </a:ext>
              </a:extLst>
            </p:cNvPr>
            <p:cNvSpPr/>
            <p:nvPr/>
          </p:nvSpPr>
          <p:spPr>
            <a:xfrm>
              <a:off x="1016280" y="971550"/>
              <a:ext cx="140149" cy="55149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="" xmlns:a16="http://schemas.microsoft.com/office/drawing/2014/main" id="{A4D94B61-474B-47CA-8DB1-5D33776BE554}"/>
                </a:ext>
              </a:extLst>
            </p:cNvPr>
            <p:cNvSpPr/>
            <p:nvPr/>
          </p:nvSpPr>
          <p:spPr>
            <a:xfrm>
              <a:off x="665026" y="1528446"/>
              <a:ext cx="855113" cy="8551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椭圆 46">
              <a:extLst>
                <a:ext uri="{FF2B5EF4-FFF2-40B4-BE49-F238E27FC236}">
                  <a16:creationId xmlns="" xmlns:a16="http://schemas.microsoft.com/office/drawing/2014/main" id="{29895581-E9A2-4087-B094-A4BA5DD085D9}"/>
                </a:ext>
              </a:extLst>
            </p:cNvPr>
            <p:cNvSpPr/>
            <p:nvPr/>
          </p:nvSpPr>
          <p:spPr>
            <a:xfrm>
              <a:off x="665026" y="3222742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="" xmlns:a16="http://schemas.microsoft.com/office/drawing/2014/main" id="{DF3812FD-186C-4E9A-BEB6-1E2497ED8CC9}"/>
                </a:ext>
              </a:extLst>
            </p:cNvPr>
            <p:cNvSpPr/>
            <p:nvPr/>
          </p:nvSpPr>
          <p:spPr>
            <a:xfrm>
              <a:off x="665026" y="4917038"/>
              <a:ext cx="855113" cy="8551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226844C1-7E12-4A7B-90C7-5D79A308F12E}"/>
                </a:ext>
              </a:extLst>
            </p:cNvPr>
            <p:cNvSpPr txBox="1"/>
            <p:nvPr/>
          </p:nvSpPr>
          <p:spPr>
            <a:xfrm>
              <a:off x="896979" y="168919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流程图: 过程 10"/>
          <p:cNvSpPr/>
          <p:nvPr/>
        </p:nvSpPr>
        <p:spPr>
          <a:xfrm>
            <a:off x="1479089" y="2491991"/>
            <a:ext cx="1889090" cy="622998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控制器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流程图: 过程 11"/>
          <p:cNvSpPr/>
          <p:nvPr/>
        </p:nvSpPr>
        <p:spPr>
          <a:xfrm>
            <a:off x="4009751" y="2513767"/>
            <a:ext cx="1889090" cy="622998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驱动器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7064343" y="2493671"/>
            <a:ext cx="1889090" cy="622998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步进电机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流程图: 过程 13"/>
          <p:cNvSpPr/>
          <p:nvPr/>
        </p:nvSpPr>
        <p:spPr>
          <a:xfrm>
            <a:off x="9956567" y="2515447"/>
            <a:ext cx="1889090" cy="622998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滑动位移台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3392644" y="2803490"/>
            <a:ext cx="5825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5938187" y="2805170"/>
            <a:ext cx="111694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9013286" y="2806850"/>
            <a:ext cx="88149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996361" y="230107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 smtClean="0"/>
              <a:t>联轴器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370209" y="233078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指令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938096" y="23010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脉冲信号</a:t>
            </a:r>
            <a:endParaRPr lang="zh-CN" altLang="en-US" dirty="0"/>
          </a:p>
        </p:txBody>
      </p:sp>
      <p:sp>
        <p:nvSpPr>
          <p:cNvPr id="21" name="流程图: 数据 20"/>
          <p:cNvSpPr/>
          <p:nvPr/>
        </p:nvSpPr>
        <p:spPr>
          <a:xfrm>
            <a:off x="6760635" y="4309321"/>
            <a:ext cx="2400429" cy="624678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 smtClean="0">
                <a:solidFill>
                  <a:schemeClr val="tx1"/>
                </a:solidFill>
              </a:rPr>
              <a:t>步距角</a:t>
            </a:r>
            <a:r>
              <a:rPr lang="en-US" altLang="zh-CN" dirty="0" smtClean="0">
                <a:solidFill>
                  <a:schemeClr val="tx1"/>
                </a:solidFill>
              </a:rPr>
              <a:t>1.8°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(</a:t>
            </a:r>
            <a:r>
              <a:rPr lang="en-US" altLang="zh-CN" dirty="0" smtClean="0">
                <a:solidFill>
                  <a:schemeClr val="tx1"/>
                </a:solidFill>
              </a:rPr>
              <a:t>360°/200)</a:t>
            </a:r>
            <a:endParaRPr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357594" y="3909540"/>
                <a:ext cx="1816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dirty="0" smtClean="0"/>
                  <a:t>螺杆螺距</a:t>
                </a:r>
                <a:r>
                  <a:rPr lang="en-US" altLang="zh-CN" dirty="0" smtClean="0"/>
                  <a:t>: 5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594" y="3909540"/>
                <a:ext cx="1816523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2685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639238" y="3909540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/>
              <a:t>一个圆周</a:t>
            </a:r>
            <a:r>
              <a:rPr lang="en-US" altLang="zh-CN" dirty="0"/>
              <a:t>360°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流程图: 数据 23"/>
              <p:cNvSpPr/>
              <p:nvPr/>
            </p:nvSpPr>
            <p:spPr>
              <a:xfrm>
                <a:off x="9512191" y="4321756"/>
                <a:ext cx="2400429" cy="624678"/>
              </a:xfrm>
              <a:prstGeom prst="flowChartInputOutp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 smtClean="0">
                    <a:solidFill>
                      <a:schemeClr val="tx1"/>
                    </a:solidFill>
                  </a:rPr>
                  <a:t>移动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𝑚𝑚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/200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流程图: 数据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191" y="4321756"/>
                <a:ext cx="2400429" cy="624678"/>
              </a:xfrm>
              <a:prstGeom prst="flowChartInputOutput">
                <a:avLst/>
              </a:prstGeom>
              <a:blipFill rotWithShape="1">
                <a:blip r:embed="rId3"/>
                <a:stretch>
                  <a:fillRect t="-5882" b="-176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/>
          <p:cNvCxnSpPr/>
          <p:nvPr/>
        </p:nvCxnSpPr>
        <p:spPr>
          <a:xfrm>
            <a:off x="2237014" y="2069094"/>
            <a:ext cx="0" cy="4073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08" y="889303"/>
            <a:ext cx="1293811" cy="1107075"/>
          </a:xfrm>
          <a:prstGeom prst="rect">
            <a:avLst/>
          </a:prstGeom>
        </p:spPr>
      </p:pic>
      <p:sp>
        <p:nvSpPr>
          <p:cNvPr id="27" name="流程图: 数据 26"/>
          <p:cNvSpPr/>
          <p:nvPr/>
        </p:nvSpPr>
        <p:spPr>
          <a:xfrm>
            <a:off x="6643228" y="5683920"/>
            <a:ext cx="2400429" cy="624678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>
                <a:solidFill>
                  <a:schemeClr val="tx1"/>
                </a:solidFill>
              </a:rPr>
              <a:t>栅</a:t>
            </a:r>
            <a:r>
              <a:rPr lang="zh-CN" altLang="zh-CN" dirty="0" smtClean="0">
                <a:solidFill>
                  <a:schemeClr val="tx1"/>
                </a:solidFill>
              </a:rPr>
              <a:t>格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(</a:t>
            </a:r>
            <a:r>
              <a:rPr lang="zh-CN" altLang="zh-CN" dirty="0" smtClean="0">
                <a:solidFill>
                  <a:schemeClr val="tx1"/>
                </a:solidFill>
              </a:rPr>
              <a:t>步距角</a:t>
            </a:r>
            <a:r>
              <a:rPr lang="en-US" altLang="zh-CN" dirty="0" smtClean="0">
                <a:solidFill>
                  <a:schemeClr val="tx1"/>
                </a:solidFill>
              </a:rPr>
              <a:t>1.8°)</a:t>
            </a:r>
          </a:p>
        </p:txBody>
      </p:sp>
      <p:sp>
        <p:nvSpPr>
          <p:cNvPr id="28" name="右箭头 27"/>
          <p:cNvSpPr/>
          <p:nvPr/>
        </p:nvSpPr>
        <p:spPr>
          <a:xfrm rot="5400000">
            <a:off x="7786382" y="3285973"/>
            <a:ext cx="737835" cy="555171"/>
          </a:xfrm>
          <a:prstGeom prst="rightArrow">
            <a:avLst/>
          </a:prstGeom>
          <a:solidFill>
            <a:srgbClr val="6666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右箭头 28"/>
          <p:cNvSpPr/>
          <p:nvPr/>
        </p:nvSpPr>
        <p:spPr>
          <a:xfrm rot="5400000">
            <a:off x="10610605" y="3289077"/>
            <a:ext cx="737835" cy="555171"/>
          </a:xfrm>
          <a:prstGeom prst="rightArrow">
            <a:avLst/>
          </a:prstGeom>
          <a:solidFill>
            <a:srgbClr val="6666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左右箭头 29"/>
          <p:cNvSpPr/>
          <p:nvPr/>
        </p:nvSpPr>
        <p:spPr>
          <a:xfrm>
            <a:off x="8987814" y="4374392"/>
            <a:ext cx="724075" cy="49453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/>
          <p:cNvCxnSpPr/>
          <p:nvPr/>
        </p:nvCxnSpPr>
        <p:spPr>
          <a:xfrm flipV="1">
            <a:off x="7982050" y="5018231"/>
            <a:ext cx="0" cy="572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60489" y="501053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/>
              <a:t>检测</a:t>
            </a:r>
          </a:p>
        </p:txBody>
      </p:sp>
      <p:cxnSp>
        <p:nvCxnSpPr>
          <p:cNvPr id="33" name="直接连接符 32"/>
          <p:cNvCxnSpPr>
            <a:stCxn id="32" idx="1"/>
          </p:cNvCxnSpPr>
          <p:nvPr/>
        </p:nvCxnSpPr>
        <p:spPr>
          <a:xfrm flipH="1">
            <a:off x="2213835" y="5287533"/>
            <a:ext cx="5746654" cy="1560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2231718" y="3203972"/>
            <a:ext cx="5295" cy="21096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28191" y="48689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反馈</a:t>
            </a:r>
          </a:p>
        </p:txBody>
      </p:sp>
      <p:sp>
        <p:nvSpPr>
          <p:cNvPr id="37" name="流程图: 过程 36"/>
          <p:cNvSpPr/>
          <p:nvPr/>
        </p:nvSpPr>
        <p:spPr>
          <a:xfrm>
            <a:off x="9978333" y="1193549"/>
            <a:ext cx="1889090" cy="622998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限位开关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十字形 37"/>
          <p:cNvSpPr/>
          <p:nvPr/>
        </p:nvSpPr>
        <p:spPr>
          <a:xfrm>
            <a:off x="10701937" y="1947791"/>
            <a:ext cx="486069" cy="463300"/>
          </a:xfrm>
          <a:prstGeom prst="plus">
            <a:avLst/>
          </a:prstGeom>
          <a:solidFill>
            <a:srgbClr val="6666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20103" y="64610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r>
              <a:rPr lang="zh-CN" altLang="en-US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全国高等学校物理实验教学研讨会</a:t>
            </a:r>
          </a:p>
        </p:txBody>
      </p:sp>
      <p:pic>
        <p:nvPicPr>
          <p:cNvPr id="40" name="Picture 2" descr="C:\Users\ququ\Desktop\PPT\Fw_ 学校标识\六十周年校庆LOGO\校庆logo\60周年LOGO静态图\PNG(透明图层)\60年校庆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83" y="8318"/>
            <a:ext cx="3469821" cy="10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68649" y="51718"/>
            <a:ext cx="7074793" cy="461434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Part </a:t>
            </a:r>
            <a:r>
              <a:rPr lang="en-US" altLang="zh-CN" dirty="0" smtClean="0">
                <a:solidFill>
                  <a:schemeClr val="accent1"/>
                </a:solidFill>
                <a:cs typeface="+mn-ea"/>
                <a:sym typeface="+mn-lt"/>
              </a:rPr>
              <a:t>Three </a:t>
            </a:r>
            <a:r>
              <a:rPr lang="zh-CN" altLang="en-US" dirty="0" smtClean="0">
                <a:sym typeface="+mn-lt"/>
              </a:rPr>
              <a:t>光纤</a:t>
            </a:r>
            <a:r>
              <a:rPr lang="zh-CN" altLang="en-US" dirty="0">
                <a:sym typeface="+mn-lt"/>
              </a:rPr>
              <a:t>拉制设备的设计</a:t>
            </a:r>
            <a:r>
              <a:rPr lang="zh-CN" altLang="en-US" dirty="0" smtClean="0">
                <a:sym typeface="+mn-lt"/>
              </a:rPr>
              <a:t>实现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5113" y="648102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n-ea"/>
                <a:sym typeface="+mn-lt"/>
              </a:rPr>
              <a:t>——</a:t>
            </a:r>
            <a:r>
              <a:rPr lang="zh-CN" altLang="en-US" sz="2400" dirty="0">
                <a:latin typeface="+mn-ea"/>
                <a:sym typeface="+mn-lt"/>
              </a:rPr>
              <a:t>工作原理</a:t>
            </a:r>
            <a:endParaRPr lang="zh-CN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0219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"/>
</p:tagLst>
</file>

<file path=ppt/theme/theme1.xml><?xml version="1.0" encoding="utf-8"?>
<a:theme xmlns:a="http://schemas.openxmlformats.org/drawingml/2006/main" name="模板页面">
  <a:themeElements>
    <a:clrScheme name="自定义 2">
      <a:dk1>
        <a:srgbClr val="000000"/>
      </a:dk1>
      <a:lt1>
        <a:srgbClr val="FFFFFF"/>
      </a:lt1>
      <a:dk2>
        <a:srgbClr val="010101"/>
      </a:dk2>
      <a:lt2>
        <a:srgbClr val="FFFFFF"/>
      </a:lt2>
      <a:accent1>
        <a:srgbClr val="FFC000"/>
      </a:accent1>
      <a:accent2>
        <a:srgbClr val="B2A32B"/>
      </a:accent2>
      <a:accent3>
        <a:srgbClr val="6EA8CC"/>
      </a:accent3>
      <a:accent4>
        <a:srgbClr val="BDE6FF"/>
      </a:accent4>
      <a:accent5>
        <a:srgbClr val="000000"/>
      </a:accent5>
      <a:accent6>
        <a:srgbClr val="FFE93D"/>
      </a:accent6>
      <a:hlink>
        <a:srgbClr val="0563C1"/>
      </a:hlink>
      <a:folHlink>
        <a:srgbClr val="954F72"/>
      </a:folHlink>
    </a:clrScheme>
    <a:fontScheme name="Tem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2209</TotalTime>
  <Words>1716</Words>
  <Application>Microsoft Office PowerPoint</Application>
  <PresentationFormat>自定义</PresentationFormat>
  <Paragraphs>359</Paragraphs>
  <Slides>21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QUGUANGYUAN</cp:lastModifiedBy>
  <cp:revision>300</cp:revision>
  <dcterms:created xsi:type="dcterms:W3CDTF">2015-08-18T02:51:41Z</dcterms:created>
  <dcterms:modified xsi:type="dcterms:W3CDTF">2018-07-30T19:24:04Z</dcterms:modified>
</cp:coreProperties>
</file>