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7" r:id="rId2"/>
    <p:sldId id="257" r:id="rId3"/>
    <p:sldId id="340" r:id="rId4"/>
    <p:sldId id="341" r:id="rId5"/>
    <p:sldId id="347" r:id="rId6"/>
    <p:sldId id="343" r:id="rId7"/>
    <p:sldId id="344" r:id="rId8"/>
    <p:sldId id="345" r:id="rId9"/>
    <p:sldId id="348" r:id="rId10"/>
    <p:sldId id="349" r:id="rId11"/>
    <p:sldId id="346" r:id="rId12"/>
    <p:sldId id="273" r:id="rId13"/>
    <p:sldId id="326" r:id="rId14"/>
    <p:sldId id="284" r:id="rId15"/>
    <p:sldId id="268" r:id="rId16"/>
    <p:sldId id="306" r:id="rId17"/>
    <p:sldId id="285" r:id="rId18"/>
    <p:sldId id="350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vjinglin" initials="l" lastIdx="1" clrIdx="0">
    <p:extLst>
      <p:ext uri="{19B8F6BF-5375-455C-9EA6-DF929625EA0E}">
        <p15:presenceInfo xmlns:p15="http://schemas.microsoft.com/office/powerpoint/2012/main" userId="lvjingl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800000"/>
    <a:srgbClr val="FF9900"/>
    <a:srgbClr val="000066"/>
    <a:srgbClr val="000099"/>
    <a:srgbClr val="663300"/>
    <a:srgbClr val="AC0000"/>
    <a:srgbClr val="2D4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6"/>
    <p:restoredTop sz="88584" autoAdjust="0"/>
  </p:normalViewPr>
  <p:slideViewPr>
    <p:cSldViewPr snapToGrid="0" snapToObjects="1">
      <p:cViewPr varScale="1">
        <p:scale>
          <a:sx n="61" d="100"/>
          <a:sy n="61" d="100"/>
        </p:scale>
        <p:origin x="1480" y="4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951F89-6D5F-DB48-A4AE-FD7781AD83A0}" type="doc">
      <dgm:prSet loTypeId="urn:microsoft.com/office/officeart/2005/8/layout/hChevron3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AB56AEE-EEE2-9D42-9B19-98FF8D1A620B}">
      <dgm:prSet phldrT="[Text]" custT="1"/>
      <dgm:spPr/>
      <dgm:t>
        <a:bodyPr/>
        <a:lstStyle/>
        <a:p>
          <a:r>
            <a: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被动学习</a:t>
          </a:r>
          <a:endParaRPr 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0290EE1-CA5A-CB42-A3BB-3719A8155C4E}" type="parTrans" cxnId="{A71E721E-C892-8748-A5E3-EBF20E47CD8C}">
      <dgm:prSet/>
      <dgm:spPr/>
      <dgm:t>
        <a:bodyPr/>
        <a:lstStyle/>
        <a:p>
          <a:endParaRPr lang="en-US" sz="2000"/>
        </a:p>
      </dgm:t>
    </dgm:pt>
    <dgm:pt modelId="{73F12BF6-CBEE-1846-88F9-33A855D913DC}" type="sibTrans" cxnId="{A71E721E-C892-8748-A5E3-EBF20E47CD8C}">
      <dgm:prSet/>
      <dgm:spPr/>
      <dgm:t>
        <a:bodyPr/>
        <a:lstStyle/>
        <a:p>
          <a:endParaRPr lang="en-US" sz="2000"/>
        </a:p>
      </dgm:t>
    </dgm:pt>
    <dgm:pt modelId="{10292D05-DEDA-6C42-90F5-9148C0FA4546}">
      <dgm:prSet phldrT="[Text]" custT="1"/>
      <dgm:spPr/>
      <dgm:t>
        <a:bodyPr/>
        <a:lstStyle/>
        <a:p>
          <a:r>
            <a:rPr lang="zh-CN" altLang="en-US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主动学习</a:t>
          </a:r>
          <a:endParaRPr lang="en-US" sz="2000" b="1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BDB60EC-20A4-EA44-8B96-2E542646696E}" type="parTrans" cxnId="{B92D7292-26C6-CC49-B63A-C2569D13E8EC}">
      <dgm:prSet/>
      <dgm:spPr/>
      <dgm:t>
        <a:bodyPr/>
        <a:lstStyle/>
        <a:p>
          <a:endParaRPr lang="en-US" sz="2000"/>
        </a:p>
      </dgm:t>
    </dgm:pt>
    <dgm:pt modelId="{A84E8FEB-602E-F14F-B43C-F732B5CFF5AC}" type="sibTrans" cxnId="{B92D7292-26C6-CC49-B63A-C2569D13E8EC}">
      <dgm:prSet/>
      <dgm:spPr/>
      <dgm:t>
        <a:bodyPr/>
        <a:lstStyle/>
        <a:p>
          <a:endParaRPr lang="en-US" sz="2000"/>
        </a:p>
      </dgm:t>
    </dgm:pt>
    <dgm:pt modelId="{C6A0E0D0-5E38-8044-BD2C-8D9F66D1F6C2}" type="pres">
      <dgm:prSet presAssocID="{61951F89-6D5F-DB48-A4AE-FD7781AD83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9F9F19-9C0D-524A-9D07-DEE4B1015DB9}" type="pres">
      <dgm:prSet presAssocID="{BAB56AEE-EEE2-9D42-9B19-98FF8D1A620B}" presName="parTxOnly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061F09-29F5-D84D-9C5E-739C3FE7B9CD}" type="pres">
      <dgm:prSet presAssocID="{73F12BF6-CBEE-1846-88F9-33A855D913DC}" presName="parSpace" presStyleCnt="0"/>
      <dgm:spPr/>
    </dgm:pt>
    <dgm:pt modelId="{E31F9D72-FD22-F745-95D3-35916B1F37E9}" type="pres">
      <dgm:prSet presAssocID="{10292D05-DEDA-6C42-90F5-9148C0FA4546}" presName="parTxOnly" presStyleLbl="node1" presStyleIdx="1" presStyleCnt="2" custLinFactNeighborX="705" custLinFactNeighborY="-3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003109-FAEB-F642-85EC-4603EDF8EFF9}" type="presOf" srcId="{61951F89-6D5F-DB48-A4AE-FD7781AD83A0}" destId="{C6A0E0D0-5E38-8044-BD2C-8D9F66D1F6C2}" srcOrd="0" destOrd="0" presId="urn:microsoft.com/office/officeart/2005/8/layout/hChevron3"/>
    <dgm:cxn modelId="{F272C9CD-79EB-A440-931E-82F494D75F9A}" type="presOf" srcId="{BAB56AEE-EEE2-9D42-9B19-98FF8D1A620B}" destId="{FA9F9F19-9C0D-524A-9D07-DEE4B1015DB9}" srcOrd="0" destOrd="0" presId="urn:microsoft.com/office/officeart/2005/8/layout/hChevron3"/>
    <dgm:cxn modelId="{B92D7292-26C6-CC49-B63A-C2569D13E8EC}" srcId="{61951F89-6D5F-DB48-A4AE-FD7781AD83A0}" destId="{10292D05-DEDA-6C42-90F5-9148C0FA4546}" srcOrd="1" destOrd="0" parTransId="{ABDB60EC-20A4-EA44-8B96-2E542646696E}" sibTransId="{A84E8FEB-602E-F14F-B43C-F732B5CFF5AC}"/>
    <dgm:cxn modelId="{A71E721E-C892-8748-A5E3-EBF20E47CD8C}" srcId="{61951F89-6D5F-DB48-A4AE-FD7781AD83A0}" destId="{BAB56AEE-EEE2-9D42-9B19-98FF8D1A620B}" srcOrd="0" destOrd="0" parTransId="{C0290EE1-CA5A-CB42-A3BB-3719A8155C4E}" sibTransId="{73F12BF6-CBEE-1846-88F9-33A855D913DC}"/>
    <dgm:cxn modelId="{37920A0B-E216-0A47-B2CA-25D8EDF87E6E}" type="presOf" srcId="{10292D05-DEDA-6C42-90F5-9148C0FA4546}" destId="{E31F9D72-FD22-F745-95D3-35916B1F37E9}" srcOrd="0" destOrd="0" presId="urn:microsoft.com/office/officeart/2005/8/layout/hChevron3"/>
    <dgm:cxn modelId="{F7C5F785-780A-184D-B4FE-DB7002689A98}" type="presParOf" srcId="{C6A0E0D0-5E38-8044-BD2C-8D9F66D1F6C2}" destId="{FA9F9F19-9C0D-524A-9D07-DEE4B1015DB9}" srcOrd="0" destOrd="0" presId="urn:microsoft.com/office/officeart/2005/8/layout/hChevron3"/>
    <dgm:cxn modelId="{ED6EC228-8516-1A42-AD42-6F548E5D91C1}" type="presParOf" srcId="{C6A0E0D0-5E38-8044-BD2C-8D9F66D1F6C2}" destId="{48061F09-29F5-D84D-9C5E-739C3FE7B9CD}" srcOrd="1" destOrd="0" presId="urn:microsoft.com/office/officeart/2005/8/layout/hChevron3"/>
    <dgm:cxn modelId="{43D7A8B2-2002-974D-92BD-1299B5010949}" type="presParOf" srcId="{C6A0E0D0-5E38-8044-BD2C-8D9F66D1F6C2}" destId="{E31F9D72-FD22-F745-95D3-35916B1F37E9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951F89-6D5F-DB48-A4AE-FD7781AD83A0}" type="doc">
      <dgm:prSet loTypeId="urn:microsoft.com/office/officeart/2005/8/layout/hChevron3" loCatId="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9805E246-FEBB-1549-BE8E-8DE64703350D}">
      <dgm:prSet phldrT="[Text]" custT="1"/>
      <dgm:spPr/>
      <dgm:t>
        <a:bodyPr/>
        <a:lstStyle/>
        <a:p>
          <a:r>
            <a: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验证规律</a:t>
          </a:r>
          <a:endParaRPr 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1126731-25BC-5949-B824-500C415DC592}" type="parTrans" cxnId="{96CF1D4D-8E4B-5749-A84D-238541C56345}">
      <dgm:prSet/>
      <dgm:spPr/>
      <dgm:t>
        <a:bodyPr/>
        <a:lstStyle/>
        <a:p>
          <a:endParaRPr lang="en-US" sz="2000"/>
        </a:p>
      </dgm:t>
    </dgm:pt>
    <dgm:pt modelId="{38EEA569-5B45-5345-8FFC-2CC7CD42997D}" type="sibTrans" cxnId="{96CF1D4D-8E4B-5749-A84D-238541C56345}">
      <dgm:prSet/>
      <dgm:spPr/>
      <dgm:t>
        <a:bodyPr/>
        <a:lstStyle/>
        <a:p>
          <a:endParaRPr lang="en-US" sz="2000"/>
        </a:p>
      </dgm:t>
    </dgm:pt>
    <dgm:pt modelId="{74C4C090-CCAE-EB48-918E-0673BD66EAAB}">
      <dgm:prSet phldrT="[Text]" custT="1"/>
      <dgm:spPr/>
      <dgm:t>
        <a:bodyPr/>
        <a:lstStyle/>
        <a:p>
          <a:r>
            <a:rPr lang="zh-CN" altLang="en-US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研究规律</a:t>
          </a:r>
          <a:endParaRPr lang="en-US" sz="2000" b="1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9A05B41-7F49-7C48-A928-5C862CF8ECAD}" type="parTrans" cxnId="{CC192304-ADAE-6E40-9A91-9A4185F3BF8A}">
      <dgm:prSet/>
      <dgm:spPr/>
      <dgm:t>
        <a:bodyPr/>
        <a:lstStyle/>
        <a:p>
          <a:endParaRPr lang="en-US" sz="2000"/>
        </a:p>
      </dgm:t>
    </dgm:pt>
    <dgm:pt modelId="{4E48DF70-04C9-564D-ADB4-F4E56AE5AC55}" type="sibTrans" cxnId="{CC192304-ADAE-6E40-9A91-9A4185F3BF8A}">
      <dgm:prSet/>
      <dgm:spPr/>
      <dgm:t>
        <a:bodyPr/>
        <a:lstStyle/>
        <a:p>
          <a:endParaRPr lang="en-US" sz="2000"/>
        </a:p>
      </dgm:t>
    </dgm:pt>
    <dgm:pt modelId="{C6A0E0D0-5E38-8044-BD2C-8D9F66D1F6C2}" type="pres">
      <dgm:prSet presAssocID="{61951F89-6D5F-DB48-A4AE-FD7781AD83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D8A176-05C8-BA4B-AF6C-5383D82A64D2}" type="pres">
      <dgm:prSet presAssocID="{9805E246-FEBB-1549-BE8E-8DE64703350D}" presName="parTxOnly" presStyleLbl="node1" presStyleIdx="0" presStyleCnt="2" custLinFactNeighborX="-704" custLinFactNeighborY="5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43788-7AB7-D640-AD7F-A52F373F0A3E}" type="pres">
      <dgm:prSet presAssocID="{38EEA569-5B45-5345-8FFC-2CC7CD42997D}" presName="parSpace" presStyleCnt="0"/>
      <dgm:spPr/>
    </dgm:pt>
    <dgm:pt modelId="{90144EB9-F22F-5C4F-B801-A0C8038DD2AD}" type="pres">
      <dgm:prSet presAssocID="{74C4C090-CCAE-EB48-918E-0673BD66EAAB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CF1D4D-8E4B-5749-A84D-238541C56345}" srcId="{61951F89-6D5F-DB48-A4AE-FD7781AD83A0}" destId="{9805E246-FEBB-1549-BE8E-8DE64703350D}" srcOrd="0" destOrd="0" parTransId="{11126731-25BC-5949-B824-500C415DC592}" sibTransId="{38EEA569-5B45-5345-8FFC-2CC7CD42997D}"/>
    <dgm:cxn modelId="{0D986E33-ED59-764F-B07E-09D0204EA085}" type="presOf" srcId="{74C4C090-CCAE-EB48-918E-0673BD66EAAB}" destId="{90144EB9-F22F-5C4F-B801-A0C8038DD2AD}" srcOrd="0" destOrd="0" presId="urn:microsoft.com/office/officeart/2005/8/layout/hChevron3"/>
    <dgm:cxn modelId="{1351B470-478A-A94A-B6E8-023994F87B9B}" type="presOf" srcId="{61951F89-6D5F-DB48-A4AE-FD7781AD83A0}" destId="{C6A0E0D0-5E38-8044-BD2C-8D9F66D1F6C2}" srcOrd="0" destOrd="0" presId="urn:microsoft.com/office/officeart/2005/8/layout/hChevron3"/>
    <dgm:cxn modelId="{CC192304-ADAE-6E40-9A91-9A4185F3BF8A}" srcId="{61951F89-6D5F-DB48-A4AE-FD7781AD83A0}" destId="{74C4C090-CCAE-EB48-918E-0673BD66EAAB}" srcOrd="1" destOrd="0" parTransId="{99A05B41-7F49-7C48-A928-5C862CF8ECAD}" sibTransId="{4E48DF70-04C9-564D-ADB4-F4E56AE5AC55}"/>
    <dgm:cxn modelId="{BEF6B921-CF69-C94F-8E7C-DE23EB1783BB}" type="presOf" srcId="{9805E246-FEBB-1549-BE8E-8DE64703350D}" destId="{DED8A176-05C8-BA4B-AF6C-5383D82A64D2}" srcOrd="0" destOrd="0" presId="urn:microsoft.com/office/officeart/2005/8/layout/hChevron3"/>
    <dgm:cxn modelId="{5BC48FF2-F5F0-0949-8118-868F0915691A}" type="presParOf" srcId="{C6A0E0D0-5E38-8044-BD2C-8D9F66D1F6C2}" destId="{DED8A176-05C8-BA4B-AF6C-5383D82A64D2}" srcOrd="0" destOrd="0" presId="urn:microsoft.com/office/officeart/2005/8/layout/hChevron3"/>
    <dgm:cxn modelId="{094A71CE-866C-7D44-A79B-4E26CDCCA70B}" type="presParOf" srcId="{C6A0E0D0-5E38-8044-BD2C-8D9F66D1F6C2}" destId="{8B543788-7AB7-D640-AD7F-A52F373F0A3E}" srcOrd="1" destOrd="0" presId="urn:microsoft.com/office/officeart/2005/8/layout/hChevron3"/>
    <dgm:cxn modelId="{81B120C8-7CB8-1F4E-AEF9-A77826F08D91}" type="presParOf" srcId="{C6A0E0D0-5E38-8044-BD2C-8D9F66D1F6C2}" destId="{90144EB9-F22F-5C4F-B801-A0C8038DD2AD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951F89-6D5F-DB48-A4AE-FD7781AD83A0}" type="doc">
      <dgm:prSet loTypeId="urn:microsoft.com/office/officeart/2005/8/layout/hChevron3" loCatId="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8E34D9B2-BE88-A845-9981-2114A86F2B2B}">
      <dgm:prSet phldrT="[Text]" custT="1"/>
      <dgm:spPr/>
      <dgm:t>
        <a:bodyPr/>
        <a:lstStyle/>
        <a:p>
          <a:r>
            <a:rPr lang="zh-CN" altLang="en-US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运用知识</a:t>
          </a:r>
          <a:endParaRPr lang="en-US" sz="2000" b="1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59379B8-807B-4841-A06D-FF77566B738C}" type="sibTrans" cxnId="{4494D48E-4F1B-5F4C-B264-FCD2B4019659}">
      <dgm:prSet/>
      <dgm:spPr/>
      <dgm:t>
        <a:bodyPr/>
        <a:lstStyle/>
        <a:p>
          <a:endParaRPr lang="en-US"/>
        </a:p>
      </dgm:t>
    </dgm:pt>
    <dgm:pt modelId="{F8C07D6F-6C06-2E4C-A03E-EC0BF526AD58}" type="parTrans" cxnId="{4494D48E-4F1B-5F4C-B264-FCD2B4019659}">
      <dgm:prSet/>
      <dgm:spPr/>
      <dgm:t>
        <a:bodyPr/>
        <a:lstStyle/>
        <a:p>
          <a:endParaRPr lang="en-US"/>
        </a:p>
      </dgm:t>
    </dgm:pt>
    <dgm:pt modelId="{F8802185-2583-0648-955B-E87FF26134BC}">
      <dgm:prSet phldrT="[Text]" custT="1"/>
      <dgm:spPr/>
      <dgm:t>
        <a:bodyPr/>
        <a:lstStyle/>
        <a:p>
          <a:r>
            <a: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吸收知识</a:t>
          </a:r>
          <a:endParaRPr 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1A36079-2539-CA4C-AA72-5B9011A52F41}" type="sibTrans" cxnId="{A05205E8-33AE-0241-86E6-5C4C57EC5E44}">
      <dgm:prSet/>
      <dgm:spPr/>
      <dgm:t>
        <a:bodyPr/>
        <a:lstStyle/>
        <a:p>
          <a:endParaRPr lang="en-US"/>
        </a:p>
      </dgm:t>
    </dgm:pt>
    <dgm:pt modelId="{97D11CAC-1889-FF42-9FF7-B4BBB6E6E35B}" type="parTrans" cxnId="{A05205E8-33AE-0241-86E6-5C4C57EC5E44}">
      <dgm:prSet/>
      <dgm:spPr/>
      <dgm:t>
        <a:bodyPr/>
        <a:lstStyle/>
        <a:p>
          <a:endParaRPr lang="en-US"/>
        </a:p>
      </dgm:t>
    </dgm:pt>
    <dgm:pt modelId="{C6A0E0D0-5E38-8044-BD2C-8D9F66D1F6C2}" type="pres">
      <dgm:prSet presAssocID="{61951F89-6D5F-DB48-A4AE-FD7781AD83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E1A167-CCD8-6B4F-92AA-525F657C0786}" type="pres">
      <dgm:prSet presAssocID="{F8802185-2583-0648-955B-E87FF26134BC}" presName="parTxOnly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A80A5-6027-EA42-A633-C4600C42D0D6}" type="pres">
      <dgm:prSet presAssocID="{91A36079-2539-CA4C-AA72-5B9011A52F41}" presName="parSpace" presStyleCnt="0"/>
      <dgm:spPr/>
    </dgm:pt>
    <dgm:pt modelId="{F4450CE2-9C2B-244B-AA78-558F138845D6}" type="pres">
      <dgm:prSet presAssocID="{8E34D9B2-BE88-A845-9981-2114A86F2B2B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5205E8-33AE-0241-86E6-5C4C57EC5E44}" srcId="{61951F89-6D5F-DB48-A4AE-FD7781AD83A0}" destId="{F8802185-2583-0648-955B-E87FF26134BC}" srcOrd="0" destOrd="0" parTransId="{97D11CAC-1889-FF42-9FF7-B4BBB6E6E35B}" sibTransId="{91A36079-2539-CA4C-AA72-5B9011A52F41}"/>
    <dgm:cxn modelId="{E8466F30-BB98-5445-A67A-3D4FCCABDF46}" type="presOf" srcId="{61951F89-6D5F-DB48-A4AE-FD7781AD83A0}" destId="{C6A0E0D0-5E38-8044-BD2C-8D9F66D1F6C2}" srcOrd="0" destOrd="0" presId="urn:microsoft.com/office/officeart/2005/8/layout/hChevron3"/>
    <dgm:cxn modelId="{4494D48E-4F1B-5F4C-B264-FCD2B4019659}" srcId="{61951F89-6D5F-DB48-A4AE-FD7781AD83A0}" destId="{8E34D9B2-BE88-A845-9981-2114A86F2B2B}" srcOrd="1" destOrd="0" parTransId="{F8C07D6F-6C06-2E4C-A03E-EC0BF526AD58}" sibTransId="{759379B8-807B-4841-A06D-FF77566B738C}"/>
    <dgm:cxn modelId="{158497E3-AD33-F448-A281-B21B12F7B69D}" type="presOf" srcId="{F8802185-2583-0648-955B-E87FF26134BC}" destId="{71E1A167-CCD8-6B4F-92AA-525F657C0786}" srcOrd="0" destOrd="0" presId="urn:microsoft.com/office/officeart/2005/8/layout/hChevron3"/>
    <dgm:cxn modelId="{15B53C1B-9974-E846-8920-A7389DDBDF6E}" type="presOf" srcId="{8E34D9B2-BE88-A845-9981-2114A86F2B2B}" destId="{F4450CE2-9C2B-244B-AA78-558F138845D6}" srcOrd="0" destOrd="0" presId="urn:microsoft.com/office/officeart/2005/8/layout/hChevron3"/>
    <dgm:cxn modelId="{E1855649-3756-9143-A2CA-7367844183D2}" type="presParOf" srcId="{C6A0E0D0-5E38-8044-BD2C-8D9F66D1F6C2}" destId="{71E1A167-CCD8-6B4F-92AA-525F657C0786}" srcOrd="0" destOrd="0" presId="urn:microsoft.com/office/officeart/2005/8/layout/hChevron3"/>
    <dgm:cxn modelId="{C6BA7FCB-19BB-4444-8482-4A50D3BF0C75}" type="presParOf" srcId="{C6A0E0D0-5E38-8044-BD2C-8D9F66D1F6C2}" destId="{762A80A5-6027-EA42-A633-C4600C42D0D6}" srcOrd="1" destOrd="0" presId="urn:microsoft.com/office/officeart/2005/8/layout/hChevron3"/>
    <dgm:cxn modelId="{C791C74E-3B54-DE4B-A9E6-6148453A28B3}" type="presParOf" srcId="{C6A0E0D0-5E38-8044-BD2C-8D9F66D1F6C2}" destId="{F4450CE2-9C2B-244B-AA78-558F138845D6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61A35-BBE4-42C3-87E2-322D00B6939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7969A28-E820-4D53-82B4-0957DD483977}">
      <dgm:prSet phldrT="[文本]"/>
      <dgm:spPr/>
      <dgm:t>
        <a:bodyPr/>
        <a:lstStyle/>
        <a:p>
          <a:r>
            <a:rPr lang="zh-CN" altLang="en-US" dirty="0" smtClean="0"/>
            <a:t>丰富的演示仪器</a:t>
          </a:r>
          <a:endParaRPr lang="zh-CN" altLang="en-US" dirty="0"/>
        </a:p>
      </dgm:t>
    </dgm:pt>
    <dgm:pt modelId="{B38C9769-0908-4A16-BB3B-BACE6D9510F9}" type="parTrans" cxnId="{9295E572-E32A-402A-A29A-4EE321725C19}">
      <dgm:prSet/>
      <dgm:spPr/>
      <dgm:t>
        <a:bodyPr/>
        <a:lstStyle/>
        <a:p>
          <a:endParaRPr lang="zh-CN" altLang="en-US"/>
        </a:p>
      </dgm:t>
    </dgm:pt>
    <dgm:pt modelId="{03C087AE-D0FA-48F7-9070-58163A3B5AE5}" type="sibTrans" cxnId="{9295E572-E32A-402A-A29A-4EE321725C19}">
      <dgm:prSet/>
      <dgm:spPr/>
      <dgm:t>
        <a:bodyPr/>
        <a:lstStyle/>
        <a:p>
          <a:endParaRPr lang="zh-CN" altLang="en-US"/>
        </a:p>
      </dgm:t>
    </dgm:pt>
    <dgm:pt modelId="{02721B04-B0D9-44C4-A040-D8BF5509BEA7}">
      <dgm:prSet phldrT="[文本]"/>
      <dgm:spPr/>
      <dgm:t>
        <a:bodyPr/>
        <a:lstStyle/>
        <a:p>
          <a:r>
            <a:rPr lang="zh-CN" altLang="en-US" dirty="0" smtClean="0"/>
            <a:t>投入教学和开放</a:t>
          </a:r>
          <a:endParaRPr lang="zh-CN" altLang="en-US" dirty="0"/>
        </a:p>
      </dgm:t>
    </dgm:pt>
    <dgm:pt modelId="{73CD4B60-99D8-46B8-987A-3368714721ED}" type="parTrans" cxnId="{F3B8F790-1283-45AE-9E84-0F7B83C457BF}">
      <dgm:prSet/>
      <dgm:spPr/>
      <dgm:t>
        <a:bodyPr/>
        <a:lstStyle/>
        <a:p>
          <a:endParaRPr lang="zh-CN" altLang="en-US"/>
        </a:p>
      </dgm:t>
    </dgm:pt>
    <dgm:pt modelId="{B969EBDA-3632-4121-88DD-833B6A6A58CA}" type="sibTrans" cxnId="{F3B8F790-1283-45AE-9E84-0F7B83C457BF}">
      <dgm:prSet/>
      <dgm:spPr/>
      <dgm:t>
        <a:bodyPr/>
        <a:lstStyle/>
        <a:p>
          <a:endParaRPr lang="zh-CN" altLang="en-US"/>
        </a:p>
      </dgm:t>
    </dgm:pt>
    <dgm:pt modelId="{241C1E17-D34A-4AEA-8A97-4A0DA8F8162D}">
      <dgm:prSet phldrT="[文本]"/>
      <dgm:spPr/>
      <dgm:t>
        <a:bodyPr/>
        <a:lstStyle/>
        <a:p>
          <a:r>
            <a:rPr lang="zh-CN" altLang="en-US" dirty="0" smtClean="0"/>
            <a:t>研发新仪器  </a:t>
          </a:r>
          <a:endParaRPr lang="zh-CN" altLang="en-US" dirty="0"/>
        </a:p>
      </dgm:t>
    </dgm:pt>
    <dgm:pt modelId="{EAB78596-313D-493E-A537-5C056BCB6A5A}" type="parTrans" cxnId="{404AEAD1-2139-40D2-B08F-ED9B9937951A}">
      <dgm:prSet/>
      <dgm:spPr/>
      <dgm:t>
        <a:bodyPr/>
        <a:lstStyle/>
        <a:p>
          <a:endParaRPr lang="zh-CN" altLang="en-US"/>
        </a:p>
      </dgm:t>
    </dgm:pt>
    <dgm:pt modelId="{94FA1969-A65A-467F-AB39-C12521E032D3}" type="sibTrans" cxnId="{404AEAD1-2139-40D2-B08F-ED9B9937951A}">
      <dgm:prSet/>
      <dgm:spPr/>
      <dgm:t>
        <a:bodyPr/>
        <a:lstStyle/>
        <a:p>
          <a:endParaRPr lang="zh-CN" altLang="en-US"/>
        </a:p>
      </dgm:t>
    </dgm:pt>
    <dgm:pt modelId="{E3E2633E-DE93-4616-ABF2-7C6193B7C9D8}">
      <dgm:prSet phldrT="[文本]"/>
      <dgm:spPr/>
      <dgm:t>
        <a:bodyPr/>
        <a:lstStyle/>
        <a:p>
          <a:r>
            <a:rPr lang="zh-CN" altLang="en-US" dirty="0" smtClean="0"/>
            <a:t>启发学生思维</a:t>
          </a:r>
          <a:endParaRPr lang="zh-CN" altLang="en-US" dirty="0"/>
        </a:p>
      </dgm:t>
    </dgm:pt>
    <dgm:pt modelId="{1AED2301-1D53-4FC6-9CA8-1013080DFC46}" type="sibTrans" cxnId="{3B9523BB-F85B-478C-A16B-6AFBBC8BAC57}">
      <dgm:prSet/>
      <dgm:spPr/>
      <dgm:t>
        <a:bodyPr/>
        <a:lstStyle/>
        <a:p>
          <a:endParaRPr lang="zh-CN" altLang="en-US"/>
        </a:p>
      </dgm:t>
    </dgm:pt>
    <dgm:pt modelId="{B9CCD010-0DB6-46F5-9711-EE5E5DBD9861}" type="parTrans" cxnId="{3B9523BB-F85B-478C-A16B-6AFBBC8BAC57}">
      <dgm:prSet/>
      <dgm:spPr/>
      <dgm:t>
        <a:bodyPr/>
        <a:lstStyle/>
        <a:p>
          <a:endParaRPr lang="zh-CN" altLang="en-US"/>
        </a:p>
      </dgm:t>
    </dgm:pt>
    <dgm:pt modelId="{7E247137-F6F8-4053-8BF3-9379AB54B632}" type="pres">
      <dgm:prSet presAssocID="{7C761A35-BBE4-42C3-87E2-322D00B6939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FADD148-23EB-42B9-875E-47CE803F0466}" type="pres">
      <dgm:prSet presAssocID="{87969A28-E820-4D53-82B4-0957DD483977}" presName="node" presStyleLbl="node1" presStyleIdx="0" presStyleCnt="4" custScaleX="153442" custRadScaleRad="80187" custRadScaleInc="-496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FB7EEB-032C-4D2A-93B3-CD91C15D8BAD}" type="pres">
      <dgm:prSet presAssocID="{03C087AE-D0FA-48F7-9070-58163A3B5AE5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AE78DF36-A537-4ED8-A057-726ACE32B0F1}" type="pres">
      <dgm:prSet presAssocID="{03C087AE-D0FA-48F7-9070-58163A3B5AE5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47EF98DC-92E8-4D89-A55F-EDF2AA4C378C}" type="pres">
      <dgm:prSet presAssocID="{02721B04-B0D9-44C4-A040-D8BF5509BEA7}" presName="node" presStyleLbl="node1" presStyleIdx="1" presStyleCnt="4" custScaleX="157317" custRadScaleRad="189759" custRadScaleInc="18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28137EB-E745-4BE4-802B-F6B05CE15562}" type="pres">
      <dgm:prSet presAssocID="{B969EBDA-3632-4121-88DD-833B6A6A58CA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45CF14A9-35E2-4276-85BA-0FFEB586CFC6}" type="pres">
      <dgm:prSet presAssocID="{B969EBDA-3632-4121-88DD-833B6A6A58CA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F9A1D875-50AF-43FD-A1D6-C4D8878C36E7}" type="pres">
      <dgm:prSet presAssocID="{E3E2633E-DE93-4616-ABF2-7C6193B7C9D8}" presName="node" presStyleLbl="node1" presStyleIdx="2" presStyleCnt="4" custScaleX="153442" custRadScaleRad="81007" custRadScaleInc="-182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18099F-7F0A-4CB8-BD1A-55F815A02658}" type="pres">
      <dgm:prSet presAssocID="{1AED2301-1D53-4FC6-9CA8-1013080DFC46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2EC09D58-CCC3-4629-8EFB-7E47F1C61C7B}" type="pres">
      <dgm:prSet presAssocID="{1AED2301-1D53-4FC6-9CA8-1013080DFC46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912A3D3C-25EC-4DD1-894B-B1CE66561282}" type="pres">
      <dgm:prSet presAssocID="{241C1E17-D34A-4AEA-8A97-4A0DA8F8162D}" presName="node" presStyleLbl="node1" presStyleIdx="3" presStyleCnt="4" custScaleX="170801" custRadScaleRad="200058" custRadScaleInc="-125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90EBEE-223F-4B78-B5F7-99D830162A75}" type="pres">
      <dgm:prSet presAssocID="{94FA1969-A65A-467F-AB39-C12521E032D3}" presName="sibTrans" presStyleLbl="sibTrans2D1" presStyleIdx="3" presStyleCnt="4"/>
      <dgm:spPr/>
      <dgm:t>
        <a:bodyPr/>
        <a:lstStyle/>
        <a:p>
          <a:endParaRPr lang="zh-CN" altLang="en-US"/>
        </a:p>
      </dgm:t>
    </dgm:pt>
    <dgm:pt modelId="{5B0B635A-CB4B-4BBE-8810-3F5C556D182A}" type="pres">
      <dgm:prSet presAssocID="{94FA1969-A65A-467F-AB39-C12521E032D3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</dgm:ptLst>
  <dgm:cxnLst>
    <dgm:cxn modelId="{404AEAD1-2139-40D2-B08F-ED9B9937951A}" srcId="{7C761A35-BBE4-42C3-87E2-322D00B6939E}" destId="{241C1E17-D34A-4AEA-8A97-4A0DA8F8162D}" srcOrd="3" destOrd="0" parTransId="{EAB78596-313D-493E-A537-5C056BCB6A5A}" sibTransId="{94FA1969-A65A-467F-AB39-C12521E032D3}"/>
    <dgm:cxn modelId="{A827E433-2F23-4802-92CA-C1693EA207C1}" type="presOf" srcId="{94FA1969-A65A-467F-AB39-C12521E032D3}" destId="{5B0B635A-CB4B-4BBE-8810-3F5C556D182A}" srcOrd="1" destOrd="0" presId="urn:microsoft.com/office/officeart/2005/8/layout/cycle2"/>
    <dgm:cxn modelId="{01E4E968-A544-498F-B449-52BB79DE0692}" type="presOf" srcId="{B969EBDA-3632-4121-88DD-833B6A6A58CA}" destId="{45CF14A9-35E2-4276-85BA-0FFEB586CFC6}" srcOrd="1" destOrd="0" presId="urn:microsoft.com/office/officeart/2005/8/layout/cycle2"/>
    <dgm:cxn modelId="{C686C4A2-6D98-4B06-8BD9-E84020042B59}" type="presOf" srcId="{B969EBDA-3632-4121-88DD-833B6A6A58CA}" destId="{528137EB-E745-4BE4-802B-F6B05CE15562}" srcOrd="0" destOrd="0" presId="urn:microsoft.com/office/officeart/2005/8/layout/cycle2"/>
    <dgm:cxn modelId="{8E2B2388-F18D-464F-8663-182E80BB02CC}" type="presOf" srcId="{1AED2301-1D53-4FC6-9CA8-1013080DFC46}" destId="{3B18099F-7F0A-4CB8-BD1A-55F815A02658}" srcOrd="0" destOrd="0" presId="urn:microsoft.com/office/officeart/2005/8/layout/cycle2"/>
    <dgm:cxn modelId="{64485A67-4329-4D0B-BE84-87A6E7BD6D19}" type="presOf" srcId="{241C1E17-D34A-4AEA-8A97-4A0DA8F8162D}" destId="{912A3D3C-25EC-4DD1-894B-B1CE66561282}" srcOrd="0" destOrd="0" presId="urn:microsoft.com/office/officeart/2005/8/layout/cycle2"/>
    <dgm:cxn modelId="{F08BBC30-84EF-4362-9213-CB5E4C5EAA27}" type="presOf" srcId="{E3E2633E-DE93-4616-ABF2-7C6193B7C9D8}" destId="{F9A1D875-50AF-43FD-A1D6-C4D8878C36E7}" srcOrd="0" destOrd="0" presId="urn:microsoft.com/office/officeart/2005/8/layout/cycle2"/>
    <dgm:cxn modelId="{CABED414-9BAF-4868-BE72-F69F161B19EB}" type="presOf" srcId="{03C087AE-D0FA-48F7-9070-58163A3B5AE5}" destId="{AE78DF36-A537-4ED8-A057-726ACE32B0F1}" srcOrd="1" destOrd="0" presId="urn:microsoft.com/office/officeart/2005/8/layout/cycle2"/>
    <dgm:cxn modelId="{FDF23CF4-4B72-44FA-9545-2BADFC136377}" type="presOf" srcId="{03C087AE-D0FA-48F7-9070-58163A3B5AE5}" destId="{F1FB7EEB-032C-4D2A-93B3-CD91C15D8BAD}" srcOrd="0" destOrd="0" presId="urn:microsoft.com/office/officeart/2005/8/layout/cycle2"/>
    <dgm:cxn modelId="{669DD5FC-7D94-45AD-9366-5864E99A9469}" type="presOf" srcId="{87969A28-E820-4D53-82B4-0957DD483977}" destId="{DFADD148-23EB-42B9-875E-47CE803F0466}" srcOrd="0" destOrd="0" presId="urn:microsoft.com/office/officeart/2005/8/layout/cycle2"/>
    <dgm:cxn modelId="{F3B8F790-1283-45AE-9E84-0F7B83C457BF}" srcId="{7C761A35-BBE4-42C3-87E2-322D00B6939E}" destId="{02721B04-B0D9-44C4-A040-D8BF5509BEA7}" srcOrd="1" destOrd="0" parTransId="{73CD4B60-99D8-46B8-987A-3368714721ED}" sibTransId="{B969EBDA-3632-4121-88DD-833B6A6A58CA}"/>
    <dgm:cxn modelId="{C450A04E-17C0-4BF0-A598-B49D6A257EFE}" type="presOf" srcId="{7C761A35-BBE4-42C3-87E2-322D00B6939E}" destId="{7E247137-F6F8-4053-8BF3-9379AB54B632}" srcOrd="0" destOrd="0" presId="urn:microsoft.com/office/officeart/2005/8/layout/cycle2"/>
    <dgm:cxn modelId="{FFAC9A15-50EC-4B27-A3DC-980C17D8647E}" type="presOf" srcId="{94FA1969-A65A-467F-AB39-C12521E032D3}" destId="{9590EBEE-223F-4B78-B5F7-99D830162A75}" srcOrd="0" destOrd="0" presId="urn:microsoft.com/office/officeart/2005/8/layout/cycle2"/>
    <dgm:cxn modelId="{3B9523BB-F85B-478C-A16B-6AFBBC8BAC57}" srcId="{7C761A35-BBE4-42C3-87E2-322D00B6939E}" destId="{E3E2633E-DE93-4616-ABF2-7C6193B7C9D8}" srcOrd="2" destOrd="0" parTransId="{B9CCD010-0DB6-46F5-9711-EE5E5DBD9861}" sibTransId="{1AED2301-1D53-4FC6-9CA8-1013080DFC46}"/>
    <dgm:cxn modelId="{9295E572-E32A-402A-A29A-4EE321725C19}" srcId="{7C761A35-BBE4-42C3-87E2-322D00B6939E}" destId="{87969A28-E820-4D53-82B4-0957DD483977}" srcOrd="0" destOrd="0" parTransId="{B38C9769-0908-4A16-BB3B-BACE6D9510F9}" sibTransId="{03C087AE-D0FA-48F7-9070-58163A3B5AE5}"/>
    <dgm:cxn modelId="{B6529151-D983-433D-A405-3ED3E602153F}" type="presOf" srcId="{1AED2301-1D53-4FC6-9CA8-1013080DFC46}" destId="{2EC09D58-CCC3-4629-8EFB-7E47F1C61C7B}" srcOrd="1" destOrd="0" presId="urn:microsoft.com/office/officeart/2005/8/layout/cycle2"/>
    <dgm:cxn modelId="{93656F7A-BCEB-43E7-8684-BD6CD2C3CA33}" type="presOf" srcId="{02721B04-B0D9-44C4-A040-D8BF5509BEA7}" destId="{47EF98DC-92E8-4D89-A55F-EDF2AA4C378C}" srcOrd="0" destOrd="0" presId="urn:microsoft.com/office/officeart/2005/8/layout/cycle2"/>
    <dgm:cxn modelId="{3664D8DE-792F-4F6B-A515-042277C5D8E1}" type="presParOf" srcId="{7E247137-F6F8-4053-8BF3-9379AB54B632}" destId="{DFADD148-23EB-42B9-875E-47CE803F0466}" srcOrd="0" destOrd="0" presId="urn:microsoft.com/office/officeart/2005/8/layout/cycle2"/>
    <dgm:cxn modelId="{34B20122-163B-4E0A-B167-948304F0B8BF}" type="presParOf" srcId="{7E247137-F6F8-4053-8BF3-9379AB54B632}" destId="{F1FB7EEB-032C-4D2A-93B3-CD91C15D8BAD}" srcOrd="1" destOrd="0" presId="urn:microsoft.com/office/officeart/2005/8/layout/cycle2"/>
    <dgm:cxn modelId="{3E38C999-7047-4794-93A2-7958EDD6278F}" type="presParOf" srcId="{F1FB7EEB-032C-4D2A-93B3-CD91C15D8BAD}" destId="{AE78DF36-A537-4ED8-A057-726ACE32B0F1}" srcOrd="0" destOrd="0" presId="urn:microsoft.com/office/officeart/2005/8/layout/cycle2"/>
    <dgm:cxn modelId="{1A01E68B-BACD-4AF1-A229-B8661CE580B9}" type="presParOf" srcId="{7E247137-F6F8-4053-8BF3-9379AB54B632}" destId="{47EF98DC-92E8-4D89-A55F-EDF2AA4C378C}" srcOrd="2" destOrd="0" presId="urn:microsoft.com/office/officeart/2005/8/layout/cycle2"/>
    <dgm:cxn modelId="{1D0B291B-00EA-4250-ACFC-98B2FB6707AF}" type="presParOf" srcId="{7E247137-F6F8-4053-8BF3-9379AB54B632}" destId="{528137EB-E745-4BE4-802B-F6B05CE15562}" srcOrd="3" destOrd="0" presId="urn:microsoft.com/office/officeart/2005/8/layout/cycle2"/>
    <dgm:cxn modelId="{EAA28917-426C-41F5-B709-AA5F467E1B21}" type="presParOf" srcId="{528137EB-E745-4BE4-802B-F6B05CE15562}" destId="{45CF14A9-35E2-4276-85BA-0FFEB586CFC6}" srcOrd="0" destOrd="0" presId="urn:microsoft.com/office/officeart/2005/8/layout/cycle2"/>
    <dgm:cxn modelId="{F2308150-D154-4C28-8518-012E34C87FB9}" type="presParOf" srcId="{7E247137-F6F8-4053-8BF3-9379AB54B632}" destId="{F9A1D875-50AF-43FD-A1D6-C4D8878C36E7}" srcOrd="4" destOrd="0" presId="urn:microsoft.com/office/officeart/2005/8/layout/cycle2"/>
    <dgm:cxn modelId="{F1A83CF5-5832-47E3-8775-D1B32F2F7DF9}" type="presParOf" srcId="{7E247137-F6F8-4053-8BF3-9379AB54B632}" destId="{3B18099F-7F0A-4CB8-BD1A-55F815A02658}" srcOrd="5" destOrd="0" presId="urn:microsoft.com/office/officeart/2005/8/layout/cycle2"/>
    <dgm:cxn modelId="{397D9C22-3D12-47F8-BC1F-7A75E2AA58D2}" type="presParOf" srcId="{3B18099F-7F0A-4CB8-BD1A-55F815A02658}" destId="{2EC09D58-CCC3-4629-8EFB-7E47F1C61C7B}" srcOrd="0" destOrd="0" presId="urn:microsoft.com/office/officeart/2005/8/layout/cycle2"/>
    <dgm:cxn modelId="{B3696EA5-3C63-46BB-B0B6-715FBD95601C}" type="presParOf" srcId="{7E247137-F6F8-4053-8BF3-9379AB54B632}" destId="{912A3D3C-25EC-4DD1-894B-B1CE66561282}" srcOrd="6" destOrd="0" presId="urn:microsoft.com/office/officeart/2005/8/layout/cycle2"/>
    <dgm:cxn modelId="{84703A7D-8ACB-487A-AD1A-58A25DA41D7D}" type="presParOf" srcId="{7E247137-F6F8-4053-8BF3-9379AB54B632}" destId="{9590EBEE-223F-4B78-B5F7-99D830162A75}" srcOrd="7" destOrd="0" presId="urn:microsoft.com/office/officeart/2005/8/layout/cycle2"/>
    <dgm:cxn modelId="{A4127E33-E9BD-4102-AAA0-F0CF77B1C9BA}" type="presParOf" srcId="{9590EBEE-223F-4B78-B5F7-99D830162A75}" destId="{5B0B635A-CB4B-4BBE-8810-3F5C556D182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F9F19-9C0D-524A-9D07-DEE4B1015DB9}">
      <dsp:nvSpPr>
        <dsp:cNvPr id="0" name=""/>
        <dsp:cNvSpPr/>
      </dsp:nvSpPr>
      <dsp:spPr>
        <a:xfrm>
          <a:off x="2500" y="0"/>
          <a:ext cx="1775221" cy="24828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被动学习</a:t>
          </a:r>
          <a:endParaRPr lang="en-US" sz="20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500" y="0"/>
        <a:ext cx="1713151" cy="248281"/>
      </dsp:txXfrm>
    </dsp:sp>
    <dsp:sp modelId="{E31F9D72-FD22-F745-95D3-35916B1F37E9}">
      <dsp:nvSpPr>
        <dsp:cNvPr id="0" name=""/>
        <dsp:cNvSpPr/>
      </dsp:nvSpPr>
      <dsp:spPr>
        <a:xfrm>
          <a:off x="1425178" y="0"/>
          <a:ext cx="1775221" cy="2482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主动学习</a:t>
          </a:r>
          <a:endParaRPr lang="en-US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549319" y="0"/>
        <a:ext cx="1526940" cy="248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8A176-05C8-BA4B-AF6C-5383D82A64D2}">
      <dsp:nvSpPr>
        <dsp:cNvPr id="0" name=""/>
        <dsp:cNvSpPr/>
      </dsp:nvSpPr>
      <dsp:spPr>
        <a:xfrm>
          <a:off x="0" y="0"/>
          <a:ext cx="1775221" cy="24828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验证规律</a:t>
          </a:r>
          <a:endParaRPr lang="en-US" sz="20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0"/>
        <a:ext cx="1713151" cy="248281"/>
      </dsp:txXfrm>
    </dsp:sp>
    <dsp:sp modelId="{90144EB9-F22F-5C4F-B801-A0C8038DD2AD}">
      <dsp:nvSpPr>
        <dsp:cNvPr id="0" name=""/>
        <dsp:cNvSpPr/>
      </dsp:nvSpPr>
      <dsp:spPr>
        <a:xfrm>
          <a:off x="1422677" y="0"/>
          <a:ext cx="1775221" cy="2482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研究规律</a:t>
          </a:r>
          <a:endParaRPr lang="en-US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546818" y="0"/>
        <a:ext cx="1526940" cy="248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1A167-CCD8-6B4F-92AA-525F657C0786}">
      <dsp:nvSpPr>
        <dsp:cNvPr id="0" name=""/>
        <dsp:cNvSpPr/>
      </dsp:nvSpPr>
      <dsp:spPr>
        <a:xfrm>
          <a:off x="2500" y="0"/>
          <a:ext cx="1775221" cy="24828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吸收知识</a:t>
          </a:r>
          <a:endParaRPr lang="en-US" sz="20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500" y="0"/>
        <a:ext cx="1713151" cy="248281"/>
      </dsp:txXfrm>
    </dsp:sp>
    <dsp:sp modelId="{F4450CE2-9C2B-244B-AA78-558F138845D6}">
      <dsp:nvSpPr>
        <dsp:cNvPr id="0" name=""/>
        <dsp:cNvSpPr/>
      </dsp:nvSpPr>
      <dsp:spPr>
        <a:xfrm>
          <a:off x="1422677" y="0"/>
          <a:ext cx="1775221" cy="2482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运用知识</a:t>
          </a:r>
          <a:endParaRPr lang="en-US" sz="20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546818" y="0"/>
        <a:ext cx="1526940" cy="2482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DD148-23EB-42B9-875E-47CE803F0466}">
      <dsp:nvSpPr>
        <dsp:cNvPr id="0" name=""/>
        <dsp:cNvSpPr/>
      </dsp:nvSpPr>
      <dsp:spPr>
        <a:xfrm>
          <a:off x="2831713" y="267688"/>
          <a:ext cx="1939215" cy="12638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丰富的演示仪器</a:t>
          </a:r>
          <a:endParaRPr lang="zh-CN" altLang="en-US" sz="2500" kern="1200" dirty="0"/>
        </a:p>
      </dsp:txBody>
      <dsp:txXfrm>
        <a:off x="3115704" y="452769"/>
        <a:ext cx="1371233" cy="893647"/>
      </dsp:txXfrm>
    </dsp:sp>
    <dsp:sp modelId="{F1FB7EEB-032C-4D2A-93B3-CD91C15D8BAD}">
      <dsp:nvSpPr>
        <dsp:cNvPr id="0" name=""/>
        <dsp:cNvSpPr/>
      </dsp:nvSpPr>
      <dsp:spPr>
        <a:xfrm rot="1394443">
          <a:off x="4799048" y="1233284"/>
          <a:ext cx="551846" cy="426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/>
        </a:p>
      </dsp:txBody>
      <dsp:txXfrm>
        <a:off x="4804240" y="1293345"/>
        <a:ext cx="423886" cy="255921"/>
      </dsp:txXfrm>
    </dsp:sp>
    <dsp:sp modelId="{47EF98DC-92E8-4D89-A55F-EDF2AA4C378C}">
      <dsp:nvSpPr>
        <dsp:cNvPr id="0" name=""/>
        <dsp:cNvSpPr/>
      </dsp:nvSpPr>
      <dsp:spPr>
        <a:xfrm>
          <a:off x="5397323" y="1379984"/>
          <a:ext cx="1988187" cy="12638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投入教学和开放</a:t>
          </a:r>
          <a:endParaRPr lang="zh-CN" altLang="en-US" sz="2500" kern="1200" dirty="0"/>
        </a:p>
      </dsp:txBody>
      <dsp:txXfrm>
        <a:off x="5688486" y="1565065"/>
        <a:ext cx="1405861" cy="893647"/>
      </dsp:txXfrm>
    </dsp:sp>
    <dsp:sp modelId="{528137EB-E745-4BE4-802B-F6B05CE15562}">
      <dsp:nvSpPr>
        <dsp:cNvPr id="0" name=""/>
        <dsp:cNvSpPr/>
      </dsp:nvSpPr>
      <dsp:spPr>
        <a:xfrm rot="9447078">
          <a:off x="4877915" y="2321903"/>
          <a:ext cx="506436" cy="426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/>
        </a:p>
      </dsp:txBody>
      <dsp:txXfrm rot="10800000">
        <a:off x="5000984" y="2382676"/>
        <a:ext cx="378476" cy="255921"/>
      </dsp:txXfrm>
    </dsp:sp>
    <dsp:sp modelId="{F9A1D875-50AF-43FD-A1D6-C4D8878C36E7}">
      <dsp:nvSpPr>
        <dsp:cNvPr id="0" name=""/>
        <dsp:cNvSpPr/>
      </dsp:nvSpPr>
      <dsp:spPr>
        <a:xfrm>
          <a:off x="2889296" y="2431508"/>
          <a:ext cx="1939215" cy="12638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启发学生思维</a:t>
          </a:r>
          <a:endParaRPr lang="zh-CN" altLang="en-US" sz="2500" kern="1200" dirty="0"/>
        </a:p>
      </dsp:txBody>
      <dsp:txXfrm>
        <a:off x="3173287" y="2616589"/>
        <a:ext cx="1371233" cy="893647"/>
      </dsp:txXfrm>
    </dsp:sp>
    <dsp:sp modelId="{3B18099F-7F0A-4CB8-BD1A-55F815A02658}">
      <dsp:nvSpPr>
        <dsp:cNvPr id="0" name=""/>
        <dsp:cNvSpPr/>
      </dsp:nvSpPr>
      <dsp:spPr>
        <a:xfrm rot="12086641">
          <a:off x="2277681" y="2338147"/>
          <a:ext cx="555414" cy="426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/>
        </a:p>
      </dsp:txBody>
      <dsp:txXfrm rot="10800000">
        <a:off x="2401212" y="2446845"/>
        <a:ext cx="427454" cy="255921"/>
      </dsp:txXfrm>
    </dsp:sp>
    <dsp:sp modelId="{912A3D3C-25EC-4DD1-894B-B1CE66561282}">
      <dsp:nvSpPr>
        <dsp:cNvPr id="0" name=""/>
        <dsp:cNvSpPr/>
      </dsp:nvSpPr>
      <dsp:spPr>
        <a:xfrm>
          <a:off x="77467" y="1370156"/>
          <a:ext cx="2158599" cy="12638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研发新仪器  </a:t>
          </a:r>
          <a:endParaRPr lang="zh-CN" altLang="en-US" sz="2500" kern="1200" dirty="0"/>
        </a:p>
      </dsp:txBody>
      <dsp:txXfrm>
        <a:off x="393587" y="1555237"/>
        <a:ext cx="1526359" cy="893647"/>
      </dsp:txXfrm>
    </dsp:sp>
    <dsp:sp modelId="{9590EBEE-223F-4B78-B5F7-99D830162A75}">
      <dsp:nvSpPr>
        <dsp:cNvPr id="0" name=""/>
        <dsp:cNvSpPr/>
      </dsp:nvSpPr>
      <dsp:spPr>
        <a:xfrm rot="20242176">
          <a:off x="2223678" y="1230484"/>
          <a:ext cx="544675" cy="426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/>
        </a:p>
      </dsp:txBody>
      <dsp:txXfrm>
        <a:off x="2228604" y="1340410"/>
        <a:ext cx="416715" cy="255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437A-2532-423A-87F3-D380D5F20323}" type="datetimeFigureOut">
              <a:rPr lang="zh-CN" altLang="en-US" smtClean="0"/>
              <a:t>2018/7/30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15F88-320E-4206-9F43-1EAB8721E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439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F5097-D942-B94A-B7BF-D921A8035BF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F587E-1917-7D40-9DFD-BB2BE8B62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92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这是成果汇总表，包括虚实演示资源的建设，专利、论文、研究项目等，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7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87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这样一门课，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由以教为主，转变为以学为主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dirty="0" smtClean="0"/>
              <a:t>受到学生的真心喜爱，开课</a:t>
            </a:r>
            <a:r>
              <a:rPr lang="en-US" altLang="zh-CN" dirty="0" smtClean="0"/>
              <a:t>8</a:t>
            </a:r>
            <a:r>
              <a:rPr lang="zh-CN" altLang="en-US" dirty="0" smtClean="0"/>
              <a:t>年来，学生在教务处评教网上的平均评教分数为</a:t>
            </a:r>
            <a:r>
              <a:rPr lang="en-US" altLang="zh-CN" dirty="0" smtClean="0"/>
              <a:t>4.93</a:t>
            </a:r>
            <a:r>
              <a:rPr lang="zh-CN" altLang="en-US" dirty="0" smtClean="0"/>
              <a:t>，这门课程从设计到实施均为我独立完成，</a:t>
            </a:r>
            <a:r>
              <a:rPr lang="en-US" altLang="zh-CN" dirty="0" smtClean="0"/>
              <a:t>2014</a:t>
            </a:r>
            <a:r>
              <a:rPr lang="zh-CN" altLang="en-US" dirty="0" smtClean="0"/>
              <a:t>年</a:t>
            </a:r>
            <a:r>
              <a:rPr lang="en-US" altLang="zh-CN" dirty="0" smtClean="0"/>
              <a:t>《</a:t>
            </a:r>
            <a:r>
              <a:rPr lang="zh-CN" altLang="en-US" dirty="0" smtClean="0"/>
              <a:t>物理演示实验拓展</a:t>
            </a:r>
            <a:r>
              <a:rPr lang="en-US" altLang="zh-CN" dirty="0" smtClean="0"/>
              <a:t>》</a:t>
            </a:r>
            <a:r>
              <a:rPr lang="zh-CN" altLang="en-US" dirty="0" smtClean="0"/>
              <a:t>获批上海市精品课程，我是课程负责人。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C9089-8C17-481B-B142-96C40F3A25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341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9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7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60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1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CUPT</a:t>
            </a:r>
            <a:r>
              <a:rPr lang="zh-CN" altLang="en-US" sz="1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竞赛成绩逐年提高：</a:t>
            </a:r>
            <a:r>
              <a:rPr lang="en-US" altLang="zh-CN" sz="1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en-US" sz="1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年获二等奖；</a:t>
            </a:r>
            <a:r>
              <a:rPr lang="en-US" altLang="zh-CN" sz="1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</a:t>
            </a:r>
            <a:r>
              <a:rPr lang="zh-CN" altLang="en-US" sz="1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年获一等奖；</a:t>
            </a:r>
            <a:r>
              <a:rPr lang="en-US" altLang="zh-CN" sz="1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17</a:t>
            </a:r>
            <a:r>
              <a:rPr lang="zh-CN" altLang="en-US" sz="1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年特等奖（亚军）</a:t>
            </a:r>
            <a:r>
              <a:rPr lang="en-US" altLang="zh-CN" sz="1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200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61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84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1200" kern="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此奖</a:t>
            </a:r>
            <a:r>
              <a:rPr lang="en-US" altLang="zh-CN" sz="1200" kern="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200" kern="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年评一次，一等奖率小于</a:t>
            </a:r>
            <a:r>
              <a:rPr lang="en-US" altLang="zh-CN" sz="1200" kern="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20%</a:t>
            </a:r>
            <a:r>
              <a:rPr lang="zh-CN" altLang="en-US" sz="1200" kern="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endParaRPr lang="zh-CN" altLang="en-US" dirty="0" smtClean="0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9pPr>
          </a:lstStyle>
          <a:p>
            <a:fld id="{B08184FA-2094-4CF9-B3B2-23C254C00D71}" type="slidenum">
              <a:rPr lang="zh-CN" altLang="en-US" sz="1200" b="0" smtClean="0">
                <a:latin typeface="Calibri" panose="020F0502020204030204" pitchFamily="34" charset="0"/>
              </a:rPr>
              <a:pPr/>
              <a:t>13</a:t>
            </a:fld>
            <a:endParaRPr lang="en-US" altLang="zh-CN" sz="1200" b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8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虚实结合，取长补短</a:t>
            </a:r>
            <a:r>
              <a:rPr lang="en-US" altLang="zh-CN" sz="1200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endParaRPr lang="zh-CN" altLang="en-US" sz="1200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补充高危、易耗、高成本等实验</a:t>
            </a:r>
            <a:r>
              <a:rPr lang="en-US" altLang="zh-CN" sz="1200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F587E-1917-7D40-9DFD-BB2BE8B62C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13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2133-CC3E-D240-88F9-E5545A9B1588}" type="datetime1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AC29-40A5-4C4A-95E5-DA1A3EC971A0}" type="datetime1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2EE9-DED5-824B-8F01-E7A48C968D2B}" type="datetime1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BF5-4016-A447-9210-48E48A629D2F}" type="datetime1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30D55-61C6-C344-8C1A-5AE65E737D03}" type="datetime1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9F822-2962-9A45-AFDA-BFC254C60E4C}" type="datetime1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905B-0167-BC48-BCDB-CF13C5A23962}" type="datetime1">
              <a:rPr lang="en-US" smtClean="0"/>
              <a:t>7/30/2018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A4B0-5ACB-B845-9924-982BE99FB4FA}" type="datetime1">
              <a:rPr lang="en-US" smtClean="0"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CB98-D87D-7545-B31E-F8B81DD96396}" type="datetime1">
              <a:rPr lang="en-US" smtClean="0"/>
              <a:t>7/30/2018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2F51-A908-414F-A1DA-72BA2F314B53}" type="datetime1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4F3A-8A53-5945-9922-556AF037E06D}" type="datetime1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79424-D2B6-6647-AE3D-F71229420259}" type="datetime1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CB107-9BBB-864F-B1C4-C8B7895B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6.jpe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079" y="511540"/>
            <a:ext cx="8577842" cy="23876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sz="4800" b="1" kern="10" dirty="0">
                <a:solidFill>
                  <a:srgbClr val="FF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800" b="1" kern="10" dirty="0">
                <a:solidFill>
                  <a:srgbClr val="FF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5300" b="1" kern="10" dirty="0" smtClean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创新驱动</a:t>
            </a:r>
            <a:r>
              <a:rPr lang="en-US" altLang="zh-CN" sz="5300" b="1" kern="10" dirty="0" smtClean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5300" b="1" kern="10" dirty="0" smtClean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5300" b="1" kern="10" dirty="0" smtClean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开启新形势下以学生为主体的</a:t>
            </a:r>
            <a:r>
              <a:rPr lang="en-US" altLang="zh-CN" sz="5300" b="1" kern="10" dirty="0" smtClean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5300" b="1" kern="10" dirty="0" smtClean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5300" b="1" kern="10" dirty="0" smtClean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物理</a:t>
            </a:r>
            <a:r>
              <a:rPr lang="zh-CN" altLang="en-US" sz="5300" b="1" kern="10" dirty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演示</a:t>
            </a:r>
            <a:r>
              <a:rPr lang="zh-CN" altLang="en-US" sz="5300" b="1" kern="10" dirty="0" smtClean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实验教学</a:t>
            </a:r>
            <a:r>
              <a:rPr lang="zh-CN" altLang="en-US" sz="5300" b="1" kern="10" dirty="0">
                <a:solidFill>
                  <a:srgbClr val="800000"/>
                </a:solidFill>
                <a:effectLst>
                  <a:prstShdw prst="shdw17" dist="17961" dir="2700000">
                    <a:srgbClr val="FF0000">
                      <a:gamma/>
                      <a:shade val="60000"/>
                      <a:invGamma/>
                    </a:srgbClr>
                  </a:prst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新模式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9992" y="4014216"/>
            <a:ext cx="4737303" cy="20153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3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复旦大学・物理学系</a:t>
            </a:r>
            <a:endParaRPr lang="en-US" altLang="zh-CN" sz="32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  <a:p>
            <a:pPr algn="l">
              <a:lnSpc>
                <a:spcPct val="100000"/>
              </a:lnSpc>
            </a:pPr>
            <a:endParaRPr lang="en-US" altLang="zh-CN" sz="16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000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吕</a:t>
            </a:r>
            <a:r>
              <a:rPr lang="zh-CN" altLang="en-US" sz="2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景林 </a:t>
            </a:r>
            <a:r>
              <a:rPr lang="zh-CN" altLang="en-US" sz="2000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乐</a:t>
            </a:r>
            <a:r>
              <a:rPr lang="zh-CN" altLang="en-US" sz="2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永康 冀敏 </a:t>
            </a:r>
            <a:endParaRPr lang="en-US" altLang="zh-CN" sz="2000" dirty="0" smtClean="0">
              <a:solidFill>
                <a:srgbClr val="8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000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魏</a:t>
            </a:r>
            <a:r>
              <a:rPr lang="zh-CN" altLang="en-US" sz="2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心源 </a:t>
            </a:r>
            <a:r>
              <a:rPr lang="zh-CN" altLang="en-US" sz="2000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白</a:t>
            </a:r>
            <a:r>
              <a:rPr lang="zh-CN" altLang="en-US" sz="2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翠琴 岑剡 李</a:t>
            </a:r>
            <a:r>
              <a:rPr lang="zh-CN" altLang="en-US" sz="2000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" charset="-122"/>
              </a:rPr>
              <a:t>爱萍</a:t>
            </a:r>
            <a:endParaRPr lang="en-US" altLang="zh-CN" sz="2000" dirty="0" smtClean="0">
              <a:solidFill>
                <a:srgbClr val="8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5" y="4160740"/>
            <a:ext cx="1740012" cy="172233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92457" y="3267690"/>
            <a:ext cx="71590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249992" y="6029595"/>
            <a:ext cx="2028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2000" dirty="0" smtClean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2018.7.30  </a:t>
            </a:r>
            <a:r>
              <a:rPr lang="zh-CN" altLang="en-US" sz="2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青岛</a:t>
            </a:r>
          </a:p>
        </p:txBody>
      </p:sp>
    </p:spTree>
    <p:extLst>
      <p:ext uri="{BB962C8B-B14F-4D97-AF65-F5344CB8AC3E}">
        <p14:creationId xmlns:p14="http://schemas.microsoft.com/office/powerpoint/2010/main" val="29299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770179" y="453614"/>
            <a:ext cx="2874426" cy="4341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78564" y="495656"/>
            <a:ext cx="4819829" cy="4341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5"/>
          <p:cNvGrpSpPr/>
          <p:nvPr/>
        </p:nvGrpSpPr>
        <p:grpSpPr>
          <a:xfrm>
            <a:off x="1145057" y="891587"/>
            <a:ext cx="3053664" cy="2290248"/>
            <a:chOff x="5461686" y="4172103"/>
            <a:chExt cx="3053664" cy="2290248"/>
          </a:xfrm>
        </p:grpSpPr>
        <p:pic>
          <p:nvPicPr>
            <p:cNvPr id="13" name="图片 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686" y="4172103"/>
              <a:ext cx="3053664" cy="2290248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9"/>
            <p:cNvSpPr/>
            <p:nvPr/>
          </p:nvSpPr>
          <p:spPr>
            <a:xfrm>
              <a:off x="5522948" y="5824821"/>
              <a:ext cx="1385852" cy="58477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沈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金辉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(15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级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)</a:t>
              </a:r>
              <a:endParaRPr lang="zh-CN" altLang="en-US" sz="1600" b="1" dirty="0">
                <a:solidFill>
                  <a:schemeClr val="bg1"/>
                </a:solidFill>
                <a:latin typeface="KaiTi" charset="-122"/>
                <a:ea typeface="KaiTi" charset="-122"/>
                <a:cs typeface="KaiTi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KaiTi" charset="-122"/>
                  <a:ea typeface="KaiTi" charset="-122"/>
                  <a:cs typeface="KaiTi" charset="-122"/>
                </a:rPr>
                <a:t>校内直博生</a:t>
              </a:r>
            </a:p>
          </p:txBody>
        </p:sp>
      </p:grpSp>
      <p:pic>
        <p:nvPicPr>
          <p:cNvPr id="1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966" y="948515"/>
            <a:ext cx="1374491" cy="18335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28650" y="3298561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导师，长江教授金晓峰评价：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独立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工作能力很强，</a:t>
            </a:r>
            <a:r>
              <a:rPr lang="zh-CN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很</a:t>
            </a:r>
            <a:r>
              <a:rPr lang="zh-CN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灵活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，实验动手能力、设计能力都</a:t>
            </a:r>
            <a:r>
              <a:rPr lang="zh-CN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很好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80868" y="2912588"/>
            <a:ext cx="25741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吴鼎鼎，毕业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获：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项发明专利；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项实用新型专利；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项外观设计专利。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8979" y="5646055"/>
            <a:ext cx="816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教学相长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：讲授高度发散的课程，对教师是一个挑战，在迎接挑战的过    程中，教学团队的教学理念和教学水平都有大幅提升。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8563" y="5116562"/>
            <a:ext cx="8166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实践证明：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演示实验可以成为培养创新人才的载体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202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71"/>
          <p:cNvGrpSpPr>
            <a:grpSpLocks/>
          </p:cNvGrpSpPr>
          <p:nvPr/>
        </p:nvGrpSpPr>
        <p:grpSpPr bwMode="auto">
          <a:xfrm>
            <a:off x="1098550" y="999858"/>
            <a:ext cx="6353175" cy="989280"/>
            <a:chOff x="1138197" y="1057091"/>
            <a:chExt cx="6352433" cy="1043923"/>
          </a:xfrm>
        </p:grpSpPr>
        <p:sp>
          <p:nvSpPr>
            <p:cNvPr id="4" name="下箭头 3"/>
            <p:cNvSpPr/>
            <p:nvPr/>
          </p:nvSpPr>
          <p:spPr>
            <a:xfrm>
              <a:off x="4363620" y="1057091"/>
              <a:ext cx="353972" cy="49631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 flipV="1">
              <a:off x="1138197" y="1561781"/>
              <a:ext cx="635243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8197" y="1542591"/>
              <a:ext cx="0" cy="55842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490630" y="1540673"/>
              <a:ext cx="0" cy="56034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>
              <a:endCxn id="13" idx="0"/>
            </p:cNvCxnSpPr>
            <p:nvPr/>
          </p:nvCxnSpPr>
          <p:spPr>
            <a:xfrm>
              <a:off x="3747742" y="1561781"/>
              <a:ext cx="0" cy="53923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1701800" y="404813"/>
            <a:ext cx="5599113" cy="688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物理演示实验教学构架</a:t>
            </a:r>
          </a:p>
        </p:txBody>
      </p:sp>
      <p:grpSp>
        <p:nvGrpSpPr>
          <p:cNvPr id="11268" name="组合 65"/>
          <p:cNvGrpSpPr>
            <a:grpSpLocks/>
          </p:cNvGrpSpPr>
          <p:nvPr/>
        </p:nvGrpSpPr>
        <p:grpSpPr bwMode="auto">
          <a:xfrm>
            <a:off x="430213" y="1989138"/>
            <a:ext cx="1333500" cy="3960812"/>
            <a:chOff x="391647" y="2216302"/>
            <a:chExt cx="1334037" cy="395923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矩形 10"/>
            <p:cNvSpPr/>
            <p:nvPr/>
          </p:nvSpPr>
          <p:spPr>
            <a:xfrm>
              <a:off x="391647" y="2216302"/>
              <a:ext cx="1334037" cy="5807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参观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618750" y="3308066"/>
              <a:ext cx="797246" cy="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endCxn id="28" idx="0"/>
            </p:cNvCxnSpPr>
            <p:nvPr/>
          </p:nvCxnSpPr>
          <p:spPr>
            <a:xfrm>
              <a:off x="634632" y="3308066"/>
              <a:ext cx="0" cy="320547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415996" y="3290610"/>
              <a:ext cx="0" cy="330068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下箭头 21"/>
            <p:cNvSpPr/>
            <p:nvPr/>
          </p:nvSpPr>
          <p:spPr>
            <a:xfrm>
              <a:off x="861736" y="2851049"/>
              <a:ext cx="360507" cy="414172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180952" y="3628613"/>
              <a:ext cx="485971" cy="254692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校外同行及学生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391647" y="3628613"/>
              <a:ext cx="485971" cy="254692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校内各种活动</a:t>
              </a:r>
            </a:p>
          </p:txBody>
        </p:sp>
      </p:grpSp>
      <p:grpSp>
        <p:nvGrpSpPr>
          <p:cNvPr id="30725" name="组合 66"/>
          <p:cNvGrpSpPr>
            <a:grpSpLocks/>
          </p:cNvGrpSpPr>
          <p:nvPr/>
        </p:nvGrpSpPr>
        <p:grpSpPr bwMode="auto">
          <a:xfrm>
            <a:off x="2020888" y="1989138"/>
            <a:ext cx="3405187" cy="3960812"/>
            <a:chOff x="1987494" y="2248686"/>
            <a:chExt cx="3405963" cy="396021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2282836" y="2248686"/>
              <a:ext cx="2785110" cy="5809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课堂演示</a:t>
              </a:r>
            </a:p>
          </p:txBody>
        </p:sp>
        <p:cxnSp>
          <p:nvCxnSpPr>
            <p:cNvPr id="29" name="直接连接符 28"/>
            <p:cNvCxnSpPr/>
            <p:nvPr/>
          </p:nvCxnSpPr>
          <p:spPr>
            <a:xfrm flipV="1">
              <a:off x="2208206" y="3339135"/>
              <a:ext cx="2956599" cy="1588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endCxn id="46" idx="0"/>
            </p:cNvCxnSpPr>
            <p:nvPr/>
          </p:nvCxnSpPr>
          <p:spPr>
            <a:xfrm>
              <a:off x="5150515" y="3323262"/>
              <a:ext cx="0" cy="3222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下箭头 31"/>
            <p:cNvSpPr/>
            <p:nvPr/>
          </p:nvSpPr>
          <p:spPr>
            <a:xfrm>
              <a:off x="3483260" y="2874067"/>
              <a:ext cx="358857" cy="412688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987494" y="3647064"/>
              <a:ext cx="474770" cy="256184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大学物理</a:t>
              </a:r>
              <a:r>
                <a:rPr lang="en-US" altLang="zh-CN" sz="2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682977" y="3645477"/>
              <a:ext cx="493825" cy="256342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大学物理</a:t>
              </a:r>
              <a:r>
                <a:rPr lang="en-US" altLang="zh-CN" sz="2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429272" y="3645477"/>
              <a:ext cx="487473" cy="256342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普通物理</a:t>
              </a:r>
              <a:r>
                <a:rPr lang="en-US" altLang="zh-CN" sz="2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148573" y="3639128"/>
              <a:ext cx="485886" cy="256977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文科物理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4907571" y="3645477"/>
              <a:ext cx="485886" cy="256342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改变世界的物理学</a:t>
              </a:r>
            </a:p>
          </p:txBody>
        </p:sp>
        <p:cxnSp>
          <p:nvCxnSpPr>
            <p:cNvPr id="81" name="直接连接符 80"/>
            <p:cNvCxnSpPr/>
            <p:nvPr/>
          </p:nvCxnSpPr>
          <p:spPr>
            <a:xfrm>
              <a:off x="2933860" y="3323262"/>
              <a:ext cx="0" cy="3047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2224085" y="3340722"/>
              <a:ext cx="0" cy="3047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3669039" y="3348658"/>
              <a:ext cx="0" cy="3047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4391517" y="3340722"/>
              <a:ext cx="0" cy="3047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70" name="组合 74"/>
          <p:cNvGrpSpPr>
            <a:grpSpLocks/>
          </p:cNvGrpSpPr>
          <p:nvPr/>
        </p:nvGrpSpPr>
        <p:grpSpPr bwMode="auto">
          <a:xfrm>
            <a:off x="5724525" y="1989138"/>
            <a:ext cx="3068638" cy="4486275"/>
            <a:chOff x="5762730" y="1745214"/>
            <a:chExt cx="3068141" cy="448696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5762730" y="1745214"/>
              <a:ext cx="3068141" cy="58111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rgbClr val="8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开设课程</a:t>
              </a:r>
            </a:p>
          </p:txBody>
        </p:sp>
        <p:cxnSp>
          <p:nvCxnSpPr>
            <p:cNvPr id="18" name="直接连接符 17"/>
            <p:cNvCxnSpPr>
              <a:endCxn id="48" idx="0"/>
            </p:cNvCxnSpPr>
            <p:nvPr/>
          </p:nvCxnSpPr>
          <p:spPr>
            <a:xfrm>
              <a:off x="7710278" y="2809003"/>
              <a:ext cx="0" cy="34930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6099225" y="2810590"/>
              <a:ext cx="2407848" cy="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下箭头 35"/>
            <p:cNvSpPr/>
            <p:nvPr/>
          </p:nvSpPr>
          <p:spPr>
            <a:xfrm>
              <a:off x="7130933" y="2362846"/>
              <a:ext cx="360305" cy="412813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640476" y="3142429"/>
              <a:ext cx="485696" cy="30897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CC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基础物理建模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7467429" y="3158306"/>
              <a:ext cx="485696" cy="307387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8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设计性研究性物理实验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8249940" y="3158306"/>
              <a:ext cx="485696" cy="307387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8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毕业论文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5856378" y="3136078"/>
              <a:ext cx="485696" cy="309610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CC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物理演示实验拓展</a:t>
              </a:r>
            </a:p>
          </p:txBody>
        </p:sp>
        <p:cxnSp>
          <p:nvCxnSpPr>
            <p:cNvPr id="104" name="直接连接符 103"/>
            <p:cNvCxnSpPr/>
            <p:nvPr/>
          </p:nvCxnSpPr>
          <p:spPr>
            <a:xfrm>
              <a:off x="6883323" y="2793125"/>
              <a:ext cx="0" cy="34930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6107162" y="2793125"/>
              <a:ext cx="0" cy="34930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8492788" y="2815354"/>
              <a:ext cx="0" cy="34930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786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 三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、授课与资源建设双赢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28650" y="105936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2783271" y="1920468"/>
            <a:ext cx="3806617" cy="4428395"/>
          </a:xfrm>
          <a:prstGeom prst="roundRect">
            <a:avLst>
              <a:gd name="adj" fmla="val 313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实体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演示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</a:t>
            </a:r>
            <a:endParaRPr lang="en-US" altLang="zh-CN" sz="2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原创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演示仪器</a:t>
            </a: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套，有</a:t>
            </a:r>
            <a:r>
              <a:rPr lang="en-US" altLang="zh-CN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套仪器在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各类教学仪器评比中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获奖。</a:t>
            </a:r>
            <a:endParaRPr lang="en-US" altLang="zh-CN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290513">
              <a:lnSpc>
                <a:spcPct val="150000"/>
              </a:lnSpc>
              <a:buFont typeface="Arial" charset="0"/>
              <a:buChar char="•"/>
            </a:pP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一等奖：</a:t>
            </a: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en-US" altLang="zh-CN" sz="2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290513">
              <a:lnSpc>
                <a:spcPct val="150000"/>
              </a:lnSpc>
              <a:buFont typeface="Arial" charset="0"/>
              <a:buChar char="•"/>
            </a:pP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二等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en-US" altLang="zh-CN" sz="2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290513">
              <a:lnSpc>
                <a:spcPct val="150000"/>
              </a:lnSpc>
              <a:buFont typeface="Arial" charset="0"/>
              <a:buChar char="•"/>
            </a:pP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三等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zh-CN" altLang="en-US" sz="2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290513">
              <a:lnSpc>
                <a:spcPct val="150000"/>
              </a:lnSpc>
              <a:buFont typeface="Arial" charset="0"/>
              <a:buChar char="•"/>
            </a:pP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优秀奖：</a:t>
            </a:r>
            <a:r>
              <a:rPr lang="en-US" altLang="zh-CN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zh-CN" altLang="en-US" sz="2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54774" y="118180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DengXian" charset="-122"/>
              </a:rPr>
              <a:t>1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DengXian" charset="-122"/>
              </a:rPr>
              <a:t>演示资源建设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86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309688"/>
            <a:ext cx="2397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03338"/>
            <a:ext cx="235426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46200"/>
            <a:ext cx="2386013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矩形 15"/>
          <p:cNvSpPr>
            <a:spLocks noChangeArrowheads="1"/>
          </p:cNvSpPr>
          <p:nvPr/>
        </p:nvSpPr>
        <p:spPr bwMode="auto">
          <a:xfrm>
            <a:off x="2124075" y="298450"/>
            <a:ext cx="5445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solidFill>
                  <a:srgbClr val="9966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下图是</a:t>
            </a:r>
            <a:r>
              <a:rPr lang="en-US" altLang="zh-CN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年、</a:t>
            </a:r>
            <a:r>
              <a:rPr lang="en-US" altLang="zh-CN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年、</a:t>
            </a:r>
            <a:r>
              <a:rPr lang="en-US" altLang="zh-CN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年三次全国演示</a:t>
            </a:r>
            <a:endParaRPr lang="en-US" altLang="zh-CN" sz="200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教学仪器评比中我校与其他院校数据对比</a:t>
            </a:r>
            <a:r>
              <a:rPr lang="en-US" altLang="zh-CN" sz="2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71550" y="3429000"/>
            <a:ext cx="8589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这个结果和我们的学生参与仪器研发分不开！</a:t>
            </a:r>
          </a:p>
        </p:txBody>
      </p:sp>
      <p:sp>
        <p:nvSpPr>
          <p:cNvPr id="32775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9pPr>
          </a:lstStyle>
          <a:p>
            <a:fld id="{04401E13-497F-4840-B8B2-FBB48DDA859E}" type="slidenum">
              <a:rPr lang="zh-CN" altLang="en-US" sz="1000" b="0" smtClean="0">
                <a:ea typeface="黑体" panose="02010609060101010101" pitchFamily="49" charset="-122"/>
              </a:rPr>
              <a:pPr/>
              <a:t>13</a:t>
            </a:fld>
            <a:endParaRPr lang="en-US" altLang="zh-CN" sz="1000" b="0" smtClean="0">
              <a:ea typeface="黑体" panose="02010609060101010101" pitchFamily="49" charset="-122"/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1763713" y="4448175"/>
            <a:ext cx="5546725" cy="954088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教学和资源建设形成良性循环，</a:t>
            </a:r>
            <a:endParaRPr lang="en-US" altLang="zh-CN" sz="280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保证了演示教学的可持续发展！</a:t>
            </a:r>
          </a:p>
        </p:txBody>
      </p:sp>
    </p:spTree>
    <p:extLst>
      <p:ext uri="{BB962C8B-B14F-4D97-AF65-F5344CB8AC3E}">
        <p14:creationId xmlns:p14="http://schemas.microsoft.com/office/powerpoint/2010/main" val="352446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 三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、授课与资源建设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双赢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28650" y="105936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500682" y="4685413"/>
            <a:ext cx="8244235" cy="1812657"/>
          </a:xfrm>
          <a:prstGeom prst="roundRect">
            <a:avLst>
              <a:gd name="adj" fmla="val 313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实验演示资源建设多元化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现代化</a:t>
            </a:r>
            <a:endParaRPr lang="en-US" altLang="zh-CN" sz="2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</a:t>
            </a: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年物理教学实验中心申请全国虚拟实验教学示范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中心（</a:t>
            </a:r>
            <a:r>
              <a:rPr lang="en-US" altLang="zh-CN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年获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批）资料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的重要组成</a:t>
            </a: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部分。</a:t>
            </a:r>
            <a:endParaRPr lang="zh-CN" altLang="en-US" sz="2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23"/>
          <p:cNvGrpSpPr>
            <a:grpSpLocks/>
          </p:cNvGrpSpPr>
          <p:nvPr/>
        </p:nvGrpSpPr>
        <p:grpSpPr bwMode="auto">
          <a:xfrm>
            <a:off x="4417701" y="2336378"/>
            <a:ext cx="4449763" cy="1938992"/>
            <a:chOff x="4753806" y="2143436"/>
            <a:chExt cx="4449113" cy="193879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右箭头 15"/>
            <p:cNvSpPr/>
            <p:nvPr/>
          </p:nvSpPr>
          <p:spPr>
            <a:xfrm>
              <a:off x="4753806" y="3482685"/>
              <a:ext cx="693637" cy="211116"/>
            </a:xfrm>
            <a:prstGeom prst="rightArrow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5447419" y="2143436"/>
              <a:ext cx="3755500" cy="1938798"/>
            </a:xfrm>
            <a:prstGeom prst="rect">
              <a:avLst/>
            </a:prstGeom>
            <a:grp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marL="457200" indent="-45720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zh-CN" altLang="en-US" sz="2400" b="1" dirty="0" smtClean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录像</a:t>
              </a:r>
              <a:r>
                <a:rPr lang="en-US" altLang="zh-CN" sz="2400" b="1" dirty="0" smtClean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(84</a:t>
              </a:r>
              <a:r>
                <a:rPr lang="zh-CN" altLang="en-US" sz="2400" b="1" dirty="0" smtClean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段</a:t>
              </a:r>
              <a:r>
                <a:rPr lang="en-US" altLang="zh-CN" sz="2400" b="1" dirty="0" smtClean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r>
                <a:rPr lang="zh-CN" altLang="en-US" sz="2400" b="1" dirty="0" smtClean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endParaRPr lang="en-US" altLang="zh-CN" sz="24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zh-CN" altLang="en-US" sz="2400" b="1" dirty="0" smtClean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模拟仿真课件演示；</a:t>
              </a:r>
              <a:endParaRPr lang="en-US" altLang="zh-CN" sz="24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zh-CN" altLang="en-US" sz="2400" b="1" dirty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远程控制实验；</a:t>
              </a:r>
              <a:endParaRPr lang="en-US" altLang="zh-CN" sz="24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zh-CN" altLang="en-US" sz="2400" b="1" dirty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虚实结合实验案例；</a:t>
              </a:r>
              <a:endParaRPr lang="en-US" altLang="zh-CN" sz="24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zh-CN" altLang="en-US" sz="2400" b="1" dirty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采用</a:t>
              </a:r>
              <a:r>
                <a:rPr lang="en-US" altLang="zh-CN" sz="2400" b="1" dirty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VR</a:t>
              </a:r>
              <a:r>
                <a:rPr lang="zh-CN" altLang="en-US" sz="2400" b="1" dirty="0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技术等。</a:t>
              </a:r>
            </a:p>
          </p:txBody>
        </p:sp>
      </p:grpSp>
      <p:grpSp>
        <p:nvGrpSpPr>
          <p:cNvPr id="18" name="组合 16"/>
          <p:cNvGrpSpPr>
            <a:grpSpLocks/>
          </p:cNvGrpSpPr>
          <p:nvPr/>
        </p:nvGrpSpPr>
        <p:grpSpPr bwMode="auto">
          <a:xfrm>
            <a:off x="309563" y="1779588"/>
            <a:ext cx="4313237" cy="2144712"/>
            <a:chOff x="323529" y="2268790"/>
            <a:chExt cx="4312652" cy="2145021"/>
          </a:xfrm>
        </p:grpSpPr>
        <p:sp>
          <p:nvSpPr>
            <p:cNvPr id="19" name="矩形 18"/>
            <p:cNvSpPr/>
            <p:nvPr/>
          </p:nvSpPr>
          <p:spPr>
            <a:xfrm>
              <a:off x="323529" y="2921346"/>
              <a:ext cx="1665061" cy="8811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演示</a:t>
              </a:r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建设</a:t>
              </a: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2513982" y="2457729"/>
              <a:ext cx="0" cy="17290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513982" y="4186766"/>
              <a:ext cx="40158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988590" y="3356384"/>
              <a:ext cx="52539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2950485" y="2268790"/>
              <a:ext cx="1672998" cy="538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实体仪器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2963183" y="3842229"/>
              <a:ext cx="1672998" cy="5715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虚拟实验</a:t>
              </a: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2513982" y="2473607"/>
              <a:ext cx="40158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-1114" r="9006"/>
          <a:stretch>
            <a:fillRect/>
          </a:stretch>
        </p:blipFill>
        <p:spPr bwMode="auto">
          <a:xfrm>
            <a:off x="5235356" y="1093204"/>
            <a:ext cx="1309702" cy="117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6479" y="1174003"/>
            <a:ext cx="1593774" cy="10627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成果汇总表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28650" y="105936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993369"/>
              </p:ext>
            </p:extLst>
          </p:nvPr>
        </p:nvGraphicFramePr>
        <p:xfrm>
          <a:off x="628650" y="1266200"/>
          <a:ext cx="7886700" cy="5366824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6538">
                <a:tc grid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成果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内容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总      数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  备      注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538"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资源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开发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仪器获奖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26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一等奖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8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项</a:t>
                      </a:r>
                    </a:p>
                  </a:txBody>
                  <a:tcPr marL="91424" marR="91424" marT="45729" marB="45729" anchor="ctr" horzOverflow="overflow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虚拟资源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12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VR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应用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538"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专利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著作权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专利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5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 演示仪器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软件著作权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1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 演示软件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538"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论 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文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发表论文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44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教学研究等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论文获奖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6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 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一等奖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3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项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3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研究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项目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演示应用开发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20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</a:txBody>
                  <a:tcPr marL="91424" marR="91424" marT="45729" marB="45729" anchor="ctr" horzOverflow="overflow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charset="2"/>
                        <a:defRPr sz="23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charset="0"/>
                        <a:defRPr sz="21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charset="2"/>
                        <a:defRPr sz="19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Lucida Sans Unicode" charset="0"/>
                          <a:ea typeface="黑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 2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项国家级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ongti SC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Songti SC" charset="-122"/>
                        </a:rPr>
                        <a:t>  创新计划</a:t>
                      </a:r>
                    </a:p>
                  </a:txBody>
                  <a:tcPr marL="91424" marR="91424" marT="45729" marB="45729" anchor="ctr" horzOverflow="overflow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0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992026965"/>
              </p:ext>
            </p:extLst>
          </p:nvPr>
        </p:nvGraphicFramePr>
        <p:xfrm>
          <a:off x="974346" y="1493838"/>
          <a:ext cx="7601417" cy="395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77838" y="5416183"/>
            <a:ext cx="8609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教学和资源建设形成良性循环，保证了可持续发展！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573088" y="1464931"/>
            <a:ext cx="2343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Lucida Sans Unicode" panose="020B0602030504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dirty="0" smtClean="0">
                <a:solidFill>
                  <a:srgbClr val="99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800" dirty="0">
                <a:solidFill>
                  <a:srgbClr val="99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成果的应用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064" y="295604"/>
            <a:ext cx="7886700" cy="660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 三、授课与资源建设双赢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8" name="Straight Connector 2"/>
          <p:cNvCxnSpPr/>
          <p:nvPr/>
        </p:nvCxnSpPr>
        <p:spPr>
          <a:xfrm flipV="1">
            <a:off x="689064" y="989844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四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、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创新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点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28650" y="105936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52826" y="1845458"/>
            <a:ext cx="678546" cy="4192806"/>
            <a:chOff x="1335747" y="2267910"/>
            <a:chExt cx="757973" cy="4510867"/>
          </a:xfrm>
        </p:grpSpPr>
        <p:sp>
          <p:nvSpPr>
            <p:cNvPr id="5" name="矩形 4"/>
            <p:cNvSpPr/>
            <p:nvPr/>
          </p:nvSpPr>
          <p:spPr>
            <a:xfrm>
              <a:off x="1350236" y="2267910"/>
              <a:ext cx="743484" cy="409343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35747" y="3118572"/>
              <a:ext cx="756366" cy="366020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   新   点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432752" y="2745361"/>
            <a:ext cx="722974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演示实验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教学模式创新：演示实验室成为培养创新人才的平台；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2752" y="3837937"/>
            <a:ext cx="722974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人才培养和资源建设相辅相成，保障了演示实验教学的可持续发展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32749" y="1652785"/>
            <a:ext cx="722974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实验课教学模式创新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：没有预设的流程和结果，让学生自由发挥，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依据全程表现来评估学生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32752" y="4930513"/>
            <a:ext cx="722974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组建实验学习共同体，提高学生创造的效率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2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630140" y="779363"/>
            <a:ext cx="7844834" cy="13874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圆角矩形 4"/>
          <p:cNvSpPr txBox="1"/>
          <p:nvPr/>
        </p:nvSpPr>
        <p:spPr>
          <a:xfrm>
            <a:off x="935710" y="1019503"/>
            <a:ext cx="7233693" cy="9475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9550" tIns="104775" rIns="20955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b="1" dirty="0" smtClean="0">
                <a:solidFill>
                  <a:srgbClr val="0012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200" b="1" dirty="0" smtClean="0">
                <a:solidFill>
                  <a:srgbClr val="0012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物理演示实验拓展</a:t>
            </a:r>
            <a:r>
              <a:rPr lang="en-US" altLang="zh-CN" sz="3200" b="1" dirty="0" smtClean="0">
                <a:solidFill>
                  <a:srgbClr val="0012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3200" b="1" dirty="0" smtClean="0">
                <a:solidFill>
                  <a:srgbClr val="0012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开课</a:t>
            </a:r>
            <a:r>
              <a:rPr lang="en-US" altLang="zh-CN" sz="3200" b="1" dirty="0" smtClean="0">
                <a:solidFill>
                  <a:srgbClr val="0012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3200" b="1" dirty="0" smtClean="0">
                <a:solidFill>
                  <a:srgbClr val="0012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endParaRPr lang="en-US" altLang="zh-CN" sz="3200" b="1" dirty="0">
              <a:solidFill>
                <a:srgbClr val="00123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 smtClean="0">
                <a:solidFill>
                  <a:srgbClr val="0012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学生评教平均分</a:t>
            </a:r>
            <a:r>
              <a:rPr lang="en-US" altLang="zh-CN" sz="32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4.93</a:t>
            </a:r>
            <a:endParaRPr lang="en-US" sz="3200" b="1" kern="12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0140" y="2696741"/>
            <a:ext cx="7844834" cy="1492431"/>
            <a:chOff x="692865" y="5540579"/>
            <a:chExt cx="7710564" cy="86372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圆角矩形 26"/>
            <p:cNvSpPr/>
            <p:nvPr/>
          </p:nvSpPr>
          <p:spPr>
            <a:xfrm>
              <a:off x="692865" y="5540579"/>
              <a:ext cx="7710564" cy="86372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圆角矩形 4"/>
            <p:cNvSpPr txBox="1"/>
            <p:nvPr/>
          </p:nvSpPr>
          <p:spPr>
            <a:xfrm>
              <a:off x="973700" y="5593821"/>
              <a:ext cx="7215146" cy="7793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r>
                <a:rPr lang="zh-CN" altLang="en-US" sz="32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年，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&lt;</a:t>
              </a:r>
              <a:r>
                <a:rPr lang="zh-CN" altLang="en-US" sz="32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物理演示实验拓展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&gt;</a:t>
              </a:r>
              <a:r>
                <a:rPr lang="zh-CN" altLang="en-US" sz="32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获批上海市精品课程</a:t>
              </a:r>
              <a:endParaRPr lang="en-US" sz="3200" b="1" kern="12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3842" y="4719146"/>
            <a:ext cx="7844834" cy="1491984"/>
            <a:chOff x="741538" y="5460945"/>
            <a:chExt cx="1752445" cy="847946"/>
          </a:xfrm>
        </p:grpSpPr>
        <p:sp>
          <p:nvSpPr>
            <p:cNvPr id="10" name="圆角矩形 9"/>
            <p:cNvSpPr/>
            <p:nvPr/>
          </p:nvSpPr>
          <p:spPr>
            <a:xfrm>
              <a:off x="741538" y="5460945"/>
              <a:ext cx="1752445" cy="8479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圆角矩形 4"/>
            <p:cNvSpPr txBox="1"/>
            <p:nvPr/>
          </p:nvSpPr>
          <p:spPr>
            <a:xfrm>
              <a:off x="793655" y="5514623"/>
              <a:ext cx="1633154" cy="76516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r>
                <a: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年，教改实践被评为上海市教学成果一等奖</a:t>
              </a:r>
              <a:endParaRPr 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51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95359"/>
            <a:ext cx="7886700" cy="2467283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谢谢</a:t>
            </a:r>
            <a:r>
              <a:rPr lang="en-US" altLang="zh-CN" sz="9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!</a:t>
            </a:r>
            <a:endParaRPr lang="zh-CN" altLang="en-US" sz="9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7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提纲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55077" y="116597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849706" y="1673806"/>
            <a:ext cx="7129277" cy="4201345"/>
            <a:chOff x="1007361" y="1322175"/>
            <a:chExt cx="7129277" cy="4201345"/>
          </a:xfrm>
        </p:grpSpPr>
        <p:sp>
          <p:nvSpPr>
            <p:cNvPr id="6" name="任意多边形 5"/>
            <p:cNvSpPr/>
            <p:nvPr/>
          </p:nvSpPr>
          <p:spPr>
            <a:xfrm>
              <a:off x="1007361" y="1322175"/>
              <a:ext cx="796421" cy="1137744"/>
            </a:xfrm>
            <a:custGeom>
              <a:avLst/>
              <a:gdLst>
                <a:gd name="connsiteX0" fmla="*/ 0 w 1137743"/>
                <a:gd name="connsiteY0" fmla="*/ 0 h 796420"/>
                <a:gd name="connsiteX1" fmla="*/ 739533 w 1137743"/>
                <a:gd name="connsiteY1" fmla="*/ 0 h 796420"/>
                <a:gd name="connsiteX2" fmla="*/ 1137743 w 1137743"/>
                <a:gd name="connsiteY2" fmla="*/ 398210 h 796420"/>
                <a:gd name="connsiteX3" fmla="*/ 739533 w 1137743"/>
                <a:gd name="connsiteY3" fmla="*/ 796420 h 796420"/>
                <a:gd name="connsiteX4" fmla="*/ 0 w 1137743"/>
                <a:gd name="connsiteY4" fmla="*/ 796420 h 796420"/>
                <a:gd name="connsiteX5" fmla="*/ 398210 w 1137743"/>
                <a:gd name="connsiteY5" fmla="*/ 398210 h 796420"/>
                <a:gd name="connsiteX6" fmla="*/ 0 w 1137743"/>
                <a:gd name="connsiteY6" fmla="*/ 0 h 79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7743" h="796420">
                  <a:moveTo>
                    <a:pt x="1137742" y="0"/>
                  </a:moveTo>
                  <a:lnTo>
                    <a:pt x="1137742" y="517673"/>
                  </a:lnTo>
                  <a:lnTo>
                    <a:pt x="568872" y="796420"/>
                  </a:lnTo>
                  <a:lnTo>
                    <a:pt x="1" y="517673"/>
                  </a:lnTo>
                  <a:lnTo>
                    <a:pt x="1" y="0"/>
                  </a:lnTo>
                  <a:lnTo>
                    <a:pt x="568872" y="278747"/>
                  </a:lnTo>
                  <a:lnTo>
                    <a:pt x="1137742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5241" tIns="413450" rIns="15240" bIns="413451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SC Black" charset="-122"/>
                </a:rPr>
                <a:t>1</a:t>
              </a:r>
              <a:endParaRPr lang="en-US" sz="2800" b="1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1803780" y="1322176"/>
              <a:ext cx="6332857" cy="739922"/>
            </a:xfrm>
            <a:custGeom>
              <a:avLst/>
              <a:gdLst>
                <a:gd name="connsiteX0" fmla="*/ 123323 w 739921"/>
                <a:gd name="connsiteY0" fmla="*/ 0 h 6332856"/>
                <a:gd name="connsiteX1" fmla="*/ 616598 w 739921"/>
                <a:gd name="connsiteY1" fmla="*/ 0 h 6332856"/>
                <a:gd name="connsiteX2" fmla="*/ 739921 w 739921"/>
                <a:gd name="connsiteY2" fmla="*/ 123323 h 6332856"/>
                <a:gd name="connsiteX3" fmla="*/ 739921 w 739921"/>
                <a:gd name="connsiteY3" fmla="*/ 6332856 h 6332856"/>
                <a:gd name="connsiteX4" fmla="*/ 739921 w 739921"/>
                <a:gd name="connsiteY4" fmla="*/ 6332856 h 6332856"/>
                <a:gd name="connsiteX5" fmla="*/ 0 w 739921"/>
                <a:gd name="connsiteY5" fmla="*/ 6332856 h 6332856"/>
                <a:gd name="connsiteX6" fmla="*/ 0 w 739921"/>
                <a:gd name="connsiteY6" fmla="*/ 6332856 h 6332856"/>
                <a:gd name="connsiteX7" fmla="*/ 0 w 739921"/>
                <a:gd name="connsiteY7" fmla="*/ 123323 h 6332856"/>
                <a:gd name="connsiteX8" fmla="*/ 123323 w 739921"/>
                <a:gd name="connsiteY8" fmla="*/ 0 h 633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921" h="6332856">
                  <a:moveTo>
                    <a:pt x="739921" y="1055503"/>
                  </a:moveTo>
                  <a:lnTo>
                    <a:pt x="739921" y="5277353"/>
                  </a:lnTo>
                  <a:cubicBezTo>
                    <a:pt x="739921" y="5860285"/>
                    <a:pt x="733470" y="6332852"/>
                    <a:pt x="725512" y="6332852"/>
                  </a:cubicBezTo>
                  <a:lnTo>
                    <a:pt x="0" y="6332852"/>
                  </a:lnTo>
                  <a:lnTo>
                    <a:pt x="0" y="633285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25512" y="4"/>
                  </a:lnTo>
                  <a:cubicBezTo>
                    <a:pt x="733470" y="4"/>
                    <a:pt x="739921" y="472571"/>
                    <a:pt x="739921" y="1055503"/>
                  </a:cubicBez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51360" rIns="51360" bIns="51361" numCol="1" spcCol="1270" anchor="ctr" anchorCtr="0">
              <a:noAutofit/>
            </a:bodyPr>
            <a:lstStyle/>
            <a:p>
              <a:pPr marL="0"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2800" b="1" i="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SC Black" charset="-122"/>
                </a:rPr>
                <a:t>定位：创新人才培养</a:t>
              </a:r>
              <a:endParaRPr lang="en-US" sz="2800" b="1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1007361" y="2343375"/>
              <a:ext cx="796421" cy="1137744"/>
            </a:xfrm>
            <a:custGeom>
              <a:avLst/>
              <a:gdLst>
                <a:gd name="connsiteX0" fmla="*/ 0 w 1137743"/>
                <a:gd name="connsiteY0" fmla="*/ 0 h 796420"/>
                <a:gd name="connsiteX1" fmla="*/ 739533 w 1137743"/>
                <a:gd name="connsiteY1" fmla="*/ 0 h 796420"/>
                <a:gd name="connsiteX2" fmla="*/ 1137743 w 1137743"/>
                <a:gd name="connsiteY2" fmla="*/ 398210 h 796420"/>
                <a:gd name="connsiteX3" fmla="*/ 739533 w 1137743"/>
                <a:gd name="connsiteY3" fmla="*/ 796420 h 796420"/>
                <a:gd name="connsiteX4" fmla="*/ 0 w 1137743"/>
                <a:gd name="connsiteY4" fmla="*/ 796420 h 796420"/>
                <a:gd name="connsiteX5" fmla="*/ 398210 w 1137743"/>
                <a:gd name="connsiteY5" fmla="*/ 398210 h 796420"/>
                <a:gd name="connsiteX6" fmla="*/ 0 w 1137743"/>
                <a:gd name="connsiteY6" fmla="*/ 0 h 79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7743" h="796420">
                  <a:moveTo>
                    <a:pt x="1137742" y="0"/>
                  </a:moveTo>
                  <a:lnTo>
                    <a:pt x="1137742" y="517673"/>
                  </a:lnTo>
                  <a:lnTo>
                    <a:pt x="568872" y="796420"/>
                  </a:lnTo>
                  <a:lnTo>
                    <a:pt x="1" y="517673"/>
                  </a:lnTo>
                  <a:lnTo>
                    <a:pt x="1" y="0"/>
                  </a:lnTo>
                  <a:lnTo>
                    <a:pt x="568872" y="278747"/>
                  </a:lnTo>
                  <a:lnTo>
                    <a:pt x="1137742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5241" tIns="413450" rIns="15240" bIns="413451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SC Black" charset="-122"/>
                </a:rPr>
                <a:t>2</a:t>
              </a:r>
              <a:endParaRPr lang="en-US" sz="2800" b="1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1803781" y="2343376"/>
              <a:ext cx="6332857" cy="739534"/>
            </a:xfrm>
            <a:custGeom>
              <a:avLst/>
              <a:gdLst>
                <a:gd name="connsiteX0" fmla="*/ 123258 w 739533"/>
                <a:gd name="connsiteY0" fmla="*/ 0 h 6332856"/>
                <a:gd name="connsiteX1" fmla="*/ 616275 w 739533"/>
                <a:gd name="connsiteY1" fmla="*/ 0 h 6332856"/>
                <a:gd name="connsiteX2" fmla="*/ 739533 w 739533"/>
                <a:gd name="connsiteY2" fmla="*/ 123258 h 6332856"/>
                <a:gd name="connsiteX3" fmla="*/ 739533 w 739533"/>
                <a:gd name="connsiteY3" fmla="*/ 6332856 h 6332856"/>
                <a:gd name="connsiteX4" fmla="*/ 739533 w 739533"/>
                <a:gd name="connsiteY4" fmla="*/ 6332856 h 6332856"/>
                <a:gd name="connsiteX5" fmla="*/ 0 w 739533"/>
                <a:gd name="connsiteY5" fmla="*/ 6332856 h 6332856"/>
                <a:gd name="connsiteX6" fmla="*/ 0 w 739533"/>
                <a:gd name="connsiteY6" fmla="*/ 6332856 h 6332856"/>
                <a:gd name="connsiteX7" fmla="*/ 0 w 739533"/>
                <a:gd name="connsiteY7" fmla="*/ 123258 h 6332856"/>
                <a:gd name="connsiteX8" fmla="*/ 123258 w 739533"/>
                <a:gd name="connsiteY8" fmla="*/ 0 h 633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33" h="6332856">
                  <a:moveTo>
                    <a:pt x="739533" y="1055500"/>
                  </a:moveTo>
                  <a:lnTo>
                    <a:pt x="739533" y="5277356"/>
                  </a:lnTo>
                  <a:cubicBezTo>
                    <a:pt x="739533" y="5860294"/>
                    <a:pt x="733089" y="6332852"/>
                    <a:pt x="725139" y="6332852"/>
                  </a:cubicBezTo>
                  <a:lnTo>
                    <a:pt x="0" y="6332852"/>
                  </a:lnTo>
                  <a:lnTo>
                    <a:pt x="0" y="633285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25139" y="4"/>
                  </a:lnTo>
                  <a:cubicBezTo>
                    <a:pt x="733089" y="4"/>
                    <a:pt x="739533" y="472562"/>
                    <a:pt x="739533" y="1055500"/>
                  </a:cubicBez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51341" rIns="51341" bIns="51342" numCol="1" spcCol="1270" anchor="ctr" anchorCtr="0">
              <a:noAutofit/>
            </a:bodyPr>
            <a:lstStyle/>
            <a:p>
              <a:pPr marL="0"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2800" b="1" i="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SC Black" charset="-122"/>
                </a:rPr>
                <a:t>实施：以学生为主体的演示实验课</a:t>
              </a:r>
              <a:endParaRPr lang="en-US" sz="2800" b="1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007361" y="3364575"/>
              <a:ext cx="796421" cy="1137744"/>
            </a:xfrm>
            <a:custGeom>
              <a:avLst/>
              <a:gdLst>
                <a:gd name="connsiteX0" fmla="*/ 0 w 1137743"/>
                <a:gd name="connsiteY0" fmla="*/ 0 h 796420"/>
                <a:gd name="connsiteX1" fmla="*/ 739533 w 1137743"/>
                <a:gd name="connsiteY1" fmla="*/ 0 h 796420"/>
                <a:gd name="connsiteX2" fmla="*/ 1137743 w 1137743"/>
                <a:gd name="connsiteY2" fmla="*/ 398210 h 796420"/>
                <a:gd name="connsiteX3" fmla="*/ 739533 w 1137743"/>
                <a:gd name="connsiteY3" fmla="*/ 796420 h 796420"/>
                <a:gd name="connsiteX4" fmla="*/ 0 w 1137743"/>
                <a:gd name="connsiteY4" fmla="*/ 796420 h 796420"/>
                <a:gd name="connsiteX5" fmla="*/ 398210 w 1137743"/>
                <a:gd name="connsiteY5" fmla="*/ 398210 h 796420"/>
                <a:gd name="connsiteX6" fmla="*/ 0 w 1137743"/>
                <a:gd name="connsiteY6" fmla="*/ 0 h 79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7743" h="796420">
                  <a:moveTo>
                    <a:pt x="1137742" y="0"/>
                  </a:moveTo>
                  <a:lnTo>
                    <a:pt x="1137742" y="517673"/>
                  </a:lnTo>
                  <a:lnTo>
                    <a:pt x="568872" y="796420"/>
                  </a:lnTo>
                  <a:lnTo>
                    <a:pt x="1" y="517673"/>
                  </a:lnTo>
                  <a:lnTo>
                    <a:pt x="1" y="0"/>
                  </a:lnTo>
                  <a:lnTo>
                    <a:pt x="568872" y="278747"/>
                  </a:lnTo>
                  <a:lnTo>
                    <a:pt x="1137742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5241" tIns="413450" rIns="15240" bIns="413451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800" b="1" i="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SC Black" charset="-122"/>
                </a:rPr>
                <a:t>3</a:t>
              </a:r>
              <a:endParaRPr lang="en-US" sz="2800" b="1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1803781" y="3364576"/>
              <a:ext cx="6332857" cy="739534"/>
            </a:xfrm>
            <a:custGeom>
              <a:avLst/>
              <a:gdLst>
                <a:gd name="connsiteX0" fmla="*/ 123258 w 739533"/>
                <a:gd name="connsiteY0" fmla="*/ 0 h 6332856"/>
                <a:gd name="connsiteX1" fmla="*/ 616275 w 739533"/>
                <a:gd name="connsiteY1" fmla="*/ 0 h 6332856"/>
                <a:gd name="connsiteX2" fmla="*/ 739533 w 739533"/>
                <a:gd name="connsiteY2" fmla="*/ 123258 h 6332856"/>
                <a:gd name="connsiteX3" fmla="*/ 739533 w 739533"/>
                <a:gd name="connsiteY3" fmla="*/ 6332856 h 6332856"/>
                <a:gd name="connsiteX4" fmla="*/ 739533 w 739533"/>
                <a:gd name="connsiteY4" fmla="*/ 6332856 h 6332856"/>
                <a:gd name="connsiteX5" fmla="*/ 0 w 739533"/>
                <a:gd name="connsiteY5" fmla="*/ 6332856 h 6332856"/>
                <a:gd name="connsiteX6" fmla="*/ 0 w 739533"/>
                <a:gd name="connsiteY6" fmla="*/ 6332856 h 6332856"/>
                <a:gd name="connsiteX7" fmla="*/ 0 w 739533"/>
                <a:gd name="connsiteY7" fmla="*/ 123258 h 6332856"/>
                <a:gd name="connsiteX8" fmla="*/ 123258 w 739533"/>
                <a:gd name="connsiteY8" fmla="*/ 0 h 633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33" h="6332856">
                  <a:moveTo>
                    <a:pt x="739533" y="1055500"/>
                  </a:moveTo>
                  <a:lnTo>
                    <a:pt x="739533" y="5277356"/>
                  </a:lnTo>
                  <a:cubicBezTo>
                    <a:pt x="739533" y="5860294"/>
                    <a:pt x="733089" y="6332852"/>
                    <a:pt x="725139" y="6332852"/>
                  </a:cubicBezTo>
                  <a:lnTo>
                    <a:pt x="0" y="6332852"/>
                  </a:lnTo>
                  <a:lnTo>
                    <a:pt x="0" y="633285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25139" y="4"/>
                  </a:lnTo>
                  <a:cubicBezTo>
                    <a:pt x="733089" y="4"/>
                    <a:pt x="739533" y="472562"/>
                    <a:pt x="739533" y="1055500"/>
                  </a:cubicBez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51341" rIns="51341" bIns="51342" numCol="1" spcCol="1270" anchor="ctr" anchorCtr="0">
              <a:noAutofit/>
            </a:bodyPr>
            <a:lstStyle/>
            <a:p>
              <a:pPr marL="0"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2800" b="1" i="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SC Black" charset="-122"/>
                </a:rPr>
                <a:t>授课与资源建设双赢</a:t>
              </a:r>
              <a:endParaRPr lang="en-US" sz="2800" b="1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007361" y="4385776"/>
              <a:ext cx="796421" cy="1137744"/>
            </a:xfrm>
            <a:custGeom>
              <a:avLst/>
              <a:gdLst>
                <a:gd name="connsiteX0" fmla="*/ 0 w 1137743"/>
                <a:gd name="connsiteY0" fmla="*/ 0 h 796420"/>
                <a:gd name="connsiteX1" fmla="*/ 739533 w 1137743"/>
                <a:gd name="connsiteY1" fmla="*/ 0 h 796420"/>
                <a:gd name="connsiteX2" fmla="*/ 1137743 w 1137743"/>
                <a:gd name="connsiteY2" fmla="*/ 398210 h 796420"/>
                <a:gd name="connsiteX3" fmla="*/ 739533 w 1137743"/>
                <a:gd name="connsiteY3" fmla="*/ 796420 h 796420"/>
                <a:gd name="connsiteX4" fmla="*/ 0 w 1137743"/>
                <a:gd name="connsiteY4" fmla="*/ 796420 h 796420"/>
                <a:gd name="connsiteX5" fmla="*/ 398210 w 1137743"/>
                <a:gd name="connsiteY5" fmla="*/ 398210 h 796420"/>
                <a:gd name="connsiteX6" fmla="*/ 0 w 1137743"/>
                <a:gd name="connsiteY6" fmla="*/ 0 h 79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7743" h="796420">
                  <a:moveTo>
                    <a:pt x="1137742" y="0"/>
                  </a:moveTo>
                  <a:lnTo>
                    <a:pt x="1137742" y="517673"/>
                  </a:lnTo>
                  <a:lnTo>
                    <a:pt x="568872" y="796420"/>
                  </a:lnTo>
                  <a:lnTo>
                    <a:pt x="1" y="517673"/>
                  </a:lnTo>
                  <a:lnTo>
                    <a:pt x="1" y="0"/>
                  </a:lnTo>
                  <a:lnTo>
                    <a:pt x="568872" y="278747"/>
                  </a:lnTo>
                  <a:lnTo>
                    <a:pt x="1137742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5241" tIns="413450" rIns="15240" bIns="413451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800" b="1" i="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SC Black" charset="-122"/>
                </a:rPr>
                <a:t>4</a:t>
              </a:r>
              <a:endParaRPr lang="en-US" sz="2800" b="1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1803781" y="4385775"/>
              <a:ext cx="6332857" cy="739534"/>
            </a:xfrm>
            <a:custGeom>
              <a:avLst/>
              <a:gdLst>
                <a:gd name="connsiteX0" fmla="*/ 123258 w 739533"/>
                <a:gd name="connsiteY0" fmla="*/ 0 h 6332856"/>
                <a:gd name="connsiteX1" fmla="*/ 616275 w 739533"/>
                <a:gd name="connsiteY1" fmla="*/ 0 h 6332856"/>
                <a:gd name="connsiteX2" fmla="*/ 739533 w 739533"/>
                <a:gd name="connsiteY2" fmla="*/ 123258 h 6332856"/>
                <a:gd name="connsiteX3" fmla="*/ 739533 w 739533"/>
                <a:gd name="connsiteY3" fmla="*/ 6332856 h 6332856"/>
                <a:gd name="connsiteX4" fmla="*/ 739533 w 739533"/>
                <a:gd name="connsiteY4" fmla="*/ 6332856 h 6332856"/>
                <a:gd name="connsiteX5" fmla="*/ 0 w 739533"/>
                <a:gd name="connsiteY5" fmla="*/ 6332856 h 6332856"/>
                <a:gd name="connsiteX6" fmla="*/ 0 w 739533"/>
                <a:gd name="connsiteY6" fmla="*/ 6332856 h 6332856"/>
                <a:gd name="connsiteX7" fmla="*/ 0 w 739533"/>
                <a:gd name="connsiteY7" fmla="*/ 123258 h 6332856"/>
                <a:gd name="connsiteX8" fmla="*/ 123258 w 739533"/>
                <a:gd name="connsiteY8" fmla="*/ 0 h 633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33" h="6332856">
                  <a:moveTo>
                    <a:pt x="739533" y="1055500"/>
                  </a:moveTo>
                  <a:lnTo>
                    <a:pt x="739533" y="5277356"/>
                  </a:lnTo>
                  <a:cubicBezTo>
                    <a:pt x="739533" y="5860294"/>
                    <a:pt x="733089" y="6332852"/>
                    <a:pt x="725139" y="6332852"/>
                  </a:cubicBezTo>
                  <a:lnTo>
                    <a:pt x="0" y="6332852"/>
                  </a:lnTo>
                  <a:lnTo>
                    <a:pt x="0" y="633285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25139" y="4"/>
                  </a:lnTo>
                  <a:cubicBezTo>
                    <a:pt x="733089" y="4"/>
                    <a:pt x="739533" y="472562"/>
                    <a:pt x="739533" y="1055500"/>
                  </a:cubicBez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9" tIns="51342" rIns="51341" bIns="51341" numCol="1" spcCol="1270" anchor="ctr" anchorCtr="0">
              <a:noAutofit/>
            </a:bodyPr>
            <a:lstStyle/>
            <a:p>
              <a:pPr marL="0"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2800" b="1" i="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ngti SC Black" charset="-122"/>
                </a:rPr>
                <a:t>创新点</a:t>
              </a:r>
              <a:endParaRPr lang="en-US" sz="2800" b="1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21330" y="1444185"/>
            <a:ext cx="1716873" cy="847946"/>
            <a:chOff x="256381" y="0"/>
            <a:chExt cx="2291387" cy="1597615"/>
          </a:xfrm>
        </p:grpSpPr>
        <p:sp>
          <p:nvSpPr>
            <p:cNvPr id="4" name="圆角矩形 3"/>
            <p:cNvSpPr/>
            <p:nvPr/>
          </p:nvSpPr>
          <p:spPr>
            <a:xfrm>
              <a:off x="256381" y="0"/>
              <a:ext cx="2291387" cy="159761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圆角矩形 4"/>
            <p:cNvSpPr txBox="1"/>
            <p:nvPr/>
          </p:nvSpPr>
          <p:spPr>
            <a:xfrm>
              <a:off x="334370" y="77989"/>
              <a:ext cx="2135409" cy="14416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0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</a:t>
              </a:r>
              <a:endParaRPr lang="en-US" sz="40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一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、定位：创新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人才培养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7" name="Straight Connector 2"/>
          <p:cNvCxnSpPr/>
          <p:nvPr/>
        </p:nvCxnSpPr>
        <p:spPr>
          <a:xfrm flipV="1">
            <a:off x="250278" y="1013990"/>
            <a:ext cx="871504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/>
        </p:nvSpPr>
        <p:spPr>
          <a:xfrm>
            <a:off x="485758" y="2727352"/>
            <a:ext cx="1716873" cy="9118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圆角矩形 4"/>
          <p:cNvSpPr txBox="1"/>
          <p:nvPr/>
        </p:nvSpPr>
        <p:spPr>
          <a:xfrm>
            <a:off x="529870" y="2828125"/>
            <a:ext cx="1633154" cy="765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9550" tIns="104775" rIns="20955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endParaRPr lang="en-US" sz="4000" b="1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29869" y="4126121"/>
            <a:ext cx="1752445" cy="978313"/>
            <a:chOff x="256381" y="0"/>
            <a:chExt cx="2291387" cy="1597615"/>
          </a:xfrm>
        </p:grpSpPr>
        <p:sp>
          <p:nvSpPr>
            <p:cNvPr id="21" name="圆角矩形 20"/>
            <p:cNvSpPr/>
            <p:nvPr/>
          </p:nvSpPr>
          <p:spPr>
            <a:xfrm>
              <a:off x="256381" y="0"/>
              <a:ext cx="2291387" cy="159761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圆角矩形 4"/>
            <p:cNvSpPr txBox="1"/>
            <p:nvPr/>
          </p:nvSpPr>
          <p:spPr>
            <a:xfrm>
              <a:off x="314059" y="52166"/>
              <a:ext cx="2135410" cy="1441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现状</a:t>
              </a:r>
              <a:endParaRPr lang="en-US" sz="40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29870" y="5590849"/>
            <a:ext cx="1752445" cy="981526"/>
            <a:chOff x="741538" y="5460944"/>
            <a:chExt cx="1752445" cy="847946"/>
          </a:xfrm>
        </p:grpSpPr>
        <p:sp>
          <p:nvSpPr>
            <p:cNvPr id="24" name="圆角矩形 23"/>
            <p:cNvSpPr/>
            <p:nvPr/>
          </p:nvSpPr>
          <p:spPr>
            <a:xfrm>
              <a:off x="741538" y="5460944"/>
              <a:ext cx="1752445" cy="8479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圆角矩形 4"/>
            <p:cNvSpPr txBox="1"/>
            <p:nvPr/>
          </p:nvSpPr>
          <p:spPr>
            <a:xfrm>
              <a:off x="741538" y="5514620"/>
              <a:ext cx="1633154" cy="76516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尝试</a:t>
              </a:r>
              <a:endParaRPr lang="en-US" sz="40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413240" y="1411388"/>
            <a:ext cx="6196705" cy="1004449"/>
            <a:chOff x="2547769" y="161885"/>
            <a:chExt cx="5149582" cy="1279982"/>
          </a:xfrm>
        </p:grpSpPr>
        <p:sp>
          <p:nvSpPr>
            <p:cNvPr id="27" name="同侧圆角矩形 26"/>
            <p:cNvSpPr/>
            <p:nvPr/>
          </p:nvSpPr>
          <p:spPr>
            <a:xfrm rot="5400000">
              <a:off x="4482569" y="-1772915"/>
              <a:ext cx="1279982" cy="5149582"/>
            </a:xfrm>
            <a:prstGeom prst="round2Same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同侧圆角矩形 4"/>
            <p:cNvSpPr txBox="1"/>
            <p:nvPr/>
          </p:nvSpPr>
          <p:spPr>
            <a:xfrm>
              <a:off x="2547769" y="537097"/>
              <a:ext cx="5087098" cy="587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l"/>
              </a:pPr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面对创新人才的需求</a:t>
              </a:r>
              <a:endParaRPr 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同侧圆角矩形 29"/>
          <p:cNvSpPr/>
          <p:nvPr/>
        </p:nvSpPr>
        <p:spPr>
          <a:xfrm rot="5400000">
            <a:off x="4985978" y="2980956"/>
            <a:ext cx="1027095" cy="6155742"/>
          </a:xfrm>
          <a:prstGeom prst="round2SameRect">
            <a:avLst/>
          </a:prstGeom>
        </p:spPr>
        <p:style>
          <a:lnRef idx="2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lnRef>
          <a:fillRef idx="1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fillRef>
          <a:effectRef idx="0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同侧圆角矩形 4"/>
          <p:cNvSpPr txBox="1"/>
          <p:nvPr/>
        </p:nvSpPr>
        <p:spPr>
          <a:xfrm>
            <a:off x="2433719" y="5577426"/>
            <a:ext cx="6271356" cy="897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342900" lvl="1" indent="-3429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演示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作为培养创新人才的载体</a:t>
            </a:r>
            <a:r>
              <a:rPr lang="zh-CN" altLang="en-US" sz="2400" b="1" kern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sz="24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413238" y="4117278"/>
            <a:ext cx="7538267" cy="1008098"/>
            <a:chOff x="2720281" y="4296712"/>
            <a:chExt cx="6698809" cy="1090407"/>
          </a:xfrm>
        </p:grpSpPr>
        <p:sp>
          <p:nvSpPr>
            <p:cNvPr id="35" name="同侧圆角矩形 34"/>
            <p:cNvSpPr/>
            <p:nvPr/>
          </p:nvSpPr>
          <p:spPr>
            <a:xfrm rot="5400000">
              <a:off x="4939725" y="2077268"/>
              <a:ext cx="1067756" cy="5506643"/>
            </a:xfrm>
            <a:prstGeom prst="round2SameRect">
              <a:avLst/>
            </a:prstGeom>
          </p:spPr>
          <p:style>
            <a:lnRef idx="2">
              <a:schemeClr val="accent2">
                <a:tint val="40000"/>
                <a:alpha val="90000"/>
                <a:hueOff val="-424613"/>
                <a:satOff val="-37673"/>
                <a:lumOff val="-385"/>
                <a:alphaOff val="0"/>
              </a:schemeClr>
            </a:lnRef>
            <a:fillRef idx="1">
              <a:schemeClr val="accent2">
                <a:tint val="40000"/>
                <a:alpha val="90000"/>
                <a:hueOff val="-424613"/>
                <a:satOff val="-37673"/>
                <a:lumOff val="-385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24613"/>
                <a:satOff val="-37673"/>
                <a:lumOff val="-38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同侧圆角矩形 4"/>
            <p:cNvSpPr txBox="1"/>
            <p:nvPr/>
          </p:nvSpPr>
          <p:spPr>
            <a:xfrm>
              <a:off x="2764212" y="4332720"/>
              <a:ext cx="6654878" cy="10543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l"/>
              </a:pPr>
              <a:r>
                <a:rPr lang="zh-CN" altLang="en-US" sz="24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被动学习、独立思考不足</a:t>
              </a:r>
              <a:endParaRPr 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l"/>
              </a:pPr>
              <a:r>
                <a:rPr lang="zh-CN" altLang="en-US" sz="24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害怕失败，拒绝挑战、拒绝吃苦</a:t>
              </a:r>
              <a:endParaRPr 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462674" y="2727352"/>
            <a:ext cx="6206929" cy="1003377"/>
            <a:chOff x="2547769" y="161885"/>
            <a:chExt cx="5149582" cy="1279982"/>
          </a:xfrm>
        </p:grpSpPr>
        <p:sp>
          <p:nvSpPr>
            <p:cNvPr id="38" name="同侧圆角矩形 37"/>
            <p:cNvSpPr/>
            <p:nvPr/>
          </p:nvSpPr>
          <p:spPr>
            <a:xfrm rot="5400000">
              <a:off x="4482569" y="-1772915"/>
              <a:ext cx="1279982" cy="5149582"/>
            </a:xfrm>
            <a:prstGeom prst="round2Same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同侧圆角矩形 4"/>
            <p:cNvSpPr txBox="1"/>
            <p:nvPr/>
          </p:nvSpPr>
          <p:spPr>
            <a:xfrm>
              <a:off x="2547769" y="250991"/>
              <a:ext cx="5087098" cy="11283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l"/>
              </a:pPr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善于发现问题</a:t>
              </a:r>
              <a:r>
                <a:rPr lang="zh-CN" altLang="en-US" sz="24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！</a:t>
              </a:r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解决问题！</a:t>
              </a:r>
              <a:endParaRPr 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1" indent="-3429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l"/>
              </a:pPr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坚韧不拔的</a:t>
              </a:r>
              <a:r>
                <a:rPr lang="zh-CN" altLang="en-US" sz="24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毅力！</a:t>
              </a:r>
              <a:endParaRPr 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53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365127"/>
            <a:ext cx="7886700" cy="660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一、定位：创新人才培养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5" name="Straight Connector 2"/>
          <p:cNvCxnSpPr/>
          <p:nvPr/>
        </p:nvCxnSpPr>
        <p:spPr>
          <a:xfrm flipV="1">
            <a:off x="628650" y="105936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236743" y="1226863"/>
            <a:ext cx="8670514" cy="3610057"/>
            <a:chOff x="-341312" y="1226862"/>
            <a:chExt cx="8925028" cy="3889099"/>
          </a:xfrm>
        </p:grpSpPr>
        <p:sp>
          <p:nvSpPr>
            <p:cNvPr id="10" name="矩形 9"/>
            <p:cNvSpPr/>
            <p:nvPr/>
          </p:nvSpPr>
          <p:spPr>
            <a:xfrm>
              <a:off x="-341312" y="1226862"/>
              <a:ext cx="8925028" cy="38890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-341312" y="1260699"/>
              <a:ext cx="8921572" cy="3855262"/>
              <a:chOff x="-341312" y="1226862"/>
              <a:chExt cx="8936342" cy="3889099"/>
            </a:xfrm>
          </p:grpSpPr>
          <p:pic>
            <p:nvPicPr>
              <p:cNvPr id="7" name="图片 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1312" y="1226862"/>
                <a:ext cx="4618733" cy="388909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图片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6300" y="1226862"/>
                <a:ext cx="4618730" cy="388909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矩形 11"/>
          <p:cNvSpPr/>
          <p:nvPr/>
        </p:nvSpPr>
        <p:spPr>
          <a:xfrm>
            <a:off x="708216" y="508502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演示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实验仪器特点：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4761" y="5569561"/>
            <a:ext cx="87831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现象生动有趣，容易引起学生的兴趣；</a:t>
            </a:r>
            <a:endParaRPr lang="en-US" altLang="zh-CN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实验资源丰富，包含各种难度，便于不同年级，不同学生找到适合于自己的课题。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59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365127"/>
            <a:ext cx="7886700" cy="66078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二、实施：以学生为主体的演示实验课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28650" y="105936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816171" y="1143197"/>
            <a:ext cx="4033615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总体思路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0429" y="1773708"/>
            <a:ext cx="8346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依托物理演示实验室，弥补现有实践环节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不足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给学生提供一个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主动学习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，充分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自由探索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的空间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67" y="3686805"/>
            <a:ext cx="4658567" cy="296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68" y="3686806"/>
            <a:ext cx="4658456" cy="296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28650" y="2856502"/>
            <a:ext cx="831515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开设以培养学生能力为目的，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鼓励学生大胆创新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的课程。</a:t>
            </a:r>
          </a:p>
        </p:txBody>
      </p:sp>
    </p:spTree>
    <p:extLst>
      <p:ext uri="{BB962C8B-B14F-4D97-AF65-F5344CB8AC3E}">
        <p14:creationId xmlns:p14="http://schemas.microsoft.com/office/powerpoint/2010/main" val="94971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365127"/>
            <a:ext cx="7886700" cy="660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二、实施：以学生为主体的演示课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28650" y="105936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905853" y="1226644"/>
            <a:ext cx="40336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课程特点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5640" y="1983648"/>
            <a:ext cx="8498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充分自主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：围绕演示，学生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自选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研究题目，进度自己掌握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4021862" y="2862443"/>
            <a:ext cx="4467851" cy="3127761"/>
            <a:chOff x="4393459" y="225685"/>
            <a:chExt cx="4742020" cy="3325106"/>
          </a:xfrm>
        </p:grpSpPr>
        <p:pic>
          <p:nvPicPr>
            <p:cNvPr id="9" name="Picture 6" descr="PIC_0005a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459" y="225685"/>
              <a:ext cx="4742020" cy="332510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7"/>
            <p:cNvSpPr/>
            <p:nvPr/>
          </p:nvSpPr>
          <p:spPr>
            <a:xfrm>
              <a:off x="4393459" y="225685"/>
              <a:ext cx="1728331" cy="72937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dirty="0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设计马格努斯效应的装置图</a:t>
              </a:r>
              <a:endParaRPr lang="en-US" altLang="zh-CN" dirty="0">
                <a:solidFill>
                  <a:schemeClr val="bg1"/>
                </a:solidFill>
                <a:latin typeface="楷体" charset="-122"/>
                <a:ea typeface="楷体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5640" y="4186488"/>
            <a:ext cx="3219096" cy="1000699"/>
            <a:chOff x="4387192" y="2013430"/>
            <a:chExt cx="3219096" cy="1000699"/>
          </a:xfrm>
        </p:grpSpPr>
        <p:graphicFrame>
          <p:nvGraphicFramePr>
            <p:cNvPr id="12" name="Diagram 7"/>
            <p:cNvGraphicFramePr/>
            <p:nvPr>
              <p:extLst/>
            </p:nvPr>
          </p:nvGraphicFramePr>
          <p:xfrm>
            <a:off x="4387192" y="2013430"/>
            <a:ext cx="3200400" cy="2482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3" name="Diagram 8"/>
            <p:cNvGraphicFramePr/>
            <p:nvPr>
              <p:extLst/>
            </p:nvPr>
          </p:nvGraphicFramePr>
          <p:xfrm>
            <a:off x="4405888" y="2765848"/>
            <a:ext cx="3200400" cy="2482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4" name="Diagram 9"/>
            <p:cNvGraphicFramePr/>
            <p:nvPr>
              <p:extLst/>
            </p:nvPr>
          </p:nvGraphicFramePr>
          <p:xfrm>
            <a:off x="4405888" y="2390044"/>
            <a:ext cx="3200400" cy="2482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sp>
        <p:nvSpPr>
          <p:cNvPr id="15" name="文本框 14"/>
          <p:cNvSpPr txBox="1"/>
          <p:nvPr/>
        </p:nvSpPr>
        <p:spPr>
          <a:xfrm>
            <a:off x="1188508" y="3378896"/>
            <a:ext cx="233910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唤醒学生求知欲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77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7832" y="608723"/>
            <a:ext cx="7968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充分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：随时师生互动，生生互动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7832" y="2233400"/>
            <a:ext cx="844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评价机制：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不以成果为导向，而以培养创新能力为目的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消除学生选题顾虑，专注于课题研究本身。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8673" y="1255054"/>
            <a:ext cx="7977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师生互动：在学生选题、课题研究遇到困难时引导、鼓励学生；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生生互动：各组间的研讨和合作，可以互相促进，锻炼团队合作。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25806" y="3619667"/>
            <a:ext cx="7639215" cy="2921294"/>
            <a:chOff x="625806" y="3619667"/>
            <a:chExt cx="7639215" cy="2921294"/>
          </a:xfrm>
        </p:grpSpPr>
        <p:pic>
          <p:nvPicPr>
            <p:cNvPr id="6" name="Picture 3" descr="DSC_0219a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036" y="3619667"/>
              <a:ext cx="1955816" cy="292129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13"/>
            <p:cNvSpPr/>
            <p:nvPr/>
          </p:nvSpPr>
          <p:spPr>
            <a:xfrm>
              <a:off x="4432309" y="3619668"/>
              <a:ext cx="159726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b="1" dirty="0" smtClean="0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自制立式风洞</a:t>
              </a:r>
              <a:endParaRPr lang="zh-CN" altLang="en-US" b="1" dirty="0">
                <a:solidFill>
                  <a:schemeClr val="bg1"/>
                </a:solidFill>
                <a:latin typeface="楷体" charset="-122"/>
                <a:ea typeface="楷体" charset="-122"/>
              </a:endParaRPr>
            </a:p>
          </p:txBody>
        </p:sp>
        <p:pic>
          <p:nvPicPr>
            <p:cNvPr id="9" name="Picture 4" descr="DSC_0209a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490" y="3619667"/>
              <a:ext cx="1955531" cy="292129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6"/>
            <p:cNvSpPr/>
            <p:nvPr/>
          </p:nvSpPr>
          <p:spPr>
            <a:xfrm>
              <a:off x="6488620" y="3619667"/>
              <a:ext cx="159726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合作加工元件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06" y="3619667"/>
              <a:ext cx="3537594" cy="292129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Rectangle 13"/>
            <p:cNvSpPr/>
            <p:nvPr/>
          </p:nvSpPr>
          <p:spPr>
            <a:xfrm>
              <a:off x="1159795" y="3619668"/>
              <a:ext cx="246961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b="1" dirty="0" smtClean="0">
                  <a:solidFill>
                    <a:schemeClr val="bg1"/>
                  </a:solidFill>
                  <a:latin typeface="楷体" charset="-122"/>
                  <a:ea typeface="楷体" charset="-122"/>
                </a:rPr>
                <a:t>和学生讨论设计方案</a:t>
              </a:r>
              <a:endParaRPr lang="zh-CN" altLang="en-US" b="1" dirty="0">
                <a:solidFill>
                  <a:schemeClr val="bg1"/>
                </a:solidFill>
                <a:latin typeface="楷体" charset="-122"/>
                <a:ea typeface="楷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7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586" y="564823"/>
            <a:ext cx="7886700" cy="1104751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传统实验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课模式与新授课模式的对比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6" y="1765390"/>
            <a:ext cx="8084751" cy="322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0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99162" y="6088917"/>
            <a:ext cx="7507184" cy="523220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的教学模式，能挖掘学生无限的创造潜能！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721927" y="1346795"/>
            <a:ext cx="2854247" cy="2046297"/>
            <a:chOff x="914248" y="3607132"/>
            <a:chExt cx="2361991" cy="1726385"/>
          </a:xfrm>
        </p:grpSpPr>
        <p:pic>
          <p:nvPicPr>
            <p:cNvPr id="42" name="Picture 22" descr="DSC05521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248" y="3607132"/>
              <a:ext cx="1904940" cy="141695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511" y="4497438"/>
              <a:ext cx="1198728" cy="83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ngti SC Black" charset="-122"/>
              </a:rPr>
              <a:t>4 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以往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研究过的题目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Songti SC Black" charset="-122"/>
            </a:endParaRPr>
          </a:p>
        </p:txBody>
      </p:sp>
      <p:cxnSp>
        <p:nvCxnSpPr>
          <p:cNvPr id="25" name="Straight Connector 8"/>
          <p:cNvCxnSpPr/>
          <p:nvPr/>
        </p:nvCxnSpPr>
        <p:spPr>
          <a:xfrm flipV="1">
            <a:off x="628650" y="1059367"/>
            <a:ext cx="7886700" cy="3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799032" y="1441486"/>
            <a:ext cx="45720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马格努斯效应演示</a:t>
            </a:r>
            <a:r>
              <a:rPr lang="zh-CN" altLang="en-US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28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冉绍尔</a:t>
            </a: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汤森效应</a:t>
            </a:r>
            <a:r>
              <a:rPr lang="zh-CN" altLang="zh-CN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演示</a:t>
            </a:r>
            <a:r>
              <a:rPr lang="zh-CN" altLang="en-US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28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静电加速器的</a:t>
            </a:r>
            <a:r>
              <a:rPr lang="zh-CN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表面张力的研究；</a:t>
            </a:r>
            <a:endParaRPr lang="en-US" altLang="zh-CN" sz="28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菲涅</a:t>
            </a:r>
            <a:r>
              <a:rPr lang="zh-CN" altLang="en-US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尔声透镜的研究；</a:t>
            </a:r>
            <a:endParaRPr lang="en-US" altLang="zh-CN" sz="28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阵列声波声压演示；</a:t>
            </a:r>
            <a:endParaRPr lang="en-US" altLang="zh-CN" sz="28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偏振光干涉；</a:t>
            </a:r>
            <a:endParaRPr lang="en-US" altLang="zh-CN" sz="2800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 …</a:t>
            </a:r>
            <a:endParaRPr lang="en-US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27" y="3949914"/>
            <a:ext cx="1421033" cy="1843791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13" name="Picture 9" descr="200905251246314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"/>
          <a:stretch>
            <a:fillRect/>
          </a:stretch>
        </p:blipFill>
        <p:spPr bwMode="auto">
          <a:xfrm>
            <a:off x="7125935" y="3930460"/>
            <a:ext cx="1273975" cy="1842766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/>
          <p:nvPr/>
        </p:nvSpPr>
        <p:spPr>
          <a:xfrm>
            <a:off x="2453941" y="5046819"/>
            <a:ext cx="3267986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楷体" charset="-122"/>
                <a:ea typeface="楷体" charset="-122"/>
              </a:rPr>
              <a:t>《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楷体" charset="-122"/>
                <a:ea typeface="楷体" charset="-122"/>
              </a:rPr>
              <a:t>实验室研究与探索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楷体" charset="-122"/>
                <a:ea typeface="楷体" charset="-122"/>
              </a:rPr>
              <a:t>》</a:t>
            </a:r>
          </a:p>
          <a:p>
            <a:pPr algn="r"/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楷体" charset="-122"/>
                <a:ea typeface="楷体" charset="-122"/>
              </a:rPr>
              <a:t>31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楷体" charset="-122"/>
                <a:ea typeface="楷体" charset="-122"/>
              </a:rPr>
              <a:t>卷第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楷体" charset="-122"/>
                <a:ea typeface="楷体" charset="-122"/>
              </a:rPr>
              <a:t>6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楷体" charset="-122"/>
                <a:ea typeface="楷体" charset="-122"/>
              </a:rPr>
              <a:t>期</a:t>
            </a:r>
            <a:endParaRPr lang="en-US" altLang="zh-CN" b="1" dirty="0" smtClean="0">
              <a:solidFill>
                <a:schemeClr val="accent1">
                  <a:lumMod val="75000"/>
                </a:schemeClr>
              </a:solidFill>
              <a:latin typeface="楷体" charset="-122"/>
              <a:ea typeface="楷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55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3262</TotalTime>
  <Words>1113</Words>
  <Application>Microsoft Office PowerPoint</Application>
  <PresentationFormat>全屏显示(4:3)</PresentationFormat>
  <Paragraphs>183</Paragraphs>
  <Slides>19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KaiTi</vt:lpstr>
      <vt:lpstr>Songti SC</vt:lpstr>
      <vt:lpstr>Songti SC Black</vt:lpstr>
      <vt:lpstr>等线</vt:lpstr>
      <vt:lpstr>等线</vt:lpstr>
      <vt:lpstr>黑体</vt:lpstr>
      <vt:lpstr>楷体</vt:lpstr>
      <vt:lpstr>宋体</vt:lpstr>
      <vt:lpstr>微软雅黑</vt:lpstr>
      <vt:lpstr>Arial</vt:lpstr>
      <vt:lpstr>Calibri</vt:lpstr>
      <vt:lpstr>Calibri Light</vt:lpstr>
      <vt:lpstr>Lucida Sans Unicode</vt:lpstr>
      <vt:lpstr>Times New Roman</vt:lpstr>
      <vt:lpstr>Wingdings</vt:lpstr>
      <vt:lpstr>Wingdings 3</vt:lpstr>
      <vt:lpstr>Office Theme</vt:lpstr>
      <vt:lpstr> 创新驱动 开启新形势下以学生为主体的 物理演示实验教学新模式</vt:lpstr>
      <vt:lpstr>提纲</vt:lpstr>
      <vt:lpstr>一、定位：创新人才培养</vt:lpstr>
      <vt:lpstr>PowerPoint 演示文稿</vt:lpstr>
      <vt:lpstr>PowerPoint 演示文稿</vt:lpstr>
      <vt:lpstr>PowerPoint 演示文稿</vt:lpstr>
      <vt:lpstr>PowerPoint 演示文稿</vt:lpstr>
      <vt:lpstr>3传统实验课模式与新授课模式的对比</vt:lpstr>
      <vt:lpstr>4 以往研究过的题目举例</vt:lpstr>
      <vt:lpstr>PowerPoint 演示文稿</vt:lpstr>
      <vt:lpstr>PowerPoint 演示文稿</vt:lpstr>
      <vt:lpstr> 三、授课与资源建设双赢</vt:lpstr>
      <vt:lpstr>PowerPoint 演示文稿</vt:lpstr>
      <vt:lpstr> 三、授课与资源建设双赢</vt:lpstr>
      <vt:lpstr>成果汇总表</vt:lpstr>
      <vt:lpstr>PowerPoint 演示文稿</vt:lpstr>
      <vt:lpstr>四、创新点</vt:lpstr>
      <vt:lpstr>PowerPoint 演示文稿</vt:lpstr>
      <vt:lpstr>谢谢!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创新驱动的物理演示实验 开启新形势下以学生为主体的教学新模式</dc:title>
  <dc:creator>Jiang Xiao</dc:creator>
  <cp:lastModifiedBy>吕景林</cp:lastModifiedBy>
  <cp:revision>392</cp:revision>
  <cp:lastPrinted>2018-01-11T06:30:40Z</cp:lastPrinted>
  <dcterms:created xsi:type="dcterms:W3CDTF">2018-01-06T01:29:30Z</dcterms:created>
  <dcterms:modified xsi:type="dcterms:W3CDTF">2018-07-30T13:40:05Z</dcterms:modified>
</cp:coreProperties>
</file>