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91" r:id="rId3"/>
    <p:sldId id="324" r:id="rId4"/>
    <p:sldId id="294" r:id="rId5"/>
    <p:sldId id="296" r:id="rId6"/>
    <p:sldId id="303" r:id="rId7"/>
    <p:sldId id="297" r:id="rId8"/>
    <p:sldId id="325" r:id="rId9"/>
    <p:sldId id="340" r:id="rId10"/>
    <p:sldId id="298" r:id="rId11"/>
    <p:sldId id="300" r:id="rId12"/>
    <p:sldId id="326" r:id="rId13"/>
    <p:sldId id="327" r:id="rId14"/>
    <p:sldId id="302" r:id="rId15"/>
    <p:sldId id="341" r:id="rId16"/>
    <p:sldId id="342" r:id="rId17"/>
    <p:sldId id="304" r:id="rId18"/>
    <p:sldId id="305" r:id="rId19"/>
    <p:sldId id="307" r:id="rId20"/>
    <p:sldId id="308" r:id="rId21"/>
    <p:sldId id="309" r:id="rId22"/>
    <p:sldId id="343" r:id="rId23"/>
    <p:sldId id="344" r:id="rId24"/>
    <p:sldId id="345" r:id="rId25"/>
    <p:sldId id="346" r:id="rId26"/>
    <p:sldId id="310" r:id="rId27"/>
    <p:sldId id="311" r:id="rId28"/>
    <p:sldId id="312" r:id="rId29"/>
    <p:sldId id="335" r:id="rId30"/>
    <p:sldId id="336" r:id="rId31"/>
    <p:sldId id="337" r:id="rId32"/>
    <p:sldId id="338" r:id="rId33"/>
    <p:sldId id="339" r:id="rId34"/>
    <p:sldId id="313" r:id="rId35"/>
    <p:sldId id="314" r:id="rId36"/>
    <p:sldId id="315" r:id="rId37"/>
    <p:sldId id="332" r:id="rId38"/>
    <p:sldId id="330" r:id="rId39"/>
    <p:sldId id="331" r:id="rId40"/>
    <p:sldId id="316" r:id="rId41"/>
    <p:sldId id="318" r:id="rId42"/>
    <p:sldId id="319" r:id="rId43"/>
    <p:sldId id="321" r:id="rId44"/>
    <p:sldId id="317" r:id="rId45"/>
    <p:sldId id="333" r:id="rId46"/>
  </p:sldIdLst>
  <p:sldSz cx="12801600" cy="7200900"/>
  <p:notesSz cx="6858000" cy="9144000"/>
  <p:custDataLst>
    <p:tags r:id="rId48"/>
  </p:custDataLst>
  <p:defaultTextStyle>
    <a:defPPr>
      <a:defRPr lang="zh-CN"/>
    </a:defPPr>
    <a:lvl1pPr marL="0" algn="l" defTabSz="10698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4924" algn="l" defTabSz="10698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9848" algn="l" defTabSz="10698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4772" algn="l" defTabSz="10698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39696" algn="l" defTabSz="10698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74620" algn="l" defTabSz="10698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09544" algn="l" defTabSz="10698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44468" algn="l" defTabSz="10698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79392" algn="l" defTabSz="106984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FCA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1" autoAdjust="0"/>
    <p:restoredTop sz="94706" autoAdjust="0"/>
  </p:normalViewPr>
  <p:slideViewPr>
    <p:cSldViewPr>
      <p:cViewPr varScale="1">
        <p:scale>
          <a:sx n="58" d="100"/>
          <a:sy n="58" d="100"/>
        </p:scale>
        <p:origin x="240" y="30"/>
      </p:cViewPr>
      <p:guideLst>
        <p:guide orient="horz" pos="2268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C03DA-8B7D-447E-9C29-3A60D78EE7F9}" type="datetimeFigureOut">
              <a:rPr lang="zh-CN" altLang="en-US" smtClean="0"/>
              <a:pPr/>
              <a:t>2018-07-30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24613-4AE4-47A1-995F-688A24B349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97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6984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4924" algn="l" defTabSz="106984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69848" algn="l" defTabSz="106984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4772" algn="l" defTabSz="106984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39696" algn="l" defTabSz="106984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74620" algn="l" defTabSz="106984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09544" algn="l" defTabSz="106984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44468" algn="l" defTabSz="106984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79392" algn="l" defTabSz="106984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232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7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09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7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766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345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28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355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75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129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5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079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75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8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24CB8-5ED7-4F52-9624-236BCCB4B68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7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272" y="288082"/>
            <a:ext cx="8656229" cy="90169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ECF9-1C64-45C7-A351-5C2B04CB53AB}" type="datetimeFigureOut">
              <a:rPr lang="zh-CN" altLang="en-US" smtClean="0"/>
              <a:pPr/>
              <a:t>2018-07-30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B7EE-1E89-4FFA-B365-5BB8C644522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Line 45"/>
          <p:cNvSpPr>
            <a:spLocks noChangeShapeType="1"/>
          </p:cNvSpPr>
          <p:nvPr userDrawn="1"/>
        </p:nvSpPr>
        <p:spPr bwMode="auto">
          <a:xfrm>
            <a:off x="843348" y="1083655"/>
            <a:ext cx="5989500" cy="0"/>
          </a:xfrm>
          <a:prstGeom prst="line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760000"/>
            </a:solidFill>
            <a:round/>
            <a:headEnd/>
            <a:tailEnd/>
          </a:ln>
        </p:spPr>
        <p:txBody>
          <a:bodyPr wrap="none" lIns="109678" tIns="54838" rIns="109678" bIns="54838" anchor="ctr"/>
          <a:lstStyle/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流程图: 延期 8"/>
          <p:cNvSpPr/>
          <p:nvPr userDrawn="1"/>
        </p:nvSpPr>
        <p:spPr>
          <a:xfrm>
            <a:off x="25617" y="432098"/>
            <a:ext cx="1409206" cy="894076"/>
          </a:xfrm>
          <a:custGeom>
            <a:avLst/>
            <a:gdLst>
              <a:gd name="connsiteX0" fmla="*/ 0 w 2304653"/>
              <a:gd name="connsiteY0" fmla="*/ 0 h 1872208"/>
              <a:gd name="connsiteX1" fmla="*/ 1152327 w 2304653"/>
              <a:gd name="connsiteY1" fmla="*/ 0 h 1872208"/>
              <a:gd name="connsiteX2" fmla="*/ 2304654 w 2304653"/>
              <a:gd name="connsiteY2" fmla="*/ 936104 h 1872208"/>
              <a:gd name="connsiteX3" fmla="*/ 1152327 w 2304653"/>
              <a:gd name="connsiteY3" fmla="*/ 1872208 h 1872208"/>
              <a:gd name="connsiteX4" fmla="*/ 0 w 2304653"/>
              <a:gd name="connsiteY4" fmla="*/ 1872208 h 1872208"/>
              <a:gd name="connsiteX5" fmla="*/ 0 w 2304653"/>
              <a:gd name="connsiteY5" fmla="*/ 0 h 187220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899410 w 3204064"/>
              <a:gd name="connsiteY4" fmla="*/ 1887198 h 1887198"/>
              <a:gd name="connsiteX5" fmla="*/ 0 w 3204064"/>
              <a:gd name="connsiteY5" fmla="*/ 0 h 188719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29980 w 3204064"/>
              <a:gd name="connsiteY4" fmla="*/ 1887198 h 1887198"/>
              <a:gd name="connsiteX5" fmla="*/ 0 w 3204064"/>
              <a:gd name="connsiteY5" fmla="*/ 0 h 1887198"/>
              <a:gd name="connsiteX0" fmla="*/ 0 w 3189073"/>
              <a:gd name="connsiteY0" fmla="*/ 0 h 1872208"/>
              <a:gd name="connsiteX1" fmla="*/ 2036746 w 3189073"/>
              <a:gd name="connsiteY1" fmla="*/ 0 h 1872208"/>
              <a:gd name="connsiteX2" fmla="*/ 3189073 w 3189073"/>
              <a:gd name="connsiteY2" fmla="*/ 936104 h 1872208"/>
              <a:gd name="connsiteX3" fmla="*/ 2036746 w 3189073"/>
              <a:gd name="connsiteY3" fmla="*/ 1872208 h 1872208"/>
              <a:gd name="connsiteX4" fmla="*/ 14989 w 3189073"/>
              <a:gd name="connsiteY4" fmla="*/ 1872208 h 1872208"/>
              <a:gd name="connsiteX5" fmla="*/ 0 w 3189073"/>
              <a:gd name="connsiteY5" fmla="*/ 0 h 1872208"/>
              <a:gd name="connsiteX0" fmla="*/ 0 w 3848302"/>
              <a:gd name="connsiteY0" fmla="*/ 14991 h 1872208"/>
              <a:gd name="connsiteX1" fmla="*/ 2695975 w 3848302"/>
              <a:gd name="connsiteY1" fmla="*/ 0 h 1872208"/>
              <a:gd name="connsiteX2" fmla="*/ 3848302 w 3848302"/>
              <a:gd name="connsiteY2" fmla="*/ 936104 h 1872208"/>
              <a:gd name="connsiteX3" fmla="*/ 2695975 w 3848302"/>
              <a:gd name="connsiteY3" fmla="*/ 1872208 h 1872208"/>
              <a:gd name="connsiteX4" fmla="*/ 674218 w 3848302"/>
              <a:gd name="connsiteY4" fmla="*/ 1872208 h 1872208"/>
              <a:gd name="connsiteX5" fmla="*/ 0 w 3848302"/>
              <a:gd name="connsiteY5" fmla="*/ 14991 h 1872208"/>
              <a:gd name="connsiteX0" fmla="*/ 0 w 3848302"/>
              <a:gd name="connsiteY0" fmla="*/ 14991 h 1902188"/>
              <a:gd name="connsiteX1" fmla="*/ 2695975 w 3848302"/>
              <a:gd name="connsiteY1" fmla="*/ 0 h 1902188"/>
              <a:gd name="connsiteX2" fmla="*/ 3848302 w 3848302"/>
              <a:gd name="connsiteY2" fmla="*/ 936104 h 1902188"/>
              <a:gd name="connsiteX3" fmla="*/ 2695975 w 3848302"/>
              <a:gd name="connsiteY3" fmla="*/ 1872208 h 1902188"/>
              <a:gd name="connsiteX4" fmla="*/ 31469 w 3848302"/>
              <a:gd name="connsiteY4" fmla="*/ 1902188 h 1902188"/>
              <a:gd name="connsiteX5" fmla="*/ 0 w 3848302"/>
              <a:gd name="connsiteY5" fmla="*/ 14991 h 1902188"/>
              <a:gd name="connsiteX0" fmla="*/ 0 w 3864784"/>
              <a:gd name="connsiteY0" fmla="*/ 29981 h 1902188"/>
              <a:gd name="connsiteX1" fmla="*/ 2712457 w 3864784"/>
              <a:gd name="connsiteY1" fmla="*/ 0 h 1902188"/>
              <a:gd name="connsiteX2" fmla="*/ 3864784 w 3864784"/>
              <a:gd name="connsiteY2" fmla="*/ 936104 h 1902188"/>
              <a:gd name="connsiteX3" fmla="*/ 2712457 w 3864784"/>
              <a:gd name="connsiteY3" fmla="*/ 1872208 h 1902188"/>
              <a:gd name="connsiteX4" fmla="*/ 47951 w 3864784"/>
              <a:gd name="connsiteY4" fmla="*/ 1902188 h 1902188"/>
              <a:gd name="connsiteX5" fmla="*/ 0 w 3864784"/>
              <a:gd name="connsiteY5" fmla="*/ 29981 h 1902188"/>
              <a:gd name="connsiteX0" fmla="*/ 0 w 3831822"/>
              <a:gd name="connsiteY0" fmla="*/ 14990 h 1902188"/>
              <a:gd name="connsiteX1" fmla="*/ 2679495 w 3831822"/>
              <a:gd name="connsiteY1" fmla="*/ 0 h 1902188"/>
              <a:gd name="connsiteX2" fmla="*/ 3831822 w 3831822"/>
              <a:gd name="connsiteY2" fmla="*/ 936104 h 1902188"/>
              <a:gd name="connsiteX3" fmla="*/ 2679495 w 3831822"/>
              <a:gd name="connsiteY3" fmla="*/ 1872208 h 1902188"/>
              <a:gd name="connsiteX4" fmla="*/ 14989 w 3831822"/>
              <a:gd name="connsiteY4" fmla="*/ 1902188 h 1902188"/>
              <a:gd name="connsiteX5" fmla="*/ 0 w 3831822"/>
              <a:gd name="connsiteY5" fmla="*/ 14990 h 190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1822" h="1902188">
                <a:moveTo>
                  <a:pt x="0" y="14990"/>
                </a:moveTo>
                <a:lnTo>
                  <a:pt x="2679495" y="0"/>
                </a:lnTo>
                <a:cubicBezTo>
                  <a:pt x="3315908" y="0"/>
                  <a:pt x="3831822" y="419108"/>
                  <a:pt x="3831822" y="936104"/>
                </a:cubicBezTo>
                <a:cubicBezTo>
                  <a:pt x="3831822" y="1453100"/>
                  <a:pt x="3315908" y="1872208"/>
                  <a:pt x="2679495" y="1872208"/>
                </a:cubicBezTo>
                <a:lnTo>
                  <a:pt x="14989" y="1902188"/>
                </a:lnTo>
                <a:lnTo>
                  <a:pt x="0" y="1499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5425557"/>
      </p:ext>
    </p:extLst>
  </p:cSld>
  <p:clrMapOvr>
    <a:masterClrMapping/>
  </p:clrMapOvr>
  <p:transition spd="slow">
    <p:strips dir="r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ECF9-1C64-45C7-A351-5C2B04CB53AB}" type="datetimeFigureOut">
              <a:rPr lang="zh-CN" altLang="en-US" smtClean="0"/>
              <a:pPr/>
              <a:t>2018-07-30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B7EE-1E89-4FFA-B365-5BB8C644522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54960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40080" y="288370"/>
            <a:ext cx="11521441" cy="1200150"/>
          </a:xfrm>
          <a:prstGeom prst="rect">
            <a:avLst/>
          </a:prstGeom>
        </p:spPr>
        <p:txBody>
          <a:bodyPr vert="horz" lIns="106985" tIns="53492" rIns="106985" bIns="5349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0080" y="1680212"/>
            <a:ext cx="11521441" cy="4752261"/>
          </a:xfrm>
          <a:prstGeom prst="rect">
            <a:avLst/>
          </a:prstGeom>
        </p:spPr>
        <p:txBody>
          <a:bodyPr vert="horz" lIns="106985" tIns="53492" rIns="106985" bIns="5349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40080" y="6674169"/>
            <a:ext cx="2987040" cy="383381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37AB-5291-48FC-9075-9F29944D13C7}" type="datetimeFigureOut">
              <a:rPr lang="zh-CN" altLang="en-US" smtClean="0"/>
              <a:pPr/>
              <a:t>2018-07-30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373881" y="6674169"/>
            <a:ext cx="4053840" cy="383381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74480" y="6674169"/>
            <a:ext cx="2987040" cy="383381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3CECD-E187-45A6-BE7A-E277637993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60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ransition spd="slow">
    <p:strips dir="rd"/>
  </p:transition>
  <p:txStyles>
    <p:titleStyle>
      <a:lvl1pPr algn="ctr" defTabSz="1069848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1193" indent="-401193" algn="l" defTabSz="1069848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9252" indent="-334328" algn="l" defTabSz="1069848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7310" indent="-267462" algn="l" defTabSz="106984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2234" indent="-267462" algn="l" defTabSz="106984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07158" indent="-267462" algn="l" defTabSz="106984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42082" indent="-267462" algn="l" defTabSz="106984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77006" indent="-267462" algn="l" defTabSz="106984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11930" indent="-267462" algn="l" defTabSz="106984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46854" indent="-267462" algn="l" defTabSz="106984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69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algn="l" defTabSz="1069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algn="l" defTabSz="1069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772" algn="l" defTabSz="1069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9696" algn="l" defTabSz="1069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4620" algn="l" defTabSz="1069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9544" algn="l" defTabSz="1069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4468" algn="l" defTabSz="1069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9392" algn="l" defTabSz="1069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568152" y="3600450"/>
            <a:ext cx="11449880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172359" y="216072"/>
            <a:ext cx="6016984" cy="936106"/>
            <a:chOff x="-517098" y="95002"/>
            <a:chExt cx="5731942" cy="1070211"/>
          </a:xfrm>
        </p:grpSpPr>
        <p:sp>
          <p:nvSpPr>
            <p:cNvPr id="9" name="TextBox 8"/>
            <p:cNvSpPr txBox="1"/>
            <p:nvPr/>
          </p:nvSpPr>
          <p:spPr>
            <a:xfrm>
              <a:off x="-517098" y="95002"/>
              <a:ext cx="4630043" cy="1070211"/>
            </a:xfrm>
            <a:custGeom>
              <a:avLst/>
              <a:gdLst>
                <a:gd name="connsiteX0" fmla="*/ 0 w 3638754"/>
                <a:gd name="connsiteY0" fmla="*/ 0 h 1247943"/>
                <a:gd name="connsiteX1" fmla="*/ 3638754 w 3638754"/>
                <a:gd name="connsiteY1" fmla="*/ 0 h 1247943"/>
                <a:gd name="connsiteX2" fmla="*/ 3638754 w 3638754"/>
                <a:gd name="connsiteY2" fmla="*/ 1247943 h 1247943"/>
                <a:gd name="connsiteX3" fmla="*/ 0 w 3638754"/>
                <a:gd name="connsiteY3" fmla="*/ 1247943 h 1247943"/>
                <a:gd name="connsiteX4" fmla="*/ 0 w 3638754"/>
                <a:gd name="connsiteY4" fmla="*/ 0 h 1247943"/>
                <a:gd name="connsiteX0" fmla="*/ 0 w 3638754"/>
                <a:gd name="connsiteY0" fmla="*/ 8409 h 1256352"/>
                <a:gd name="connsiteX1" fmla="*/ 111925 w 3638754"/>
                <a:gd name="connsiteY1" fmla="*/ 0 h 1256352"/>
                <a:gd name="connsiteX2" fmla="*/ 3638754 w 3638754"/>
                <a:gd name="connsiteY2" fmla="*/ 8409 h 1256352"/>
                <a:gd name="connsiteX3" fmla="*/ 3638754 w 3638754"/>
                <a:gd name="connsiteY3" fmla="*/ 1256352 h 1256352"/>
                <a:gd name="connsiteX4" fmla="*/ 0 w 3638754"/>
                <a:gd name="connsiteY4" fmla="*/ 1256352 h 1256352"/>
                <a:gd name="connsiteX5" fmla="*/ 0 w 3638754"/>
                <a:gd name="connsiteY5" fmla="*/ 8409 h 1256352"/>
                <a:gd name="connsiteX0" fmla="*/ 11900 w 3650654"/>
                <a:gd name="connsiteY0" fmla="*/ 8409 h 1256352"/>
                <a:gd name="connsiteX1" fmla="*/ 123825 w 3650654"/>
                <a:gd name="connsiteY1" fmla="*/ 0 h 1256352"/>
                <a:gd name="connsiteX2" fmla="*/ 3650654 w 3650654"/>
                <a:gd name="connsiteY2" fmla="*/ 8409 h 1256352"/>
                <a:gd name="connsiteX3" fmla="*/ 3650654 w 3650654"/>
                <a:gd name="connsiteY3" fmla="*/ 1256352 h 1256352"/>
                <a:gd name="connsiteX4" fmla="*/ 11900 w 3650654"/>
                <a:gd name="connsiteY4" fmla="*/ 1256352 h 1256352"/>
                <a:gd name="connsiteX5" fmla="*/ 0 w 3650654"/>
                <a:gd name="connsiteY5" fmla="*/ 76200 h 1256352"/>
                <a:gd name="connsiteX6" fmla="*/ 11900 w 3650654"/>
                <a:gd name="connsiteY6" fmla="*/ 8409 h 1256352"/>
                <a:gd name="connsiteX0" fmla="*/ 0 w 3650654"/>
                <a:gd name="connsiteY0" fmla="*/ 76200 h 1256352"/>
                <a:gd name="connsiteX1" fmla="*/ 123825 w 3650654"/>
                <a:gd name="connsiteY1" fmla="*/ 0 h 1256352"/>
                <a:gd name="connsiteX2" fmla="*/ 3650654 w 3650654"/>
                <a:gd name="connsiteY2" fmla="*/ 8409 h 1256352"/>
                <a:gd name="connsiteX3" fmla="*/ 3650654 w 3650654"/>
                <a:gd name="connsiteY3" fmla="*/ 1256352 h 1256352"/>
                <a:gd name="connsiteX4" fmla="*/ 11900 w 3650654"/>
                <a:gd name="connsiteY4" fmla="*/ 1256352 h 1256352"/>
                <a:gd name="connsiteX5" fmla="*/ 0 w 3650654"/>
                <a:gd name="connsiteY5" fmla="*/ 76200 h 125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0654" h="1256352">
                  <a:moveTo>
                    <a:pt x="0" y="76200"/>
                  </a:moveTo>
                  <a:lnTo>
                    <a:pt x="123825" y="0"/>
                  </a:lnTo>
                  <a:lnTo>
                    <a:pt x="3650654" y="8409"/>
                  </a:lnTo>
                  <a:lnTo>
                    <a:pt x="3650654" y="1256352"/>
                  </a:lnTo>
                  <a:lnTo>
                    <a:pt x="11900" y="1256352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3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zh-CN" altLang="en-US" sz="1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361915" y="232033"/>
              <a:ext cx="5576759" cy="87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spc="600" dirty="0" smtClean="0">
                  <a:solidFill>
                    <a:schemeClr val="bg1"/>
                  </a:solidFill>
                  <a:latin typeface="Impact" panose="020B0806030902050204" pitchFamily="34" charset="0"/>
                  <a:ea typeface="微软雅黑" pitchFamily="34" charset="-122"/>
                </a:rPr>
                <a:t>38</a:t>
              </a:r>
              <a:r>
                <a:rPr lang="zh-CN" altLang="en-US" sz="4400" b="1" spc="600" dirty="0" smtClean="0">
                  <a:solidFill>
                    <a:schemeClr val="bg1"/>
                  </a:solidFill>
                  <a:latin typeface="Impact" panose="020B0806030902050204" pitchFamily="34" charset="0"/>
                  <a:ea typeface="微软雅黑" pitchFamily="34" charset="-122"/>
                </a:rPr>
                <a:t>年   </a:t>
              </a:r>
              <a:r>
                <a:rPr lang="en-US" altLang="zh-CN" sz="3200" b="1" spc="600" dirty="0" smtClean="0">
                  <a:solidFill>
                    <a:schemeClr val="bg1"/>
                  </a:solidFill>
                  <a:latin typeface="Impact" panose="020B0806030902050204" pitchFamily="34" charset="0"/>
                  <a:ea typeface="微软雅黑" pitchFamily="34" charset="-122"/>
                </a:rPr>
                <a:t>1980-2018</a:t>
              </a:r>
              <a:endParaRPr lang="zh-CN" altLang="en-US" sz="3200" b="1" spc="600" dirty="0">
                <a:solidFill>
                  <a:schemeClr val="bg1"/>
                </a:solidFill>
                <a:latin typeface="Impact" panose="020B0806030902050204" pitchFamily="34" charset="0"/>
                <a:ea typeface="微软雅黑" pitchFamily="34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2359" y="2376314"/>
            <a:ext cx="12033969" cy="1107947"/>
          </a:xfrm>
          <a:prstGeom prst="rect">
            <a:avLst/>
          </a:prstGeom>
          <a:noFill/>
        </p:spPr>
        <p:txBody>
          <a:bodyPr wrap="none" lIns="91393" tIns="45696" rIns="91393" bIns="45696" rtlCol="0">
            <a:spAutoFit/>
          </a:bodyPr>
          <a:lstStyle/>
          <a:p>
            <a:r>
              <a:rPr lang="en-US" altLang="zh-CN" sz="6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6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物理实验</a:t>
            </a:r>
            <a:r>
              <a:rPr lang="en-US" altLang="zh-CN" sz="6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杂志发展历程回顾与展望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轻快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79963" y="7632898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88432" y="4824586"/>
            <a:ext cx="70070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教育部高等学校物理学专业教学指导委员会</a:t>
            </a:r>
            <a:endParaRPr lang="en-US" altLang="zh-CN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《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物理实验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》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编辑委员会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2018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7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月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30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日 山东●青岛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080320" y="216074"/>
            <a:ext cx="0" cy="9361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07016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audio>
              <p:cMediaNode vol="80000" numSld="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616" y="144065"/>
            <a:ext cx="7848872" cy="679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576264" y="36009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物理实验发刊词</a:t>
            </a:r>
            <a:endParaRPr lang="zh-CN" altLang="en-US" sz="32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9934" y="2064278"/>
            <a:ext cx="556861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31" y="1855930"/>
            <a:ext cx="6634181" cy="509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316" y="1871289"/>
            <a:ext cx="6770711" cy="510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6707" y="1756261"/>
            <a:ext cx="6370635" cy="523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0671" y="1780632"/>
            <a:ext cx="6342084" cy="521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8207" y="1935734"/>
            <a:ext cx="619893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25341" y="1750336"/>
            <a:ext cx="7028674" cy="517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6717" y="1816980"/>
            <a:ext cx="6980237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75130" y="1804062"/>
            <a:ext cx="705073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5"/>
          <p:cNvSpPr txBox="1"/>
          <p:nvPr/>
        </p:nvSpPr>
        <p:spPr>
          <a:xfrm>
            <a:off x="517531" y="144066"/>
            <a:ext cx="1195067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200" dirty="0" smtClean="0"/>
              <a:t>       </a:t>
            </a:r>
            <a:r>
              <a:rPr lang="zh-CN" altLang="en-US" sz="2400" dirty="0" smtClean="0"/>
              <a:t>著名物理学家</a:t>
            </a:r>
            <a:r>
              <a:rPr lang="zh-CN" altLang="en-US" sz="2400" b="1" dirty="0" smtClean="0"/>
              <a:t>钱临照、余瑞璜、龚镇雄、林抒、王祖铨、杨介信、龙传安、沙振舜</a:t>
            </a:r>
            <a:r>
              <a:rPr lang="zh-CN" altLang="en-US" sz="2400" dirty="0" smtClean="0">
                <a:latin typeface="+mn-ea"/>
              </a:rPr>
              <a:t>等老一辈实验物理学家们纷纷撰写文章，发表在</a:t>
            </a:r>
            <a:r>
              <a:rPr lang="en-US" altLang="zh-CN" sz="2400" dirty="0" smtClean="0">
                <a:latin typeface="+mn-ea"/>
              </a:rPr>
              <a:t>《</a:t>
            </a:r>
            <a:r>
              <a:rPr lang="zh-CN" altLang="en-US" sz="2400" dirty="0" smtClean="0">
                <a:latin typeface="+mn-ea"/>
              </a:rPr>
              <a:t>物理实验</a:t>
            </a:r>
            <a:r>
              <a:rPr lang="en-US" altLang="zh-CN" sz="2400" dirty="0" smtClean="0">
                <a:latin typeface="+mn-ea"/>
              </a:rPr>
              <a:t>》</a:t>
            </a:r>
            <a:r>
              <a:rPr lang="zh-CN" altLang="en-US" sz="2400" dirty="0" smtClean="0">
                <a:latin typeface="+mn-ea"/>
              </a:rPr>
              <a:t>杂志上。从</a:t>
            </a:r>
            <a:r>
              <a:rPr lang="en-US" altLang="zh-CN" sz="2400" dirty="0" smtClean="0">
                <a:latin typeface="+mn-ea"/>
              </a:rPr>
              <a:t>80</a:t>
            </a:r>
            <a:r>
              <a:rPr lang="zh-CN" altLang="en-US" sz="2400" dirty="0" smtClean="0">
                <a:latin typeface="+mn-ea"/>
              </a:rPr>
              <a:t>年</a:t>
            </a:r>
            <a:r>
              <a:rPr lang="en-US" altLang="zh-CN" sz="2400" dirty="0" smtClean="0">
                <a:latin typeface="+mn-ea"/>
              </a:rPr>
              <a:t>-82</a:t>
            </a:r>
            <a:r>
              <a:rPr lang="zh-CN" altLang="en-US" sz="2400" dirty="0" smtClean="0">
                <a:latin typeface="+mn-ea"/>
              </a:rPr>
              <a:t>年底，杂志共发表文章近</a:t>
            </a:r>
            <a:r>
              <a:rPr lang="en-US" altLang="zh-CN" sz="2400" b="1" dirty="0" smtClean="0">
                <a:latin typeface="+mn-ea"/>
              </a:rPr>
              <a:t>180</a:t>
            </a:r>
            <a:r>
              <a:rPr lang="zh-CN" altLang="en-US" sz="2400" dirty="0" smtClean="0">
                <a:latin typeface="+mn-ea"/>
              </a:rPr>
              <a:t>篇，实验大师们撰写的文章对实验教学工作具有引领与指导作用。</a:t>
            </a:r>
            <a:endParaRPr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04" y="432098"/>
            <a:ext cx="9001000" cy="48433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文本框 2"/>
          <p:cNvSpPr txBox="1"/>
          <p:nvPr/>
        </p:nvSpPr>
        <p:spPr>
          <a:xfrm>
            <a:off x="2620380" y="547265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</a:rPr>
              <a:t>《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物理实验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》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杂志在我国高等学校物理实验课程的恢复、建设与发展中起了极其重要的作用。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5996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6" y="936154"/>
            <a:ext cx="10105079" cy="52565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93" y="4176514"/>
            <a:ext cx="5098107" cy="3118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92082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延期 8"/>
          <p:cNvSpPr/>
          <p:nvPr/>
        </p:nvSpPr>
        <p:spPr>
          <a:xfrm>
            <a:off x="-7912" y="2562358"/>
            <a:ext cx="3485258" cy="1902188"/>
          </a:xfrm>
          <a:custGeom>
            <a:avLst/>
            <a:gdLst>
              <a:gd name="connsiteX0" fmla="*/ 0 w 2304653"/>
              <a:gd name="connsiteY0" fmla="*/ 0 h 1872208"/>
              <a:gd name="connsiteX1" fmla="*/ 1152327 w 2304653"/>
              <a:gd name="connsiteY1" fmla="*/ 0 h 1872208"/>
              <a:gd name="connsiteX2" fmla="*/ 2304654 w 2304653"/>
              <a:gd name="connsiteY2" fmla="*/ 936104 h 1872208"/>
              <a:gd name="connsiteX3" fmla="*/ 1152327 w 2304653"/>
              <a:gd name="connsiteY3" fmla="*/ 1872208 h 1872208"/>
              <a:gd name="connsiteX4" fmla="*/ 0 w 2304653"/>
              <a:gd name="connsiteY4" fmla="*/ 1872208 h 1872208"/>
              <a:gd name="connsiteX5" fmla="*/ 0 w 2304653"/>
              <a:gd name="connsiteY5" fmla="*/ 0 h 187220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899410 w 3204064"/>
              <a:gd name="connsiteY4" fmla="*/ 1887198 h 1887198"/>
              <a:gd name="connsiteX5" fmla="*/ 0 w 3204064"/>
              <a:gd name="connsiteY5" fmla="*/ 0 h 188719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29980 w 3204064"/>
              <a:gd name="connsiteY4" fmla="*/ 1887198 h 1887198"/>
              <a:gd name="connsiteX5" fmla="*/ 0 w 3204064"/>
              <a:gd name="connsiteY5" fmla="*/ 0 h 1887198"/>
              <a:gd name="connsiteX0" fmla="*/ 0 w 3189073"/>
              <a:gd name="connsiteY0" fmla="*/ 0 h 1872208"/>
              <a:gd name="connsiteX1" fmla="*/ 2036746 w 3189073"/>
              <a:gd name="connsiteY1" fmla="*/ 0 h 1872208"/>
              <a:gd name="connsiteX2" fmla="*/ 3189073 w 3189073"/>
              <a:gd name="connsiteY2" fmla="*/ 936104 h 1872208"/>
              <a:gd name="connsiteX3" fmla="*/ 2036746 w 3189073"/>
              <a:gd name="connsiteY3" fmla="*/ 1872208 h 1872208"/>
              <a:gd name="connsiteX4" fmla="*/ 14989 w 3189073"/>
              <a:gd name="connsiteY4" fmla="*/ 1872208 h 1872208"/>
              <a:gd name="connsiteX5" fmla="*/ 0 w 3189073"/>
              <a:gd name="connsiteY5" fmla="*/ 0 h 1872208"/>
              <a:gd name="connsiteX0" fmla="*/ 0 w 3848302"/>
              <a:gd name="connsiteY0" fmla="*/ 14991 h 1872208"/>
              <a:gd name="connsiteX1" fmla="*/ 2695975 w 3848302"/>
              <a:gd name="connsiteY1" fmla="*/ 0 h 1872208"/>
              <a:gd name="connsiteX2" fmla="*/ 3848302 w 3848302"/>
              <a:gd name="connsiteY2" fmla="*/ 936104 h 1872208"/>
              <a:gd name="connsiteX3" fmla="*/ 2695975 w 3848302"/>
              <a:gd name="connsiteY3" fmla="*/ 1872208 h 1872208"/>
              <a:gd name="connsiteX4" fmla="*/ 674218 w 3848302"/>
              <a:gd name="connsiteY4" fmla="*/ 1872208 h 1872208"/>
              <a:gd name="connsiteX5" fmla="*/ 0 w 3848302"/>
              <a:gd name="connsiteY5" fmla="*/ 14991 h 1872208"/>
              <a:gd name="connsiteX0" fmla="*/ 0 w 3848302"/>
              <a:gd name="connsiteY0" fmla="*/ 14991 h 1902188"/>
              <a:gd name="connsiteX1" fmla="*/ 2695975 w 3848302"/>
              <a:gd name="connsiteY1" fmla="*/ 0 h 1902188"/>
              <a:gd name="connsiteX2" fmla="*/ 3848302 w 3848302"/>
              <a:gd name="connsiteY2" fmla="*/ 936104 h 1902188"/>
              <a:gd name="connsiteX3" fmla="*/ 2695975 w 3848302"/>
              <a:gd name="connsiteY3" fmla="*/ 1872208 h 1902188"/>
              <a:gd name="connsiteX4" fmla="*/ 31469 w 3848302"/>
              <a:gd name="connsiteY4" fmla="*/ 1902188 h 1902188"/>
              <a:gd name="connsiteX5" fmla="*/ 0 w 3848302"/>
              <a:gd name="connsiteY5" fmla="*/ 14991 h 1902188"/>
              <a:gd name="connsiteX0" fmla="*/ 0 w 3864784"/>
              <a:gd name="connsiteY0" fmla="*/ 29981 h 1902188"/>
              <a:gd name="connsiteX1" fmla="*/ 2712457 w 3864784"/>
              <a:gd name="connsiteY1" fmla="*/ 0 h 1902188"/>
              <a:gd name="connsiteX2" fmla="*/ 3864784 w 3864784"/>
              <a:gd name="connsiteY2" fmla="*/ 936104 h 1902188"/>
              <a:gd name="connsiteX3" fmla="*/ 2712457 w 3864784"/>
              <a:gd name="connsiteY3" fmla="*/ 1872208 h 1902188"/>
              <a:gd name="connsiteX4" fmla="*/ 47951 w 3864784"/>
              <a:gd name="connsiteY4" fmla="*/ 1902188 h 1902188"/>
              <a:gd name="connsiteX5" fmla="*/ 0 w 3864784"/>
              <a:gd name="connsiteY5" fmla="*/ 29981 h 1902188"/>
              <a:gd name="connsiteX0" fmla="*/ 0 w 3831822"/>
              <a:gd name="connsiteY0" fmla="*/ 14990 h 1902188"/>
              <a:gd name="connsiteX1" fmla="*/ 2679495 w 3831822"/>
              <a:gd name="connsiteY1" fmla="*/ 0 h 1902188"/>
              <a:gd name="connsiteX2" fmla="*/ 3831822 w 3831822"/>
              <a:gd name="connsiteY2" fmla="*/ 936104 h 1902188"/>
              <a:gd name="connsiteX3" fmla="*/ 2679495 w 3831822"/>
              <a:gd name="connsiteY3" fmla="*/ 1872208 h 1902188"/>
              <a:gd name="connsiteX4" fmla="*/ 14989 w 3831822"/>
              <a:gd name="connsiteY4" fmla="*/ 1902188 h 1902188"/>
              <a:gd name="connsiteX5" fmla="*/ 0 w 3831822"/>
              <a:gd name="connsiteY5" fmla="*/ 14990 h 190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1822" h="1902188">
                <a:moveTo>
                  <a:pt x="0" y="14990"/>
                </a:moveTo>
                <a:lnTo>
                  <a:pt x="2679495" y="0"/>
                </a:lnTo>
                <a:cubicBezTo>
                  <a:pt x="3315908" y="0"/>
                  <a:pt x="3831822" y="419108"/>
                  <a:pt x="3831822" y="936104"/>
                </a:cubicBezTo>
                <a:cubicBezTo>
                  <a:pt x="3831822" y="1453100"/>
                  <a:pt x="3315908" y="1872208"/>
                  <a:pt x="2679495" y="1872208"/>
                </a:cubicBezTo>
                <a:lnTo>
                  <a:pt x="14989" y="1902188"/>
                </a:lnTo>
                <a:lnTo>
                  <a:pt x="0" y="1499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4096544" y="2988179"/>
            <a:ext cx="7200973" cy="146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09678" tIns="54838" rIns="109678" bIns="54838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稳定发展期（</a:t>
            </a:r>
            <a:r>
              <a:rPr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1983-1999</a:t>
            </a:r>
            <a:r>
              <a:rPr lang="zh-CN" alt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4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lang="zh-CN" altLang="en-US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双月刊，</a:t>
            </a:r>
            <a:r>
              <a:rPr lang="en-US" altLang="zh-CN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102</a:t>
            </a:r>
            <a:r>
              <a:rPr lang="zh-CN" altLang="en-US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期</a:t>
            </a:r>
            <a:endParaRPr lang="en-US" altLang="zh-CN" sz="4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42768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0" y="720130"/>
            <a:ext cx="122413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994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3" y="1224186"/>
            <a:ext cx="1247132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7711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91" y="4452595"/>
            <a:ext cx="2808312" cy="22719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24336" y="288082"/>
            <a:ext cx="104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1983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年起，物理实验杂志为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双月刊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；</a:t>
            </a:r>
            <a:endParaRPr lang="en-US" altLang="zh-CN" sz="3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文章多为具体实验的探讨，实验仪器的开发与研制已在实验教学中蔚然成风，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计算机引入实验教学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是这个时期的重点。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32" y="4392538"/>
            <a:ext cx="3528392" cy="2271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7" y="4433173"/>
            <a:ext cx="2597274" cy="22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24336" y="360090"/>
            <a:ext cx="9577064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528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 smtClean="0"/>
              <a:t> 此期间共刊载论文</a:t>
            </a:r>
            <a:r>
              <a:rPr lang="en-US" altLang="zh-CN" sz="4400" b="1" dirty="0" smtClean="0">
                <a:solidFill>
                  <a:srgbClr val="C00000"/>
                </a:solidFill>
              </a:rPr>
              <a:t>2887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篇</a:t>
            </a:r>
            <a:r>
              <a:rPr lang="zh-CN" altLang="en-US" sz="3200" b="1" dirty="0" smtClean="0"/>
              <a:t>（共发刊</a:t>
            </a:r>
            <a:r>
              <a:rPr lang="en-US" altLang="zh-CN" sz="3200" b="1" dirty="0" smtClean="0"/>
              <a:t>102</a:t>
            </a:r>
            <a:r>
              <a:rPr lang="zh-CN" altLang="en-US" sz="3200" b="1" dirty="0" smtClean="0"/>
              <a:t>期）</a:t>
            </a:r>
            <a:endParaRPr lang="en-US" altLang="zh-CN" sz="3200" b="1" dirty="0" smtClean="0"/>
          </a:p>
          <a:p>
            <a:pPr marL="457200" indent="-457200">
              <a:lnSpc>
                <a:spcPts val="528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 smtClean="0"/>
              <a:t> 重点大学对实验教学的引领作用十分突出。</a:t>
            </a:r>
            <a:endParaRPr lang="zh-CN" altLang="en-US" sz="3200" b="1" dirty="0">
              <a:latin typeface="+mn-ea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128" y="1944266"/>
            <a:ext cx="1198933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延期 8"/>
          <p:cNvSpPr/>
          <p:nvPr/>
        </p:nvSpPr>
        <p:spPr>
          <a:xfrm>
            <a:off x="-7912" y="2562358"/>
            <a:ext cx="3485258" cy="1902188"/>
          </a:xfrm>
          <a:custGeom>
            <a:avLst/>
            <a:gdLst>
              <a:gd name="connsiteX0" fmla="*/ 0 w 2304653"/>
              <a:gd name="connsiteY0" fmla="*/ 0 h 1872208"/>
              <a:gd name="connsiteX1" fmla="*/ 1152327 w 2304653"/>
              <a:gd name="connsiteY1" fmla="*/ 0 h 1872208"/>
              <a:gd name="connsiteX2" fmla="*/ 2304654 w 2304653"/>
              <a:gd name="connsiteY2" fmla="*/ 936104 h 1872208"/>
              <a:gd name="connsiteX3" fmla="*/ 1152327 w 2304653"/>
              <a:gd name="connsiteY3" fmla="*/ 1872208 h 1872208"/>
              <a:gd name="connsiteX4" fmla="*/ 0 w 2304653"/>
              <a:gd name="connsiteY4" fmla="*/ 1872208 h 1872208"/>
              <a:gd name="connsiteX5" fmla="*/ 0 w 2304653"/>
              <a:gd name="connsiteY5" fmla="*/ 0 h 187220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899410 w 3204064"/>
              <a:gd name="connsiteY4" fmla="*/ 1887198 h 1887198"/>
              <a:gd name="connsiteX5" fmla="*/ 0 w 3204064"/>
              <a:gd name="connsiteY5" fmla="*/ 0 h 188719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29980 w 3204064"/>
              <a:gd name="connsiteY4" fmla="*/ 1887198 h 1887198"/>
              <a:gd name="connsiteX5" fmla="*/ 0 w 3204064"/>
              <a:gd name="connsiteY5" fmla="*/ 0 h 1887198"/>
              <a:gd name="connsiteX0" fmla="*/ 0 w 3189073"/>
              <a:gd name="connsiteY0" fmla="*/ 0 h 1872208"/>
              <a:gd name="connsiteX1" fmla="*/ 2036746 w 3189073"/>
              <a:gd name="connsiteY1" fmla="*/ 0 h 1872208"/>
              <a:gd name="connsiteX2" fmla="*/ 3189073 w 3189073"/>
              <a:gd name="connsiteY2" fmla="*/ 936104 h 1872208"/>
              <a:gd name="connsiteX3" fmla="*/ 2036746 w 3189073"/>
              <a:gd name="connsiteY3" fmla="*/ 1872208 h 1872208"/>
              <a:gd name="connsiteX4" fmla="*/ 14989 w 3189073"/>
              <a:gd name="connsiteY4" fmla="*/ 1872208 h 1872208"/>
              <a:gd name="connsiteX5" fmla="*/ 0 w 3189073"/>
              <a:gd name="connsiteY5" fmla="*/ 0 h 1872208"/>
              <a:gd name="connsiteX0" fmla="*/ 0 w 3848302"/>
              <a:gd name="connsiteY0" fmla="*/ 14991 h 1872208"/>
              <a:gd name="connsiteX1" fmla="*/ 2695975 w 3848302"/>
              <a:gd name="connsiteY1" fmla="*/ 0 h 1872208"/>
              <a:gd name="connsiteX2" fmla="*/ 3848302 w 3848302"/>
              <a:gd name="connsiteY2" fmla="*/ 936104 h 1872208"/>
              <a:gd name="connsiteX3" fmla="*/ 2695975 w 3848302"/>
              <a:gd name="connsiteY3" fmla="*/ 1872208 h 1872208"/>
              <a:gd name="connsiteX4" fmla="*/ 674218 w 3848302"/>
              <a:gd name="connsiteY4" fmla="*/ 1872208 h 1872208"/>
              <a:gd name="connsiteX5" fmla="*/ 0 w 3848302"/>
              <a:gd name="connsiteY5" fmla="*/ 14991 h 1872208"/>
              <a:gd name="connsiteX0" fmla="*/ 0 w 3848302"/>
              <a:gd name="connsiteY0" fmla="*/ 14991 h 1902188"/>
              <a:gd name="connsiteX1" fmla="*/ 2695975 w 3848302"/>
              <a:gd name="connsiteY1" fmla="*/ 0 h 1902188"/>
              <a:gd name="connsiteX2" fmla="*/ 3848302 w 3848302"/>
              <a:gd name="connsiteY2" fmla="*/ 936104 h 1902188"/>
              <a:gd name="connsiteX3" fmla="*/ 2695975 w 3848302"/>
              <a:gd name="connsiteY3" fmla="*/ 1872208 h 1902188"/>
              <a:gd name="connsiteX4" fmla="*/ 31469 w 3848302"/>
              <a:gd name="connsiteY4" fmla="*/ 1902188 h 1902188"/>
              <a:gd name="connsiteX5" fmla="*/ 0 w 3848302"/>
              <a:gd name="connsiteY5" fmla="*/ 14991 h 1902188"/>
              <a:gd name="connsiteX0" fmla="*/ 0 w 3864784"/>
              <a:gd name="connsiteY0" fmla="*/ 29981 h 1902188"/>
              <a:gd name="connsiteX1" fmla="*/ 2712457 w 3864784"/>
              <a:gd name="connsiteY1" fmla="*/ 0 h 1902188"/>
              <a:gd name="connsiteX2" fmla="*/ 3864784 w 3864784"/>
              <a:gd name="connsiteY2" fmla="*/ 936104 h 1902188"/>
              <a:gd name="connsiteX3" fmla="*/ 2712457 w 3864784"/>
              <a:gd name="connsiteY3" fmla="*/ 1872208 h 1902188"/>
              <a:gd name="connsiteX4" fmla="*/ 47951 w 3864784"/>
              <a:gd name="connsiteY4" fmla="*/ 1902188 h 1902188"/>
              <a:gd name="connsiteX5" fmla="*/ 0 w 3864784"/>
              <a:gd name="connsiteY5" fmla="*/ 29981 h 1902188"/>
              <a:gd name="connsiteX0" fmla="*/ 0 w 3831822"/>
              <a:gd name="connsiteY0" fmla="*/ 14990 h 1902188"/>
              <a:gd name="connsiteX1" fmla="*/ 2679495 w 3831822"/>
              <a:gd name="connsiteY1" fmla="*/ 0 h 1902188"/>
              <a:gd name="connsiteX2" fmla="*/ 3831822 w 3831822"/>
              <a:gd name="connsiteY2" fmla="*/ 936104 h 1902188"/>
              <a:gd name="connsiteX3" fmla="*/ 2679495 w 3831822"/>
              <a:gd name="connsiteY3" fmla="*/ 1872208 h 1902188"/>
              <a:gd name="connsiteX4" fmla="*/ 14989 w 3831822"/>
              <a:gd name="connsiteY4" fmla="*/ 1902188 h 1902188"/>
              <a:gd name="connsiteX5" fmla="*/ 0 w 3831822"/>
              <a:gd name="connsiteY5" fmla="*/ 14990 h 190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1822" h="1902188">
                <a:moveTo>
                  <a:pt x="0" y="14990"/>
                </a:moveTo>
                <a:lnTo>
                  <a:pt x="2679495" y="0"/>
                </a:lnTo>
                <a:cubicBezTo>
                  <a:pt x="3315908" y="0"/>
                  <a:pt x="3831822" y="419108"/>
                  <a:pt x="3831822" y="936104"/>
                </a:cubicBezTo>
                <a:cubicBezTo>
                  <a:pt x="3831822" y="1453100"/>
                  <a:pt x="3315908" y="1872208"/>
                  <a:pt x="2679495" y="1872208"/>
                </a:cubicBezTo>
                <a:lnTo>
                  <a:pt x="14989" y="1902188"/>
                </a:lnTo>
                <a:lnTo>
                  <a:pt x="0" y="1499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4168552" y="2998549"/>
            <a:ext cx="5977882" cy="146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09678" tIns="54838" rIns="109678" bIns="54838">
            <a:spAutoFit/>
          </a:bodyPr>
          <a:lstStyle/>
          <a:p>
            <a:pPr eaLnBrk="0" hangingPunct="0"/>
            <a:r>
              <a:rPr lang="en-US" altLang="zh-CN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创新发展期（</a:t>
            </a:r>
            <a:r>
              <a:rPr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2000-</a:t>
            </a:r>
            <a:r>
              <a:rPr lang="zh-CN" alt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4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/>
            <a:r>
              <a:rPr lang="zh-CN" altLang="en-US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月刊，</a:t>
            </a:r>
            <a:r>
              <a:rPr lang="en-US" altLang="zh-CN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223</a:t>
            </a:r>
            <a:r>
              <a:rPr lang="zh-CN" altLang="en-US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期</a:t>
            </a:r>
            <a:endParaRPr lang="en-US" altLang="zh-CN" sz="4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42768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延期 8"/>
          <p:cNvSpPr/>
          <p:nvPr/>
        </p:nvSpPr>
        <p:spPr>
          <a:xfrm>
            <a:off x="-7913" y="2369704"/>
            <a:ext cx="3305247" cy="2126182"/>
          </a:xfrm>
          <a:custGeom>
            <a:avLst/>
            <a:gdLst>
              <a:gd name="connsiteX0" fmla="*/ 0 w 2304653"/>
              <a:gd name="connsiteY0" fmla="*/ 0 h 1872208"/>
              <a:gd name="connsiteX1" fmla="*/ 1152327 w 2304653"/>
              <a:gd name="connsiteY1" fmla="*/ 0 h 1872208"/>
              <a:gd name="connsiteX2" fmla="*/ 2304654 w 2304653"/>
              <a:gd name="connsiteY2" fmla="*/ 936104 h 1872208"/>
              <a:gd name="connsiteX3" fmla="*/ 1152327 w 2304653"/>
              <a:gd name="connsiteY3" fmla="*/ 1872208 h 1872208"/>
              <a:gd name="connsiteX4" fmla="*/ 0 w 2304653"/>
              <a:gd name="connsiteY4" fmla="*/ 1872208 h 1872208"/>
              <a:gd name="connsiteX5" fmla="*/ 0 w 2304653"/>
              <a:gd name="connsiteY5" fmla="*/ 0 h 187220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899410 w 3204064"/>
              <a:gd name="connsiteY4" fmla="*/ 1887198 h 1887198"/>
              <a:gd name="connsiteX5" fmla="*/ 0 w 3204064"/>
              <a:gd name="connsiteY5" fmla="*/ 0 h 188719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29980 w 3204064"/>
              <a:gd name="connsiteY4" fmla="*/ 1887198 h 1887198"/>
              <a:gd name="connsiteX5" fmla="*/ 0 w 3204064"/>
              <a:gd name="connsiteY5" fmla="*/ 0 h 1887198"/>
              <a:gd name="connsiteX0" fmla="*/ 0 w 3189073"/>
              <a:gd name="connsiteY0" fmla="*/ 0 h 1872208"/>
              <a:gd name="connsiteX1" fmla="*/ 2036746 w 3189073"/>
              <a:gd name="connsiteY1" fmla="*/ 0 h 1872208"/>
              <a:gd name="connsiteX2" fmla="*/ 3189073 w 3189073"/>
              <a:gd name="connsiteY2" fmla="*/ 936104 h 1872208"/>
              <a:gd name="connsiteX3" fmla="*/ 2036746 w 3189073"/>
              <a:gd name="connsiteY3" fmla="*/ 1872208 h 1872208"/>
              <a:gd name="connsiteX4" fmla="*/ 14989 w 3189073"/>
              <a:gd name="connsiteY4" fmla="*/ 1872208 h 1872208"/>
              <a:gd name="connsiteX5" fmla="*/ 0 w 3189073"/>
              <a:gd name="connsiteY5" fmla="*/ 0 h 1872208"/>
              <a:gd name="connsiteX0" fmla="*/ 0 w 3848302"/>
              <a:gd name="connsiteY0" fmla="*/ 14991 h 1872208"/>
              <a:gd name="connsiteX1" fmla="*/ 2695975 w 3848302"/>
              <a:gd name="connsiteY1" fmla="*/ 0 h 1872208"/>
              <a:gd name="connsiteX2" fmla="*/ 3848302 w 3848302"/>
              <a:gd name="connsiteY2" fmla="*/ 936104 h 1872208"/>
              <a:gd name="connsiteX3" fmla="*/ 2695975 w 3848302"/>
              <a:gd name="connsiteY3" fmla="*/ 1872208 h 1872208"/>
              <a:gd name="connsiteX4" fmla="*/ 674218 w 3848302"/>
              <a:gd name="connsiteY4" fmla="*/ 1872208 h 1872208"/>
              <a:gd name="connsiteX5" fmla="*/ 0 w 3848302"/>
              <a:gd name="connsiteY5" fmla="*/ 14991 h 1872208"/>
              <a:gd name="connsiteX0" fmla="*/ 0 w 3848302"/>
              <a:gd name="connsiteY0" fmla="*/ 14991 h 1902188"/>
              <a:gd name="connsiteX1" fmla="*/ 2695975 w 3848302"/>
              <a:gd name="connsiteY1" fmla="*/ 0 h 1902188"/>
              <a:gd name="connsiteX2" fmla="*/ 3848302 w 3848302"/>
              <a:gd name="connsiteY2" fmla="*/ 936104 h 1902188"/>
              <a:gd name="connsiteX3" fmla="*/ 2695975 w 3848302"/>
              <a:gd name="connsiteY3" fmla="*/ 1872208 h 1902188"/>
              <a:gd name="connsiteX4" fmla="*/ 31469 w 3848302"/>
              <a:gd name="connsiteY4" fmla="*/ 1902188 h 1902188"/>
              <a:gd name="connsiteX5" fmla="*/ 0 w 3848302"/>
              <a:gd name="connsiteY5" fmla="*/ 14991 h 1902188"/>
              <a:gd name="connsiteX0" fmla="*/ 0 w 3864784"/>
              <a:gd name="connsiteY0" fmla="*/ 29981 h 1902188"/>
              <a:gd name="connsiteX1" fmla="*/ 2712457 w 3864784"/>
              <a:gd name="connsiteY1" fmla="*/ 0 h 1902188"/>
              <a:gd name="connsiteX2" fmla="*/ 3864784 w 3864784"/>
              <a:gd name="connsiteY2" fmla="*/ 936104 h 1902188"/>
              <a:gd name="connsiteX3" fmla="*/ 2712457 w 3864784"/>
              <a:gd name="connsiteY3" fmla="*/ 1872208 h 1902188"/>
              <a:gd name="connsiteX4" fmla="*/ 47951 w 3864784"/>
              <a:gd name="connsiteY4" fmla="*/ 1902188 h 1902188"/>
              <a:gd name="connsiteX5" fmla="*/ 0 w 3864784"/>
              <a:gd name="connsiteY5" fmla="*/ 29981 h 1902188"/>
              <a:gd name="connsiteX0" fmla="*/ 0 w 3831822"/>
              <a:gd name="connsiteY0" fmla="*/ 14990 h 1902188"/>
              <a:gd name="connsiteX1" fmla="*/ 2679495 w 3831822"/>
              <a:gd name="connsiteY1" fmla="*/ 0 h 1902188"/>
              <a:gd name="connsiteX2" fmla="*/ 3831822 w 3831822"/>
              <a:gd name="connsiteY2" fmla="*/ 936104 h 1902188"/>
              <a:gd name="connsiteX3" fmla="*/ 2679495 w 3831822"/>
              <a:gd name="connsiteY3" fmla="*/ 1872208 h 1902188"/>
              <a:gd name="connsiteX4" fmla="*/ 14989 w 3831822"/>
              <a:gd name="connsiteY4" fmla="*/ 1902188 h 1902188"/>
              <a:gd name="connsiteX5" fmla="*/ 0 w 3831822"/>
              <a:gd name="connsiteY5" fmla="*/ 14990 h 190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1822" h="1902188">
                <a:moveTo>
                  <a:pt x="0" y="14990"/>
                </a:moveTo>
                <a:lnTo>
                  <a:pt x="2679495" y="0"/>
                </a:lnTo>
                <a:cubicBezTo>
                  <a:pt x="3315908" y="0"/>
                  <a:pt x="3831822" y="419108"/>
                  <a:pt x="3831822" y="936104"/>
                </a:cubicBezTo>
                <a:cubicBezTo>
                  <a:pt x="3831822" y="1453100"/>
                  <a:pt x="3315908" y="1872208"/>
                  <a:pt x="2679495" y="1872208"/>
                </a:cubicBezTo>
                <a:lnTo>
                  <a:pt x="14989" y="1902188"/>
                </a:lnTo>
                <a:lnTo>
                  <a:pt x="0" y="1499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  录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3448472" y="620489"/>
            <a:ext cx="8208912" cy="5624611"/>
            <a:chOff x="2800400" y="720130"/>
            <a:chExt cx="8208912" cy="5624611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3579197" y="6259466"/>
              <a:ext cx="6220949" cy="970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4068283" y="5033466"/>
              <a:ext cx="6220949" cy="970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3441350" y="1436294"/>
              <a:ext cx="6220949" cy="970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3944050" y="2547054"/>
              <a:ext cx="6220949" cy="970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4068283" y="3778607"/>
              <a:ext cx="6220949" cy="970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2800400" y="720220"/>
              <a:ext cx="864096" cy="8640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一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387771" y="1783311"/>
              <a:ext cx="864096" cy="8640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二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579197" y="3019012"/>
              <a:ext cx="864096" cy="8640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三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387771" y="4254713"/>
              <a:ext cx="864096" cy="8640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四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4697314" y="3034694"/>
              <a:ext cx="5937807" cy="6647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109678" tIns="54838" rIns="109678" bIns="54838">
              <a:spAutoFit/>
            </a:bodyPr>
            <a:lstStyle/>
            <a:p>
              <a:pPr eaLnBrk="0" hangingPunct="0"/>
              <a:r>
                <a:rPr lang="zh-CN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稳定发展期（</a:t>
              </a:r>
              <a:r>
                <a:rPr lang="en-US" altLang="zh-CN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1983-1999</a:t>
              </a:r>
              <a:r>
                <a:rPr lang="zh-CN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）</a:t>
              </a:r>
              <a:endPara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Rectangle 44"/>
            <p:cNvSpPr>
              <a:spLocks noChangeArrowheads="1"/>
            </p:cNvSpPr>
            <p:nvPr/>
          </p:nvSpPr>
          <p:spPr bwMode="auto">
            <a:xfrm>
              <a:off x="4493657" y="4294202"/>
              <a:ext cx="4796469" cy="6647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109678" tIns="54838" rIns="109678" bIns="54838">
              <a:spAutoFit/>
            </a:bodyPr>
            <a:lstStyle/>
            <a:p>
              <a:pPr eaLnBrk="0" hangingPunct="0"/>
              <a:r>
                <a:rPr lang="zh-CN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创新发展期（</a:t>
              </a:r>
              <a:r>
                <a:rPr lang="en-US" altLang="zh-CN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2000-</a:t>
              </a:r>
              <a:r>
                <a:rPr lang="zh-CN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）</a:t>
              </a:r>
              <a:endPara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Rectangle 44"/>
            <p:cNvSpPr>
              <a:spLocks noChangeArrowheads="1"/>
            </p:cNvSpPr>
            <p:nvPr/>
          </p:nvSpPr>
          <p:spPr bwMode="auto">
            <a:xfrm>
              <a:off x="4021008" y="720130"/>
              <a:ext cx="6841927" cy="6647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678" tIns="54838" rIns="109678" bIns="54838">
              <a:spAutoFit/>
            </a:bodyPr>
            <a:lstStyle/>
            <a:p>
              <a:pPr eaLnBrk="0" hangingPunct="0"/>
              <a:r>
                <a:rPr lang="zh-CN" alt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创刊的历史背景</a:t>
              </a:r>
              <a:endPara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Rectangle 55"/>
            <p:cNvSpPr>
              <a:spLocks noChangeArrowheads="1"/>
            </p:cNvSpPr>
            <p:nvPr/>
          </p:nvSpPr>
          <p:spPr bwMode="auto">
            <a:xfrm>
              <a:off x="4462924" y="1847700"/>
              <a:ext cx="5014477" cy="6647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109678" tIns="54838" rIns="109678" bIns="54838">
              <a:spAutoFit/>
            </a:bodyPr>
            <a:lstStyle/>
            <a:p>
              <a:pPr eaLnBrk="0" hangingPunct="0"/>
              <a:r>
                <a:rPr lang="zh-CN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创刊期（</a:t>
              </a:r>
              <a:r>
                <a:rPr lang="en-US" altLang="zh-CN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1980-1982</a:t>
              </a:r>
              <a:r>
                <a:rPr lang="zh-CN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）</a:t>
              </a:r>
              <a:endPara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009302" y="5480645"/>
              <a:ext cx="864096" cy="86409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五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Rectangle 44"/>
            <p:cNvSpPr>
              <a:spLocks noChangeArrowheads="1"/>
            </p:cNvSpPr>
            <p:nvPr/>
          </p:nvSpPr>
          <p:spPr bwMode="auto">
            <a:xfrm>
              <a:off x="4155261" y="5536884"/>
              <a:ext cx="6854051" cy="6647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678" tIns="54838" rIns="109678" bIns="54838">
              <a:spAutoFit/>
            </a:bodyPr>
            <a:lstStyle/>
            <a:p>
              <a:pPr eaLnBrk="0" hangingPunct="0"/>
              <a:r>
                <a:rPr lang="zh-CN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未来展望</a:t>
              </a:r>
              <a:endPara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13001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415" y="360090"/>
            <a:ext cx="12097344" cy="13120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200" b="1" dirty="0" smtClean="0"/>
              <a:t>      以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1998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年南开大学承办</a:t>
            </a:r>
            <a:r>
              <a:rPr lang="zh-CN" altLang="en-US" sz="3200" b="1" dirty="0" smtClean="0"/>
              <a:t>的“第一届全国高等学校实验物理教学研讨会”为标志，揭开了我国新的一轮物理实验教学大发展的序幕。</a:t>
            </a:r>
            <a:endParaRPr lang="zh-CN" altLang="en-US" sz="3200" b="1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56" y="2592338"/>
            <a:ext cx="5491237" cy="35718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0" y="2592338"/>
            <a:ext cx="6480720" cy="357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68" y="1728242"/>
            <a:ext cx="61206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3200" dirty="0" smtClean="0"/>
              <a:t>      </a:t>
            </a:r>
            <a:r>
              <a:rPr lang="zh-CN" altLang="en-US" sz="3200" b="1" dirty="0" smtClean="0"/>
              <a:t>本刊主编北京大学</a:t>
            </a:r>
            <a:r>
              <a:rPr lang="zh-CN" altLang="en-US" sz="4000" b="1" dirty="0" smtClean="0"/>
              <a:t>吴思诚</a:t>
            </a:r>
            <a:r>
              <a:rPr lang="zh-CN" altLang="en-US" sz="3200" b="1" dirty="0" smtClean="0"/>
              <a:t>教授在大会讲话中深有感触地说：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这次全国物理实验大会的召开迎来了的物理实验教学的春天</a:t>
            </a:r>
            <a:r>
              <a:rPr lang="zh-CN" altLang="en-US" sz="3200" dirty="0" smtClean="0"/>
              <a:t>。</a:t>
            </a:r>
            <a:endParaRPr lang="zh-CN" altLang="en-US" sz="3200" dirty="0"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20" y="1008162"/>
            <a:ext cx="508046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0" y="1656234"/>
            <a:ext cx="1225149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645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0" y="1656234"/>
            <a:ext cx="1227159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8018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0" y="1224186"/>
            <a:ext cx="1222732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5519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73" y="0"/>
            <a:ext cx="9361039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5958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0360" y="0"/>
            <a:ext cx="8026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这一时期，是我国物理学快速发展的时期。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4296" y="1512218"/>
            <a:ext cx="96441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3200" dirty="0" smtClean="0"/>
              <a:t>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建立了物理学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基地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，充分利用了世界银行贷款。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进行了“</a:t>
            </a:r>
            <a:r>
              <a:rPr lang="en-US" altLang="zh-CN" sz="3600" b="1" dirty="0" smtClean="0">
                <a:solidFill>
                  <a:srgbClr val="C00000"/>
                </a:solidFill>
              </a:rPr>
              <a:t>211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”工程建设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评出了</a:t>
            </a:r>
            <a:r>
              <a:rPr lang="en-US" altLang="zh-CN" sz="3600" b="1" dirty="0" smtClean="0">
                <a:solidFill>
                  <a:srgbClr val="C00000"/>
                </a:solidFill>
              </a:rPr>
              <a:t>34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个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国家级实验教学示范中心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3600" b="1" dirty="0" smtClean="0">
                <a:solidFill>
                  <a:srgbClr val="C00000"/>
                </a:solidFill>
              </a:rPr>
              <a:t>10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余门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物理实验课程被评为国家级精品课程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评选出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吴思诚、霍剑青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等一批国家级教学名师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152" y="1368202"/>
            <a:ext cx="115212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作为与物理实验教学息息相关的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《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物理实验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》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杂志，也乘实验教学的东风取得了长足的发展。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为满足广大物理实验工作者的发刊的迫切需要，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《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物理实验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》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杂志在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2000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年由双月刊改为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月刊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并于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2000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年和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2008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年两次入选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北京大学核心期刊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，并连续多年被评为</a:t>
            </a:r>
            <a:r>
              <a:rPr lang="zh-CN" altLang="en-US" sz="3600" b="1" dirty="0">
                <a:solidFill>
                  <a:srgbClr val="C00000"/>
                </a:solidFill>
              </a:rPr>
              <a:t>吉林省一级期刊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（差错率在万分之二以下）。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8232" y="216074"/>
            <a:ext cx="10144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/>
              <a:t>      </a:t>
            </a:r>
            <a:r>
              <a:rPr lang="en-US" altLang="zh-CN" sz="3200" b="1" dirty="0" smtClean="0"/>
              <a:t>2000-2017</a:t>
            </a:r>
            <a:r>
              <a:rPr lang="zh-CN" altLang="en-US" sz="3200" b="1" dirty="0" smtClean="0"/>
              <a:t>年，物理实验杂志共刊登论文</a:t>
            </a:r>
            <a:r>
              <a:rPr lang="en-US" altLang="zh-CN" sz="3600" b="1" dirty="0" smtClean="0">
                <a:solidFill>
                  <a:srgbClr val="C00000"/>
                </a:solidFill>
              </a:rPr>
              <a:t>3109</a:t>
            </a:r>
            <a:r>
              <a:rPr lang="zh-CN" altLang="en-US" sz="3200" b="1" dirty="0" smtClean="0"/>
              <a:t>篇。</a:t>
            </a:r>
            <a:endParaRPr lang="zh-CN" altLang="en-US" sz="3200" b="1" dirty="0">
              <a:latin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4216" y="1368202"/>
            <a:ext cx="10585176" cy="456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2287412" y="6048722"/>
            <a:ext cx="9145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“一流大学” 和“一流学科”高校发挥重要作用！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东北师范大学有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六个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一流学科！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8232" y="216074"/>
            <a:ext cx="1014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/>
              <a:t>      </a:t>
            </a:r>
            <a:r>
              <a:rPr lang="en-US" altLang="zh-CN" sz="3200" b="1" dirty="0" smtClean="0"/>
              <a:t>2000-2017</a:t>
            </a:r>
            <a:r>
              <a:rPr lang="zh-CN" altLang="en-US" sz="3200" b="1" dirty="0" smtClean="0"/>
              <a:t>年，刊登</a:t>
            </a:r>
            <a:r>
              <a:rPr lang="zh-CN" altLang="en-US" sz="3200" b="1" dirty="0"/>
              <a:t>论文</a:t>
            </a:r>
            <a:r>
              <a:rPr lang="zh-CN" altLang="en-US" sz="3200" b="1" dirty="0">
                <a:solidFill>
                  <a:srgbClr val="C00000"/>
                </a:solidFill>
              </a:rPr>
              <a:t>关键词统计</a:t>
            </a:r>
            <a:r>
              <a:rPr lang="zh-CN" altLang="en-US" sz="3200" b="1" dirty="0" smtClean="0"/>
              <a:t>。</a:t>
            </a:r>
            <a:endParaRPr lang="zh-CN" altLang="en-US" sz="3200" b="1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1412392"/>
            <a:ext cx="11643279" cy="482453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52528" y="2197715"/>
            <a:ext cx="14863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2.</a:t>
            </a:r>
            <a:r>
              <a:rPr lang="zh-CN" altLang="en-US" b="1" dirty="0" smtClean="0">
                <a:solidFill>
                  <a:srgbClr val="C00000"/>
                </a:solidFill>
              </a:rPr>
              <a:t>演示实验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56384" y="1832394"/>
            <a:ext cx="14863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1.</a:t>
            </a:r>
            <a:r>
              <a:rPr lang="zh-CN" altLang="en-US" b="1" dirty="0" smtClean="0">
                <a:solidFill>
                  <a:srgbClr val="C00000"/>
                </a:solidFill>
              </a:rPr>
              <a:t>物理实验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3330" y="2670269"/>
            <a:ext cx="12170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3.</a:t>
            </a:r>
            <a:r>
              <a:rPr lang="zh-CN" altLang="en-US" b="1" dirty="0" smtClean="0">
                <a:solidFill>
                  <a:srgbClr val="C00000"/>
                </a:solidFill>
              </a:rPr>
              <a:t>折射率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17783" y="3035590"/>
            <a:ext cx="14863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4</a:t>
            </a:r>
            <a:r>
              <a:rPr lang="en-US" altLang="zh-CN" b="1" dirty="0" smtClean="0">
                <a:solidFill>
                  <a:srgbClr val="C00000"/>
                </a:solidFill>
              </a:rPr>
              <a:t>.</a:t>
            </a:r>
            <a:r>
              <a:rPr lang="zh-CN" altLang="en-US" b="1" dirty="0" smtClean="0">
                <a:solidFill>
                  <a:srgbClr val="C00000"/>
                </a:solidFill>
              </a:rPr>
              <a:t>实验教学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82746" y="3449763"/>
            <a:ext cx="15776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5.LabVIEW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40560" y="6389491"/>
            <a:ext cx="4592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扎根实验教学 引领教学发展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4622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0" y="867084"/>
            <a:ext cx="6820155" cy="2641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00" y="867084"/>
            <a:ext cx="3962400" cy="2641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048" y="3744466"/>
            <a:ext cx="3779027" cy="26786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7" y="3744943"/>
            <a:ext cx="3940285" cy="2678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16" y="3744465"/>
            <a:ext cx="3598148" cy="26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0378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8232" y="216074"/>
            <a:ext cx="1014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/>
              <a:t>      </a:t>
            </a:r>
            <a:r>
              <a:rPr lang="en-US" altLang="zh-CN" sz="3200" b="1" dirty="0" smtClean="0"/>
              <a:t>2000-2017</a:t>
            </a:r>
            <a:r>
              <a:rPr lang="zh-CN" altLang="en-US" sz="3200" b="1" dirty="0" smtClean="0"/>
              <a:t>年，刊登</a:t>
            </a:r>
            <a:r>
              <a:rPr lang="zh-CN" altLang="en-US" sz="3200" b="1" dirty="0"/>
              <a:t>论文</a:t>
            </a:r>
            <a:r>
              <a:rPr lang="zh-CN" altLang="en-US" sz="3200" b="1" dirty="0">
                <a:solidFill>
                  <a:srgbClr val="C00000"/>
                </a:solidFill>
              </a:rPr>
              <a:t>基金分布</a:t>
            </a:r>
            <a:r>
              <a:rPr lang="zh-CN" altLang="en-US" sz="3200" b="1" dirty="0" smtClean="0"/>
              <a:t>。</a:t>
            </a:r>
            <a:endParaRPr lang="zh-CN" altLang="en-US" sz="3200" b="1" dirty="0"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1512218"/>
            <a:ext cx="11665296" cy="45214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88232" y="6237217"/>
            <a:ext cx="10597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依托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国家自然科学基金论文所占比重最大！教学与科研有机融合！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36304" y="2376314"/>
            <a:ext cx="5812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</a:rPr>
              <a:t>论文来自国家自然科学基金：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235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篇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1831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8232" y="216074"/>
            <a:ext cx="1014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/>
              <a:t>      </a:t>
            </a:r>
            <a:r>
              <a:rPr lang="en-US" altLang="zh-CN" sz="3200" b="1" dirty="0" smtClean="0"/>
              <a:t>2000-2017</a:t>
            </a:r>
            <a:r>
              <a:rPr lang="zh-CN" altLang="en-US" sz="3200" b="1" dirty="0" smtClean="0"/>
              <a:t>年，刊登文章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年度</a:t>
            </a:r>
            <a:r>
              <a:rPr lang="zh-CN" altLang="en-US" sz="3200" b="1" dirty="0">
                <a:solidFill>
                  <a:srgbClr val="C00000"/>
                </a:solidFill>
              </a:rPr>
              <a:t>发文量</a:t>
            </a:r>
            <a:r>
              <a:rPr lang="zh-CN" altLang="en-US" sz="3200" b="1" dirty="0"/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60" y="1656234"/>
            <a:ext cx="11233248" cy="3505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46900" y="5472658"/>
            <a:ext cx="9185528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1.1998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年第一次全国实验教学会议后，实验教学的春天！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国家注重本科人才</a:t>
            </a:r>
            <a:r>
              <a:rPr lang="zh-CN" altLang="en-US" sz="28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培养</a:t>
            </a:r>
            <a:r>
              <a:rPr lang="zh-CN" altLang="en-US" sz="28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，以本为本，四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个回归。</a:t>
            </a:r>
            <a:endParaRPr lang="en-US" altLang="zh-CN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672791" y="187225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1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086110" y="22877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2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635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8232" y="216074"/>
            <a:ext cx="1014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/>
              <a:t>      </a:t>
            </a:r>
            <a:r>
              <a:rPr lang="en-US" altLang="zh-CN" sz="3200" b="1" dirty="0" smtClean="0"/>
              <a:t>2000-2017</a:t>
            </a:r>
            <a:r>
              <a:rPr lang="zh-CN" altLang="en-US" sz="3200" b="1" dirty="0" smtClean="0"/>
              <a:t>年，刊登论文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引用及</a:t>
            </a:r>
            <a:r>
              <a:rPr lang="zh-CN" altLang="en-US" sz="3200" b="1" dirty="0">
                <a:solidFill>
                  <a:srgbClr val="C00000"/>
                </a:solidFill>
              </a:rPr>
              <a:t>下载</a:t>
            </a:r>
            <a:r>
              <a:rPr lang="zh-CN" altLang="en-US" sz="3200" b="1" dirty="0" smtClean="0"/>
              <a:t>情况。</a:t>
            </a:r>
            <a:endParaRPr lang="zh-CN" altLang="en-US" sz="3200" b="1" dirty="0"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7" y="1440210"/>
            <a:ext cx="6843877" cy="547260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54368" y="2592338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传感器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54367" y="309639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太阳能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68884" y="361948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微课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68884" y="4136903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设计性实验</a:t>
            </a:r>
            <a:endParaRPr lang="en-US" altLang="zh-CN" sz="3200" b="1" dirty="0" smtClean="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03071" y="163707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引用及下载热词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976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8232" y="216074"/>
            <a:ext cx="1014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/>
              <a:t>      </a:t>
            </a:r>
            <a:r>
              <a:rPr lang="en-US" altLang="zh-CN" sz="3200" b="1" dirty="0" smtClean="0"/>
              <a:t>2000-2017</a:t>
            </a:r>
            <a:r>
              <a:rPr lang="zh-CN" altLang="en-US" sz="3200" b="1" dirty="0" smtClean="0"/>
              <a:t>年，刊登文章作者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个人发文量</a:t>
            </a:r>
            <a:r>
              <a:rPr lang="zh-CN" altLang="en-US" sz="3200" b="1" dirty="0" smtClean="0"/>
              <a:t>。</a:t>
            </a:r>
            <a:endParaRPr lang="zh-CN" altLang="en-US" sz="3200" b="1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1584226"/>
            <a:ext cx="11961007" cy="49685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04256" y="1783774"/>
            <a:ext cx="3175869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陆申龙，复旦大学，</a:t>
            </a:r>
            <a:r>
              <a:rPr lang="en-US" altLang="zh-CN" dirty="0" smtClean="0">
                <a:solidFill>
                  <a:srgbClr val="C00000"/>
                </a:solidFill>
              </a:rPr>
              <a:t>46</a:t>
            </a:r>
            <a:r>
              <a:rPr lang="zh-CN" altLang="en-US" dirty="0" smtClean="0">
                <a:solidFill>
                  <a:srgbClr val="C00000"/>
                </a:solidFill>
              </a:rPr>
              <a:t>篇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52328" y="2199272"/>
            <a:ext cx="3175869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孙腊珍，中国科大，</a:t>
            </a:r>
            <a:r>
              <a:rPr lang="en-US" altLang="zh-CN" dirty="0" smtClean="0">
                <a:solidFill>
                  <a:srgbClr val="C00000"/>
                </a:solidFill>
              </a:rPr>
              <a:t>31</a:t>
            </a:r>
            <a:r>
              <a:rPr lang="zh-CN" altLang="en-US" dirty="0" smtClean="0">
                <a:solidFill>
                  <a:srgbClr val="C00000"/>
                </a:solidFill>
              </a:rPr>
              <a:t>篇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89094" y="2554124"/>
            <a:ext cx="4253087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轩植华，张增明，中国科大，</a:t>
            </a:r>
            <a:r>
              <a:rPr lang="en-US" altLang="zh-CN" dirty="0" smtClean="0">
                <a:solidFill>
                  <a:srgbClr val="C00000"/>
                </a:solidFill>
              </a:rPr>
              <a:t>26</a:t>
            </a:r>
            <a:r>
              <a:rPr lang="zh-CN" altLang="en-US" dirty="0" smtClean="0">
                <a:solidFill>
                  <a:srgbClr val="C00000"/>
                </a:solidFill>
              </a:rPr>
              <a:t>篇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24936" y="2541570"/>
            <a:ext cx="2906565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张权，中国科大，</a:t>
            </a:r>
            <a:r>
              <a:rPr lang="en-US" altLang="zh-CN" dirty="0" smtClean="0">
                <a:solidFill>
                  <a:srgbClr val="C00000"/>
                </a:solidFill>
              </a:rPr>
              <a:t>24</a:t>
            </a:r>
            <a:r>
              <a:rPr lang="zh-CN" altLang="en-US" dirty="0" smtClean="0">
                <a:solidFill>
                  <a:srgbClr val="C00000"/>
                </a:solidFill>
              </a:rPr>
              <a:t>篇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24935" y="3096394"/>
            <a:ext cx="2906565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周进，南京大学，</a:t>
            </a:r>
            <a:r>
              <a:rPr lang="en-US" altLang="zh-CN" dirty="0" smtClean="0">
                <a:solidFill>
                  <a:srgbClr val="C00000"/>
                </a:solidFill>
              </a:rPr>
              <a:t>21</a:t>
            </a:r>
            <a:r>
              <a:rPr lang="zh-CN" altLang="en-US" dirty="0" smtClean="0">
                <a:solidFill>
                  <a:srgbClr val="C00000"/>
                </a:solidFill>
              </a:rPr>
              <a:t>篇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746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0160" y="1440210"/>
            <a:ext cx="11737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 smtClean="0"/>
              <a:t>《</a:t>
            </a:r>
            <a:r>
              <a:rPr lang="zh-CN" altLang="en-US" sz="3200" b="1" dirty="0" smtClean="0"/>
              <a:t>物理实验</a:t>
            </a:r>
            <a:r>
              <a:rPr lang="en-US" altLang="zh-CN" sz="3200" b="1" dirty="0" smtClean="0"/>
              <a:t>》</a:t>
            </a:r>
            <a:r>
              <a:rPr lang="zh-CN" altLang="en-US" sz="3200" b="1" dirty="0" smtClean="0"/>
              <a:t>杂志创刊</a:t>
            </a:r>
            <a:r>
              <a:rPr lang="en-US" altLang="zh-CN" sz="3200" b="1" dirty="0" smtClean="0"/>
              <a:t>38</a:t>
            </a:r>
            <a:r>
              <a:rPr lang="zh-CN" altLang="en-US" sz="3200" b="1" dirty="0" smtClean="0"/>
              <a:t>年来，坚持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为中国高校的物理实验教学服务的办刊宗旨</a:t>
            </a:r>
            <a:r>
              <a:rPr lang="zh-CN" altLang="en-US" sz="3200" b="1" dirty="0" smtClean="0"/>
              <a:t>不动摇；</a:t>
            </a:r>
            <a:endParaRPr lang="en-US" altLang="zh-CN" sz="3200" b="1" dirty="0" smtClean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/>
              <a:t> </a:t>
            </a:r>
            <a:r>
              <a:rPr lang="zh-CN" altLang="en-US" sz="3200" b="1" dirty="0" smtClean="0"/>
              <a:t>即使在市场经济观念充斥社会各角落的今天，杂志仍然依靠主办单位资助和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收取少许发表费</a:t>
            </a:r>
            <a:r>
              <a:rPr lang="zh-CN" altLang="en-US" sz="3200" b="1" dirty="0" smtClean="0"/>
              <a:t>维持办刊；</a:t>
            </a:r>
            <a:endParaRPr lang="en-US" altLang="zh-CN" sz="3200" b="1" dirty="0" smtClean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 smtClean="0"/>
              <a:t>对缴纳发表费有困难的作者、学生作者、基础教育战线的作者，一律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免收发表费</a:t>
            </a:r>
            <a:r>
              <a:rPr lang="zh-CN" altLang="en-US" sz="3200" b="1" dirty="0" smtClean="0"/>
              <a:t>。</a:t>
            </a:r>
            <a:endParaRPr lang="zh-CN" altLang="en-US" sz="3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152" y="1656234"/>
            <a:ext cx="11809312" cy="355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5500"/>
              </a:lnSpc>
              <a:buFont typeface="Wingdings" panose="05000000000000000000" pitchFamily="2" charset="2"/>
              <a:buChar char="p"/>
            </a:pPr>
            <a:r>
              <a:rPr lang="zh-CN" altLang="en-US" sz="3200" dirty="0" smtClean="0"/>
              <a:t> </a:t>
            </a:r>
            <a:r>
              <a:rPr lang="zh-CN" altLang="en-US" sz="3200" b="1" dirty="0" smtClean="0"/>
              <a:t>在正确办刊理念的影响下，真正做到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稿件面前人人平等</a:t>
            </a:r>
            <a:r>
              <a:rPr lang="zh-CN" altLang="en-US" sz="3200" b="1" dirty="0" smtClean="0"/>
              <a:t>，拒绝人情稿，服务于作者，负责于读者，做到不搞虚假引用；</a:t>
            </a:r>
            <a:endParaRPr lang="en-US" altLang="zh-CN" sz="3200" b="1" dirty="0" smtClean="0"/>
          </a:p>
          <a:p>
            <a:pPr marL="457200" indent="-457200" algn="just">
              <a:lnSpc>
                <a:spcPts val="55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/>
              <a:t> </a:t>
            </a:r>
            <a:r>
              <a:rPr lang="zh-CN" altLang="en-US" sz="3200" b="1" dirty="0" smtClean="0"/>
              <a:t>在正确办刊理念的影响下，</a:t>
            </a:r>
            <a:r>
              <a:rPr lang="en-US" altLang="zh-CN" sz="3200" b="1" dirty="0" smtClean="0"/>
              <a:t>《</a:t>
            </a:r>
            <a:r>
              <a:rPr lang="zh-CN" altLang="en-US" sz="3200" b="1" dirty="0" smtClean="0"/>
              <a:t>物理实验</a:t>
            </a:r>
            <a:r>
              <a:rPr lang="en-US" altLang="zh-CN" sz="3200" b="1" dirty="0" smtClean="0"/>
              <a:t>》</a:t>
            </a:r>
            <a:r>
              <a:rPr lang="zh-CN" altLang="en-US" sz="3200" b="1" dirty="0" smtClean="0"/>
              <a:t>杂志才能深深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扎根于广大物理实验工作者</a:t>
            </a:r>
            <a:r>
              <a:rPr lang="zh-CN" altLang="en-US" sz="3200" b="1" dirty="0" smtClean="0"/>
              <a:t>之中。</a:t>
            </a:r>
            <a:endParaRPr lang="en-US" altLang="zh-CN" sz="3200" b="1" dirty="0" smtClean="0"/>
          </a:p>
          <a:p>
            <a:pPr marL="457200" indent="-457200" algn="just">
              <a:lnSpc>
                <a:spcPts val="55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/>
              <a:t> </a:t>
            </a:r>
            <a:r>
              <a:rPr lang="zh-CN" altLang="en-US" sz="3200" b="1" dirty="0" smtClean="0"/>
              <a:t>刊物发行量在同类期刊中仍位居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榜首</a:t>
            </a:r>
            <a:r>
              <a:rPr lang="zh-CN" altLang="en-US" sz="3200" b="1" dirty="0" smtClean="0"/>
              <a:t>。</a:t>
            </a:r>
            <a:endParaRPr lang="zh-CN" altLang="en-US" sz="3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延期 8"/>
          <p:cNvSpPr/>
          <p:nvPr/>
        </p:nvSpPr>
        <p:spPr>
          <a:xfrm>
            <a:off x="-7912" y="2562358"/>
            <a:ext cx="3485258" cy="1902188"/>
          </a:xfrm>
          <a:custGeom>
            <a:avLst/>
            <a:gdLst>
              <a:gd name="connsiteX0" fmla="*/ 0 w 2304653"/>
              <a:gd name="connsiteY0" fmla="*/ 0 h 1872208"/>
              <a:gd name="connsiteX1" fmla="*/ 1152327 w 2304653"/>
              <a:gd name="connsiteY1" fmla="*/ 0 h 1872208"/>
              <a:gd name="connsiteX2" fmla="*/ 2304654 w 2304653"/>
              <a:gd name="connsiteY2" fmla="*/ 936104 h 1872208"/>
              <a:gd name="connsiteX3" fmla="*/ 1152327 w 2304653"/>
              <a:gd name="connsiteY3" fmla="*/ 1872208 h 1872208"/>
              <a:gd name="connsiteX4" fmla="*/ 0 w 2304653"/>
              <a:gd name="connsiteY4" fmla="*/ 1872208 h 1872208"/>
              <a:gd name="connsiteX5" fmla="*/ 0 w 2304653"/>
              <a:gd name="connsiteY5" fmla="*/ 0 h 187220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899410 w 3204064"/>
              <a:gd name="connsiteY4" fmla="*/ 1887198 h 1887198"/>
              <a:gd name="connsiteX5" fmla="*/ 0 w 3204064"/>
              <a:gd name="connsiteY5" fmla="*/ 0 h 188719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29980 w 3204064"/>
              <a:gd name="connsiteY4" fmla="*/ 1887198 h 1887198"/>
              <a:gd name="connsiteX5" fmla="*/ 0 w 3204064"/>
              <a:gd name="connsiteY5" fmla="*/ 0 h 1887198"/>
              <a:gd name="connsiteX0" fmla="*/ 0 w 3189073"/>
              <a:gd name="connsiteY0" fmla="*/ 0 h 1872208"/>
              <a:gd name="connsiteX1" fmla="*/ 2036746 w 3189073"/>
              <a:gd name="connsiteY1" fmla="*/ 0 h 1872208"/>
              <a:gd name="connsiteX2" fmla="*/ 3189073 w 3189073"/>
              <a:gd name="connsiteY2" fmla="*/ 936104 h 1872208"/>
              <a:gd name="connsiteX3" fmla="*/ 2036746 w 3189073"/>
              <a:gd name="connsiteY3" fmla="*/ 1872208 h 1872208"/>
              <a:gd name="connsiteX4" fmla="*/ 14989 w 3189073"/>
              <a:gd name="connsiteY4" fmla="*/ 1872208 h 1872208"/>
              <a:gd name="connsiteX5" fmla="*/ 0 w 3189073"/>
              <a:gd name="connsiteY5" fmla="*/ 0 h 1872208"/>
              <a:gd name="connsiteX0" fmla="*/ 0 w 3848302"/>
              <a:gd name="connsiteY0" fmla="*/ 14991 h 1872208"/>
              <a:gd name="connsiteX1" fmla="*/ 2695975 w 3848302"/>
              <a:gd name="connsiteY1" fmla="*/ 0 h 1872208"/>
              <a:gd name="connsiteX2" fmla="*/ 3848302 w 3848302"/>
              <a:gd name="connsiteY2" fmla="*/ 936104 h 1872208"/>
              <a:gd name="connsiteX3" fmla="*/ 2695975 w 3848302"/>
              <a:gd name="connsiteY3" fmla="*/ 1872208 h 1872208"/>
              <a:gd name="connsiteX4" fmla="*/ 674218 w 3848302"/>
              <a:gd name="connsiteY4" fmla="*/ 1872208 h 1872208"/>
              <a:gd name="connsiteX5" fmla="*/ 0 w 3848302"/>
              <a:gd name="connsiteY5" fmla="*/ 14991 h 1872208"/>
              <a:gd name="connsiteX0" fmla="*/ 0 w 3848302"/>
              <a:gd name="connsiteY0" fmla="*/ 14991 h 1902188"/>
              <a:gd name="connsiteX1" fmla="*/ 2695975 w 3848302"/>
              <a:gd name="connsiteY1" fmla="*/ 0 h 1902188"/>
              <a:gd name="connsiteX2" fmla="*/ 3848302 w 3848302"/>
              <a:gd name="connsiteY2" fmla="*/ 936104 h 1902188"/>
              <a:gd name="connsiteX3" fmla="*/ 2695975 w 3848302"/>
              <a:gd name="connsiteY3" fmla="*/ 1872208 h 1902188"/>
              <a:gd name="connsiteX4" fmla="*/ 31469 w 3848302"/>
              <a:gd name="connsiteY4" fmla="*/ 1902188 h 1902188"/>
              <a:gd name="connsiteX5" fmla="*/ 0 w 3848302"/>
              <a:gd name="connsiteY5" fmla="*/ 14991 h 1902188"/>
              <a:gd name="connsiteX0" fmla="*/ 0 w 3864784"/>
              <a:gd name="connsiteY0" fmla="*/ 29981 h 1902188"/>
              <a:gd name="connsiteX1" fmla="*/ 2712457 w 3864784"/>
              <a:gd name="connsiteY1" fmla="*/ 0 h 1902188"/>
              <a:gd name="connsiteX2" fmla="*/ 3864784 w 3864784"/>
              <a:gd name="connsiteY2" fmla="*/ 936104 h 1902188"/>
              <a:gd name="connsiteX3" fmla="*/ 2712457 w 3864784"/>
              <a:gd name="connsiteY3" fmla="*/ 1872208 h 1902188"/>
              <a:gd name="connsiteX4" fmla="*/ 47951 w 3864784"/>
              <a:gd name="connsiteY4" fmla="*/ 1902188 h 1902188"/>
              <a:gd name="connsiteX5" fmla="*/ 0 w 3864784"/>
              <a:gd name="connsiteY5" fmla="*/ 29981 h 1902188"/>
              <a:gd name="connsiteX0" fmla="*/ 0 w 3831822"/>
              <a:gd name="connsiteY0" fmla="*/ 14990 h 1902188"/>
              <a:gd name="connsiteX1" fmla="*/ 2679495 w 3831822"/>
              <a:gd name="connsiteY1" fmla="*/ 0 h 1902188"/>
              <a:gd name="connsiteX2" fmla="*/ 3831822 w 3831822"/>
              <a:gd name="connsiteY2" fmla="*/ 936104 h 1902188"/>
              <a:gd name="connsiteX3" fmla="*/ 2679495 w 3831822"/>
              <a:gd name="connsiteY3" fmla="*/ 1872208 h 1902188"/>
              <a:gd name="connsiteX4" fmla="*/ 14989 w 3831822"/>
              <a:gd name="connsiteY4" fmla="*/ 1902188 h 1902188"/>
              <a:gd name="connsiteX5" fmla="*/ 0 w 3831822"/>
              <a:gd name="connsiteY5" fmla="*/ 14990 h 190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1822" h="1902188">
                <a:moveTo>
                  <a:pt x="0" y="14990"/>
                </a:moveTo>
                <a:lnTo>
                  <a:pt x="2679495" y="0"/>
                </a:lnTo>
                <a:cubicBezTo>
                  <a:pt x="3315908" y="0"/>
                  <a:pt x="3831822" y="419108"/>
                  <a:pt x="3831822" y="936104"/>
                </a:cubicBezTo>
                <a:cubicBezTo>
                  <a:pt x="3831822" y="1453100"/>
                  <a:pt x="3315908" y="1872208"/>
                  <a:pt x="2679495" y="1872208"/>
                </a:cubicBezTo>
                <a:lnTo>
                  <a:pt x="14989" y="1902188"/>
                </a:lnTo>
                <a:lnTo>
                  <a:pt x="0" y="1499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五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5536704" y="3024386"/>
            <a:ext cx="2983473" cy="7878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09678" tIns="54838" rIns="109678" bIns="54838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未 来 展 望</a:t>
            </a:r>
            <a:endParaRPr lang="en-US" altLang="zh-CN" sz="4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42768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512368" y="216074"/>
            <a:ext cx="26645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办 刊 理 念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16224" y="3096394"/>
            <a:ext cx="105721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5400" b="1" dirty="0">
                <a:solidFill>
                  <a:srgbClr val="C00000"/>
                </a:solidFill>
              </a:rPr>
              <a:t>一切服务于作者，一切服务于读者</a:t>
            </a:r>
            <a:endParaRPr lang="zh-CN" alt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1342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4176" y="1224186"/>
            <a:ext cx="11297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800" b="1" dirty="0" smtClean="0">
                <a:solidFill>
                  <a:srgbClr val="C00000"/>
                </a:solidFill>
              </a:rPr>
              <a:t>交流</a:t>
            </a:r>
            <a:r>
              <a:rPr lang="zh-CN" altLang="en-US" sz="3600" b="1" dirty="0" smtClean="0"/>
              <a:t>物理实验的研发成果，介绍国内外物理实验的新发展、为提高我国物理实验的教育教学水平，培养、提高广大青年学生的科研能力与创新能力服务。</a:t>
            </a:r>
            <a:endParaRPr lang="en-US" altLang="zh-CN" sz="3600" b="1" dirty="0" smtClean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2" y="4529954"/>
            <a:ext cx="4464496" cy="24409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30" y="4542059"/>
            <a:ext cx="2536874" cy="24288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86" y="4539312"/>
            <a:ext cx="4515570" cy="241951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512368" y="216074"/>
            <a:ext cx="26645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办 刊 宗 旨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2707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70" y="4285693"/>
            <a:ext cx="4318000" cy="2794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2" y="4285693"/>
            <a:ext cx="3771900" cy="279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28" y="4285693"/>
            <a:ext cx="5112568" cy="279953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2168" y="1391866"/>
            <a:ext cx="11449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400" b="1" dirty="0" smtClean="0">
                <a:solidFill>
                  <a:srgbClr val="C00000"/>
                </a:solidFill>
              </a:rPr>
              <a:t>刊载内容 </a:t>
            </a:r>
            <a:r>
              <a:rPr lang="zh-CN" altLang="en-US" sz="3600" b="1" dirty="0" smtClean="0"/>
              <a:t>对</a:t>
            </a:r>
            <a:r>
              <a:rPr lang="zh-CN" altLang="en-US" sz="3600" b="1" dirty="0"/>
              <a:t>物理实验教学改革与发展具有</a:t>
            </a:r>
            <a:r>
              <a:rPr lang="zh-CN" altLang="en-US" sz="3600" b="1" dirty="0">
                <a:solidFill>
                  <a:srgbClr val="C00000"/>
                </a:solidFill>
              </a:rPr>
              <a:t>前瞻性</a:t>
            </a:r>
            <a:r>
              <a:rPr lang="zh-CN" altLang="en-US" sz="3600" b="1" dirty="0" smtClean="0"/>
              <a:t>，</a:t>
            </a:r>
            <a:endParaRPr lang="en-US" altLang="zh-CN" sz="3600" b="1" dirty="0" smtClean="0"/>
          </a:p>
          <a:p>
            <a:pPr algn="just"/>
            <a:r>
              <a:rPr lang="en-US" altLang="zh-CN" sz="3600" b="1" dirty="0"/>
              <a:t> </a:t>
            </a:r>
            <a:r>
              <a:rPr lang="en-US" altLang="zh-CN" sz="3600" b="1" dirty="0" smtClean="0"/>
              <a:t>                  </a:t>
            </a:r>
            <a:r>
              <a:rPr lang="zh-CN" altLang="en-US" sz="3600" b="1" dirty="0" smtClean="0"/>
              <a:t>对</a:t>
            </a:r>
            <a:r>
              <a:rPr lang="zh-CN" altLang="en-US" sz="3600" b="1" dirty="0"/>
              <a:t>物理</a:t>
            </a:r>
            <a:r>
              <a:rPr lang="zh-CN" altLang="en-US" sz="3600" b="1" dirty="0" smtClean="0"/>
              <a:t>实验教学具体</a:t>
            </a:r>
            <a:r>
              <a:rPr lang="zh-CN" altLang="en-US" sz="3600" b="1" dirty="0"/>
              <a:t>问题具有</a:t>
            </a:r>
            <a:r>
              <a:rPr lang="zh-CN" altLang="en-US" sz="3600" b="1" dirty="0">
                <a:solidFill>
                  <a:srgbClr val="C00000"/>
                </a:solidFill>
              </a:rPr>
              <a:t>指导性</a:t>
            </a:r>
            <a:r>
              <a:rPr lang="zh-CN" altLang="en-US" sz="3600" b="1" dirty="0" smtClean="0"/>
              <a:t>，</a:t>
            </a:r>
            <a:endParaRPr lang="en-US" altLang="zh-CN" sz="3600" b="1" dirty="0" smtClean="0"/>
          </a:p>
          <a:p>
            <a:pPr algn="just"/>
            <a:r>
              <a:rPr lang="en-US" altLang="zh-CN" sz="3600" b="1" dirty="0"/>
              <a:t> </a:t>
            </a:r>
            <a:r>
              <a:rPr lang="en-US" altLang="zh-CN" sz="3600" b="1" dirty="0" smtClean="0"/>
              <a:t>                  </a:t>
            </a:r>
            <a:r>
              <a:rPr lang="zh-CN" altLang="en-US" sz="3600" b="1" dirty="0" smtClean="0"/>
              <a:t>与物理实验</a:t>
            </a:r>
            <a:r>
              <a:rPr lang="zh-CN" altLang="en-US" sz="3600" b="1" dirty="0"/>
              <a:t>教学的联系具有</a:t>
            </a:r>
            <a:r>
              <a:rPr lang="zh-CN" altLang="en-US" sz="3600" b="1" dirty="0">
                <a:solidFill>
                  <a:srgbClr val="C00000"/>
                </a:solidFill>
              </a:rPr>
              <a:t>紧密性</a:t>
            </a:r>
            <a:r>
              <a:rPr lang="zh-CN" altLang="en-US" sz="3600" b="1" dirty="0" smtClean="0"/>
              <a:t>，</a:t>
            </a:r>
            <a:endParaRPr lang="en-US" altLang="zh-CN" sz="3600" b="1" dirty="0" smtClean="0"/>
          </a:p>
          <a:p>
            <a:pPr algn="just"/>
            <a:r>
              <a:rPr lang="zh-CN" altLang="en-US" sz="4400" b="1" dirty="0" smtClean="0">
                <a:solidFill>
                  <a:srgbClr val="C00000"/>
                </a:solidFill>
              </a:rPr>
              <a:t>引领</a:t>
            </a:r>
            <a:r>
              <a:rPr lang="zh-CN" altLang="en-US" sz="3600" b="1" dirty="0"/>
              <a:t>我国物理实验教学与先进科技成果相融合的</a:t>
            </a:r>
            <a:r>
              <a:rPr lang="zh-CN" altLang="en-US" sz="3600" b="1" dirty="0" smtClean="0"/>
              <a:t>新潮流。</a:t>
            </a:r>
            <a:endParaRPr lang="zh-CN" altLang="en-US" sz="3600" b="1" dirty="0"/>
          </a:p>
        </p:txBody>
      </p:sp>
      <p:sp>
        <p:nvSpPr>
          <p:cNvPr id="2" name="矩形 1"/>
          <p:cNvSpPr/>
          <p:nvPr/>
        </p:nvSpPr>
        <p:spPr>
          <a:xfrm>
            <a:off x="2728392" y="344698"/>
            <a:ext cx="26645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杂 志 定 位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87674732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/>
          <p:nvPr/>
        </p:nvGrpSpPr>
        <p:grpSpPr>
          <a:xfrm>
            <a:off x="6544816" y="3096394"/>
            <a:ext cx="4528908" cy="1473852"/>
            <a:chOff x="6808340" y="2994373"/>
            <a:chExt cx="3702050" cy="1066800"/>
          </a:xfrm>
          <a:solidFill>
            <a:srgbClr val="FFC000"/>
          </a:solidFill>
        </p:grpSpPr>
        <p:sp>
          <p:nvSpPr>
            <p:cNvPr id="30" name="AutoShape 3"/>
            <p:cNvSpPr>
              <a:spLocks noChangeArrowheads="1"/>
            </p:cNvSpPr>
            <p:nvPr/>
          </p:nvSpPr>
          <p:spPr bwMode="ltGray">
            <a:xfrm>
              <a:off x="6808340" y="2994373"/>
              <a:ext cx="3702050" cy="1066800"/>
            </a:xfrm>
            <a:prstGeom prst="roundRect">
              <a:avLst>
                <a:gd name="adj" fmla="val 11921"/>
              </a:avLst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rgbClr val="FE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 sz="1600">
                <a:ea typeface="宋体" charset="-122"/>
              </a:endParaRPr>
            </a:p>
          </p:txBody>
        </p:sp>
        <p:sp>
          <p:nvSpPr>
            <p:cNvPr id="31" name="Rectangle 38"/>
            <p:cNvSpPr>
              <a:spLocks noChangeArrowheads="1"/>
            </p:cNvSpPr>
            <p:nvPr/>
          </p:nvSpPr>
          <p:spPr bwMode="black">
            <a:xfrm>
              <a:off x="6951216" y="3046081"/>
              <a:ext cx="3425825" cy="954107"/>
            </a:xfrm>
            <a:prstGeom prst="rect">
              <a:avLst/>
            </a:prstGeom>
            <a:no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大量实验器材被破坏，需要重建</a:t>
              </a:r>
              <a:endParaRPr lang="en-US" altLang="zh-CN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1"/>
          <p:cNvGrpSpPr/>
          <p:nvPr/>
        </p:nvGrpSpPr>
        <p:grpSpPr>
          <a:xfrm>
            <a:off x="6473378" y="1381882"/>
            <a:ext cx="4528908" cy="1443383"/>
            <a:chOff x="6805165" y="1667223"/>
            <a:chExt cx="3702050" cy="1066800"/>
          </a:xfrm>
          <a:solidFill>
            <a:srgbClr val="C00000"/>
          </a:solidFill>
        </p:grpSpPr>
        <p:sp>
          <p:nvSpPr>
            <p:cNvPr id="33" name="AutoShape 2"/>
            <p:cNvSpPr>
              <a:spLocks noChangeArrowheads="1"/>
            </p:cNvSpPr>
            <p:nvPr/>
          </p:nvSpPr>
          <p:spPr bwMode="ltGray">
            <a:xfrm>
              <a:off x="6805165" y="1667223"/>
              <a:ext cx="3702050" cy="1066800"/>
            </a:xfrm>
            <a:prstGeom prst="roundRect">
              <a:avLst>
                <a:gd name="adj" fmla="val 11921"/>
              </a:avLst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Rectangle 39"/>
            <p:cNvSpPr>
              <a:spLocks noChangeArrowheads="1"/>
            </p:cNvSpPr>
            <p:nvPr/>
          </p:nvSpPr>
          <p:spPr bwMode="black">
            <a:xfrm>
              <a:off x="6940102" y="1791048"/>
              <a:ext cx="3425825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物理实验应为独立的课程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34"/>
          <p:cNvGrpSpPr/>
          <p:nvPr/>
        </p:nvGrpSpPr>
        <p:grpSpPr>
          <a:xfrm>
            <a:off x="6544816" y="4953782"/>
            <a:ext cx="4528908" cy="1571636"/>
            <a:chOff x="6851139" y="4896556"/>
            <a:chExt cx="3702050" cy="1571636"/>
          </a:xfrm>
          <a:solidFill>
            <a:srgbClr val="C00000"/>
          </a:solidFill>
        </p:grpSpPr>
        <p:sp>
          <p:nvSpPr>
            <p:cNvPr id="36" name="AutoShape 4"/>
            <p:cNvSpPr>
              <a:spLocks noChangeArrowheads="1"/>
            </p:cNvSpPr>
            <p:nvPr/>
          </p:nvSpPr>
          <p:spPr bwMode="ltGray">
            <a:xfrm>
              <a:off x="6851139" y="4896556"/>
              <a:ext cx="3702050" cy="1571636"/>
            </a:xfrm>
            <a:prstGeom prst="roundRect">
              <a:avLst>
                <a:gd name="adj" fmla="val 11921"/>
              </a:avLst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black">
            <a:xfrm>
              <a:off x="6994015" y="5248836"/>
              <a:ext cx="3425825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国内没有专门的关于物理实验的刊物</a:t>
              </a:r>
              <a:endParaRPr lang="en-US" altLang="zh-CN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5" name="Freeform 44"/>
          <p:cNvSpPr>
            <a:spLocks/>
          </p:cNvSpPr>
          <p:nvPr/>
        </p:nvSpPr>
        <p:spPr bwMode="gray">
          <a:xfrm rot="16200000">
            <a:off x="5464939" y="3285438"/>
            <a:ext cx="314325" cy="1096963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accent6">
              <a:lumMod val="50000"/>
              <a:alpha val="50195"/>
            </a:schemeClr>
          </a:solidFill>
          <a:ln>
            <a:noFill/>
          </a:ln>
          <a:extLst/>
        </p:spPr>
        <p:txBody>
          <a:bodyPr wrap="none" lIns="91387" tIns="45696" rIns="91387" bIns="45696" anchor="ctr"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创刊的历史背景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组合 20"/>
          <p:cNvGrpSpPr/>
          <p:nvPr/>
        </p:nvGrpSpPr>
        <p:grpSpPr>
          <a:xfrm>
            <a:off x="1247010" y="2831773"/>
            <a:ext cx="3702050" cy="2000264"/>
            <a:chOff x="1126574" y="2929630"/>
            <a:chExt cx="3702050" cy="1066800"/>
          </a:xfrm>
          <a:solidFill>
            <a:srgbClr val="C00000"/>
          </a:solidFill>
        </p:grpSpPr>
        <p:sp>
          <p:nvSpPr>
            <p:cNvPr id="22" name="AutoShape 2"/>
            <p:cNvSpPr>
              <a:spLocks noChangeArrowheads="1"/>
            </p:cNvSpPr>
            <p:nvPr/>
          </p:nvSpPr>
          <p:spPr bwMode="ltGray">
            <a:xfrm>
              <a:off x="1126574" y="2929630"/>
              <a:ext cx="3702050" cy="1066800"/>
            </a:xfrm>
            <a:prstGeom prst="roundRect">
              <a:avLst>
                <a:gd name="adj" fmla="val 11921"/>
              </a:avLst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Rectangle 39"/>
            <p:cNvSpPr>
              <a:spLocks noChangeArrowheads="1"/>
            </p:cNvSpPr>
            <p:nvPr/>
          </p:nvSpPr>
          <p:spPr bwMode="black">
            <a:xfrm>
              <a:off x="1269450" y="3127333"/>
              <a:ext cx="3425825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77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恢复高考后，物理实验教学</a:t>
              </a:r>
            </a:p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亟待解决的问题</a:t>
              </a:r>
            </a:p>
            <a:p>
              <a:pPr algn="ctr"/>
              <a:endParaRPr lang="zh-CN" altLang="en-US" sz="1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176" y="2088282"/>
            <a:ext cx="11305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6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 smtClean="0"/>
              <a:t>在</a:t>
            </a:r>
            <a:r>
              <a:rPr lang="en-US" altLang="zh-CN" sz="3200" b="1" dirty="0" smtClean="0"/>
              <a:t>2016</a:t>
            </a:r>
            <a:r>
              <a:rPr lang="zh-CN" altLang="en-US" sz="3200" b="1" dirty="0" smtClean="0"/>
              <a:t>年出版的期刊中，采用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彩色印刷</a:t>
            </a:r>
            <a:r>
              <a:rPr lang="zh-CN" altLang="en-US" sz="3200" b="1" dirty="0" smtClean="0"/>
              <a:t>，并在每篇文章首页的右下角增加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二维码</a:t>
            </a:r>
            <a:r>
              <a:rPr lang="zh-CN" altLang="en-US" sz="3200" b="1" dirty="0" smtClean="0"/>
              <a:t>，方便读者对文章的查阅。</a:t>
            </a:r>
            <a:endParaRPr lang="en-US" altLang="zh-CN" sz="3200" b="1" dirty="0" smtClean="0"/>
          </a:p>
          <a:p>
            <a:pPr marL="457200" indent="-457200" algn="just">
              <a:lnSpc>
                <a:spcPts val="6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 smtClean="0"/>
              <a:t>2017</a:t>
            </a:r>
            <a:r>
              <a:rPr lang="zh-CN" altLang="en-US" sz="3200" b="1" dirty="0" smtClean="0"/>
              <a:t>年，对当期刊物采用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微信推送</a:t>
            </a:r>
            <a:r>
              <a:rPr lang="zh-CN" altLang="en-US" sz="3200" b="1" dirty="0" smtClean="0"/>
              <a:t>，对实验教学有参考价值的文章，能在短时间内推荐给广大读者。</a:t>
            </a:r>
            <a:endParaRPr lang="zh-CN" altLang="en-US" sz="3200" b="1" dirty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84376" y="288082"/>
            <a:ext cx="6409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刊 物 设 计</a:t>
            </a:r>
            <a:r>
              <a:rPr lang="en-US" altLang="zh-CN" sz="4000" b="1" dirty="0" smtClean="0">
                <a:solidFill>
                  <a:srgbClr val="C00000"/>
                </a:solidFill>
              </a:rPr>
              <a:t>——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体现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时代感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176" y="1512218"/>
            <a:ext cx="11593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 dirty="0" smtClean="0"/>
              <a:t>       </a:t>
            </a:r>
            <a:r>
              <a:rPr lang="zh-CN" altLang="zh-CN" sz="3200" b="1" dirty="0" smtClean="0"/>
              <a:t>在栏目设置上不断推陈出新。</a:t>
            </a:r>
            <a:endParaRPr lang="en-US" altLang="zh-CN" sz="3200" b="1" dirty="0" smtClean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 smtClean="0"/>
              <a:t>2017</a:t>
            </a:r>
            <a:r>
              <a:rPr lang="zh-CN" altLang="zh-CN" sz="3200" b="1" dirty="0" smtClean="0"/>
              <a:t>年推出三个新栏目</a:t>
            </a:r>
            <a:r>
              <a:rPr lang="zh-CN" altLang="en-US" sz="3200" b="1" dirty="0"/>
              <a:t>：</a:t>
            </a:r>
            <a:r>
              <a:rPr lang="en-US" altLang="zh-CN" sz="3200" b="1" dirty="0" smtClean="0"/>
              <a:t>”</a:t>
            </a:r>
            <a:r>
              <a:rPr lang="zh-CN" altLang="zh-CN" sz="3200" b="1" dirty="0" smtClean="0">
                <a:solidFill>
                  <a:srgbClr val="C00000"/>
                </a:solidFill>
              </a:rPr>
              <a:t>实验讲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坛</a:t>
            </a:r>
            <a:r>
              <a:rPr lang="zh-CN" altLang="zh-CN" sz="3200" b="1" dirty="0" smtClean="0"/>
              <a:t>“、国家级各示范中心的“</a:t>
            </a:r>
            <a:r>
              <a:rPr lang="zh-CN" altLang="zh-CN" sz="3200" b="1" dirty="0" smtClean="0">
                <a:solidFill>
                  <a:srgbClr val="C00000"/>
                </a:solidFill>
              </a:rPr>
              <a:t>典型教学案例</a:t>
            </a:r>
            <a:r>
              <a:rPr lang="zh-CN" altLang="zh-CN" sz="3200" b="1" dirty="0" smtClean="0"/>
              <a:t>”</a:t>
            </a:r>
            <a:r>
              <a:rPr lang="zh-CN" altLang="en-US" sz="3200" b="1" dirty="0"/>
              <a:t>、</a:t>
            </a:r>
            <a:r>
              <a:rPr lang="zh-CN" altLang="zh-CN" sz="3200" b="1" dirty="0" smtClean="0"/>
              <a:t>“</a:t>
            </a:r>
            <a:r>
              <a:rPr lang="zh-CN" altLang="zh-CN" sz="3200" b="1" dirty="0" smtClean="0">
                <a:solidFill>
                  <a:srgbClr val="C00000"/>
                </a:solidFill>
              </a:rPr>
              <a:t>互联网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+</a:t>
            </a:r>
            <a:r>
              <a:rPr lang="zh-CN" altLang="zh-CN" sz="3200" b="1" dirty="0" smtClean="0">
                <a:solidFill>
                  <a:srgbClr val="C00000"/>
                </a:solidFill>
              </a:rPr>
              <a:t>物理</a:t>
            </a:r>
            <a:r>
              <a:rPr lang="zh-CN" altLang="zh-CN" sz="3200" b="1" dirty="0" smtClean="0"/>
              <a:t>”。</a:t>
            </a:r>
            <a:endParaRPr lang="en-US" altLang="zh-CN" sz="3200" b="1" dirty="0" smtClean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zh-CN" sz="3200" b="1" dirty="0" smtClean="0"/>
              <a:t>在</a:t>
            </a:r>
            <a:r>
              <a:rPr lang="en-US" altLang="zh-CN" sz="3200" b="1" dirty="0" smtClean="0"/>
              <a:t>2018</a:t>
            </a:r>
            <a:r>
              <a:rPr lang="zh-CN" altLang="zh-CN" sz="3200" b="1" dirty="0" smtClean="0"/>
              <a:t>年，拟推出“</a:t>
            </a:r>
            <a:r>
              <a:rPr lang="zh-CN" altLang="zh-CN" sz="3200" b="1" dirty="0" smtClean="0">
                <a:solidFill>
                  <a:srgbClr val="C00000"/>
                </a:solidFill>
              </a:rPr>
              <a:t>聚焦国家示范中心</a:t>
            </a:r>
            <a:r>
              <a:rPr lang="zh-CN" altLang="zh-CN" sz="3200" b="1" dirty="0" smtClean="0"/>
              <a:t>”、“</a:t>
            </a:r>
            <a:r>
              <a:rPr lang="zh-CN" altLang="zh-CN" sz="3200" b="1" dirty="0" smtClean="0">
                <a:solidFill>
                  <a:srgbClr val="C00000"/>
                </a:solidFill>
              </a:rPr>
              <a:t>科海寻迹</a:t>
            </a:r>
            <a:r>
              <a:rPr lang="zh-CN" altLang="zh-CN" sz="3200" b="1" dirty="0" smtClean="0"/>
              <a:t>”等栏目。</a:t>
            </a:r>
          </a:p>
        </p:txBody>
      </p:sp>
      <p:sp>
        <p:nvSpPr>
          <p:cNvPr id="5" name="矩形 4"/>
          <p:cNvSpPr/>
          <p:nvPr/>
        </p:nvSpPr>
        <p:spPr>
          <a:xfrm>
            <a:off x="2584376" y="288082"/>
            <a:ext cx="59474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栏 目 设 置</a:t>
            </a:r>
            <a:r>
              <a:rPr lang="en-US" altLang="zh-CN" sz="4000" b="1" dirty="0" smtClean="0">
                <a:solidFill>
                  <a:srgbClr val="C00000"/>
                </a:solidFill>
              </a:rPr>
              <a:t>——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推陈出新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0160" y="1584226"/>
            <a:ext cx="113772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zh-CN" altLang="en-US" sz="3200" dirty="0" smtClean="0"/>
              <a:t>      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宝生部长今年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月份在成都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《</a:t>
            </a:r>
            <a:r>
              <a:rPr lang="zh-CN" altLang="en-US" sz="3200" b="1" dirty="0">
                <a:solidFill>
                  <a:srgbClr val="C00000"/>
                </a:solidFill>
              </a:rPr>
              <a:t>新时代全国高等学校本科教育工作会议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》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上指出，坚持“</a:t>
            </a:r>
            <a:r>
              <a:rPr lang="zh-CN" altLang="en-US" sz="3200" b="1" dirty="0">
                <a:solidFill>
                  <a:srgbClr val="C00000"/>
                </a:solidFill>
              </a:rPr>
              <a:t>以本为本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”，推进“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四个回归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 ，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加快建设高水平本科教育、全面提高人才培养能力，造就堪当民族复兴大任的时代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新人！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4500"/>
              </a:lnSpc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殷切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希望作者们能够在实验教学中挖掘深层次的物理思想！欢迎科研工作者能将研究项目的指导思想、研究方法、实验手段、科研收获撰写成文章投稿于本刊。这些都是培养创新型人才不可或缺的资源素材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！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2288" y="288082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结束语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152" y="1368202"/>
            <a:ext cx="11737304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</a:t>
            </a:r>
            <a:r>
              <a:rPr lang="zh-CN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我们深知，我们离国际巨刊相距甚远，但我们会不断努力。我们深信，只要我们牢牢把握“</a:t>
            </a:r>
            <a:r>
              <a:rPr lang="zh-CN" altLang="zh-CN" sz="3200" b="1" dirty="0" smtClean="0">
                <a:solidFill>
                  <a:srgbClr val="C00000"/>
                </a:solidFill>
              </a:rPr>
              <a:t>一切服务于作者，一切服务于读者</a:t>
            </a:r>
            <a:r>
              <a:rPr lang="zh-CN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”的办刊理念，坚持为“</a:t>
            </a:r>
            <a:r>
              <a:rPr lang="zh-CN" altLang="zh-CN" sz="3200" b="1" dirty="0" smtClean="0">
                <a:solidFill>
                  <a:srgbClr val="C00000"/>
                </a:solidFill>
              </a:rPr>
              <a:t>中国高校的物理实验教学服务</a:t>
            </a:r>
            <a:r>
              <a:rPr lang="zh-CN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”的办刊宗旨不动摇，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紧紧</a:t>
            </a:r>
            <a:r>
              <a:rPr lang="zh-CN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依靠广大物理实验工作者，物理实验一定能创造新的辉煌！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ts val="4500"/>
              </a:lnSpc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zh-CN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我们祝愿今后有更多的读者在《物理实验》中收益！更多的作者在《物理实验》中崛起！更多的学者在《物理实验》的帮助下闻名于世！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《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物理实验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》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杂志能更好地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服务于人才培养质量的提高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！</a:t>
            </a:r>
            <a:endParaRPr lang="zh-CN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883075"/>
            <a:ext cx="3465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/>
              <a:t>投稿网址</a:t>
            </a:r>
            <a:endParaRPr lang="en-US" altLang="zh-CN" sz="2800" b="1" dirty="0" smtClean="0"/>
          </a:p>
          <a:p>
            <a:pPr algn="ctr"/>
            <a:r>
              <a:rPr lang="en-US" altLang="zh-CN" sz="2800" b="1" dirty="0" smtClean="0"/>
              <a:t>www.wlsyzz.com</a:t>
            </a:r>
            <a:endParaRPr lang="zh-CN" altLang="en-US" sz="2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5055" y="637629"/>
            <a:ext cx="3023589" cy="285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79917" y="1872258"/>
            <a:ext cx="2428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/>
              <a:t>微信公众号</a:t>
            </a:r>
            <a:r>
              <a:rPr lang="en-US" altLang="zh-CN" sz="2800" b="1" dirty="0" smtClean="0"/>
              <a:t>wlsy1980</a:t>
            </a:r>
            <a:endParaRPr lang="zh-CN" altLang="en-US" sz="28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5056" y="3744466"/>
            <a:ext cx="302358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357047" y="4968602"/>
            <a:ext cx="2428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/>
              <a:t>作者</a:t>
            </a:r>
            <a:r>
              <a:rPr lang="en-US" altLang="zh-CN" sz="2800" b="1" dirty="0" smtClean="0"/>
              <a:t>QQ</a:t>
            </a:r>
            <a:r>
              <a:rPr lang="zh-CN" altLang="en-US" sz="2800" b="1" dirty="0" smtClean="0"/>
              <a:t>群</a:t>
            </a:r>
            <a:endParaRPr lang="en-US" altLang="zh-CN" sz="2800" b="1" dirty="0" smtClean="0"/>
          </a:p>
          <a:p>
            <a:pPr algn="ctr"/>
            <a:r>
              <a:rPr lang="en-US" altLang="zh-CN" sz="2800" b="1" dirty="0" smtClean="0"/>
              <a:t>467554173</a:t>
            </a:r>
            <a:endParaRPr lang="zh-CN" altLang="en-US" sz="2800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6061" y="2023803"/>
            <a:ext cx="2954748" cy="294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827"/>
            <a:ext cx="5320680" cy="3716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2512368" y="2225855"/>
            <a:ext cx="94179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 smtClean="0">
                <a:solidFill>
                  <a:srgbClr val="C00000"/>
                </a:solidFill>
              </a:rPr>
              <a:t>感谢聆听，敬请指正！</a:t>
            </a:r>
            <a:endParaRPr lang="zh-CN" altLang="en-US" sz="7200" b="1" dirty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0720" y="5262965"/>
            <a:ext cx="60324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教育部高等学校物理学专业教学指导委员会</a:t>
            </a:r>
            <a:endParaRPr lang="en-US" altLang="zh-CN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《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物理实验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》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编辑委员会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2018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7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月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30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日 山东●青岛</a:t>
            </a:r>
          </a:p>
        </p:txBody>
      </p:sp>
    </p:spTree>
    <p:extLst>
      <p:ext uri="{BB962C8B-B14F-4D97-AF65-F5344CB8AC3E}">
        <p14:creationId xmlns:p14="http://schemas.microsoft.com/office/powerpoint/2010/main" val="359843436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/>
          <p:nvPr/>
        </p:nvGrpSpPr>
        <p:grpSpPr>
          <a:xfrm>
            <a:off x="6252846" y="2867935"/>
            <a:ext cx="4591304" cy="1473852"/>
            <a:chOff x="6808340" y="2994373"/>
            <a:chExt cx="3702050" cy="1066800"/>
          </a:xfrm>
          <a:solidFill>
            <a:srgbClr val="FFC000"/>
          </a:solidFill>
        </p:grpSpPr>
        <p:sp>
          <p:nvSpPr>
            <p:cNvPr id="30" name="AutoShape 3"/>
            <p:cNvSpPr>
              <a:spLocks noChangeArrowheads="1"/>
            </p:cNvSpPr>
            <p:nvPr/>
          </p:nvSpPr>
          <p:spPr bwMode="ltGray">
            <a:xfrm>
              <a:off x="6808340" y="2994373"/>
              <a:ext cx="3702050" cy="1066800"/>
            </a:xfrm>
            <a:prstGeom prst="roundRect">
              <a:avLst>
                <a:gd name="adj" fmla="val 11921"/>
              </a:avLst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rgbClr val="FE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 sz="1600" b="1">
                <a:ea typeface="宋体" charset="-122"/>
              </a:endParaRPr>
            </a:p>
          </p:txBody>
        </p:sp>
        <p:sp>
          <p:nvSpPr>
            <p:cNvPr id="31" name="Rectangle 38"/>
            <p:cNvSpPr>
              <a:spLocks noChangeArrowheads="1"/>
            </p:cNvSpPr>
            <p:nvPr/>
          </p:nvSpPr>
          <p:spPr bwMode="black">
            <a:xfrm>
              <a:off x="6951216" y="3046081"/>
              <a:ext cx="3425825" cy="954107"/>
            </a:xfrm>
            <a:prstGeom prst="rect">
              <a:avLst/>
            </a:prstGeom>
            <a:no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拨款三十万建设近代物理实验室</a:t>
              </a:r>
              <a:endParaRPr lang="en-US" altLang="zh-CN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1"/>
          <p:cNvGrpSpPr/>
          <p:nvPr/>
        </p:nvGrpSpPr>
        <p:grpSpPr>
          <a:xfrm>
            <a:off x="6252846" y="1179349"/>
            <a:ext cx="4591304" cy="1443383"/>
            <a:chOff x="6805165" y="1667223"/>
            <a:chExt cx="3702050" cy="1066800"/>
          </a:xfrm>
          <a:solidFill>
            <a:srgbClr val="C00000"/>
          </a:solidFill>
        </p:grpSpPr>
        <p:sp>
          <p:nvSpPr>
            <p:cNvPr id="33" name="AutoShape 2"/>
            <p:cNvSpPr>
              <a:spLocks noChangeArrowheads="1"/>
            </p:cNvSpPr>
            <p:nvPr/>
          </p:nvSpPr>
          <p:spPr bwMode="ltGray">
            <a:xfrm>
              <a:off x="6805165" y="1667223"/>
              <a:ext cx="3702050" cy="1066800"/>
            </a:xfrm>
            <a:prstGeom prst="roundRect">
              <a:avLst>
                <a:gd name="adj" fmla="val 11921"/>
              </a:avLst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Rectangle 39"/>
            <p:cNvSpPr>
              <a:spLocks noChangeArrowheads="1"/>
            </p:cNvSpPr>
            <p:nvPr/>
          </p:nvSpPr>
          <p:spPr bwMode="black">
            <a:xfrm>
              <a:off x="6940102" y="1791048"/>
              <a:ext cx="3425825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明确大学物理实验为独立的课程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34"/>
          <p:cNvGrpSpPr/>
          <p:nvPr/>
        </p:nvGrpSpPr>
        <p:grpSpPr>
          <a:xfrm>
            <a:off x="6252846" y="4586990"/>
            <a:ext cx="4591304" cy="1571636"/>
            <a:chOff x="6851139" y="4896556"/>
            <a:chExt cx="3702050" cy="1571636"/>
          </a:xfrm>
          <a:solidFill>
            <a:srgbClr val="C00000"/>
          </a:solidFill>
        </p:grpSpPr>
        <p:sp>
          <p:nvSpPr>
            <p:cNvPr id="36" name="AutoShape 4"/>
            <p:cNvSpPr>
              <a:spLocks noChangeArrowheads="1"/>
            </p:cNvSpPr>
            <p:nvPr/>
          </p:nvSpPr>
          <p:spPr bwMode="ltGray">
            <a:xfrm>
              <a:off x="6851139" y="4896556"/>
              <a:ext cx="3702050" cy="1571636"/>
            </a:xfrm>
            <a:prstGeom prst="roundRect">
              <a:avLst>
                <a:gd name="adj" fmla="val 11921"/>
              </a:avLst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black">
            <a:xfrm>
              <a:off x="6994015" y="5325184"/>
              <a:ext cx="3425825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创办</a:t>
              </a:r>
              <a:r>
                <a:rPr lang="en-US" altLang="zh-CN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《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物理实验</a:t>
              </a:r>
              <a:r>
                <a:rPr lang="en-US" altLang="zh-CN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》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杂志</a:t>
              </a:r>
              <a:endParaRPr lang="en-US" altLang="zh-CN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5" name="Freeform 44"/>
          <p:cNvSpPr>
            <a:spLocks/>
          </p:cNvSpPr>
          <p:nvPr/>
        </p:nvSpPr>
        <p:spPr bwMode="gray">
          <a:xfrm rot="16200000">
            <a:off x="5207943" y="3006371"/>
            <a:ext cx="314325" cy="1096963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accent6">
              <a:lumMod val="50000"/>
              <a:alpha val="50195"/>
            </a:schemeClr>
          </a:solidFill>
          <a:ln>
            <a:noFill/>
          </a:ln>
          <a:extLst/>
        </p:spPr>
        <p:txBody>
          <a:bodyPr wrap="none" lIns="91387" tIns="45696" rIns="91387" bIns="45696" anchor="ctr"/>
          <a:lstStyle/>
          <a:p>
            <a:endParaRPr lang="zh-CN" altLang="en-US"/>
          </a:p>
        </p:txBody>
      </p:sp>
      <p:grpSp>
        <p:nvGrpSpPr>
          <p:cNvPr id="6" name="组合 20"/>
          <p:cNvGrpSpPr/>
          <p:nvPr/>
        </p:nvGrpSpPr>
        <p:grpSpPr>
          <a:xfrm>
            <a:off x="860947" y="2554721"/>
            <a:ext cx="3702050" cy="2000264"/>
            <a:chOff x="1131337" y="2840304"/>
            <a:chExt cx="3702050" cy="1066800"/>
          </a:xfrm>
          <a:solidFill>
            <a:srgbClr val="C00000"/>
          </a:solidFill>
        </p:grpSpPr>
        <p:sp>
          <p:nvSpPr>
            <p:cNvPr id="22" name="AutoShape 2"/>
            <p:cNvSpPr>
              <a:spLocks noChangeArrowheads="1"/>
            </p:cNvSpPr>
            <p:nvPr/>
          </p:nvSpPr>
          <p:spPr bwMode="ltGray">
            <a:xfrm>
              <a:off x="1131337" y="2840304"/>
              <a:ext cx="3702050" cy="1066800"/>
            </a:xfrm>
            <a:prstGeom prst="roundRect">
              <a:avLst>
                <a:gd name="adj" fmla="val 11921"/>
              </a:avLst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Rectangle 39"/>
            <p:cNvSpPr>
              <a:spLocks noChangeArrowheads="1"/>
            </p:cNvSpPr>
            <p:nvPr/>
          </p:nvSpPr>
          <p:spPr bwMode="black">
            <a:xfrm>
              <a:off x="1269450" y="2958206"/>
              <a:ext cx="3425825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教育部物理实验课程教材编写小组提出建议</a:t>
              </a:r>
              <a:endPara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延期 8"/>
          <p:cNvSpPr/>
          <p:nvPr/>
        </p:nvSpPr>
        <p:spPr>
          <a:xfrm>
            <a:off x="-7912" y="2562358"/>
            <a:ext cx="3485258" cy="1902188"/>
          </a:xfrm>
          <a:custGeom>
            <a:avLst/>
            <a:gdLst>
              <a:gd name="connsiteX0" fmla="*/ 0 w 2304653"/>
              <a:gd name="connsiteY0" fmla="*/ 0 h 1872208"/>
              <a:gd name="connsiteX1" fmla="*/ 1152327 w 2304653"/>
              <a:gd name="connsiteY1" fmla="*/ 0 h 1872208"/>
              <a:gd name="connsiteX2" fmla="*/ 2304654 w 2304653"/>
              <a:gd name="connsiteY2" fmla="*/ 936104 h 1872208"/>
              <a:gd name="connsiteX3" fmla="*/ 1152327 w 2304653"/>
              <a:gd name="connsiteY3" fmla="*/ 1872208 h 1872208"/>
              <a:gd name="connsiteX4" fmla="*/ 0 w 2304653"/>
              <a:gd name="connsiteY4" fmla="*/ 1872208 h 1872208"/>
              <a:gd name="connsiteX5" fmla="*/ 0 w 2304653"/>
              <a:gd name="connsiteY5" fmla="*/ 0 h 187220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899410 w 3204064"/>
              <a:gd name="connsiteY4" fmla="*/ 1887198 h 1887198"/>
              <a:gd name="connsiteX5" fmla="*/ 0 w 3204064"/>
              <a:gd name="connsiteY5" fmla="*/ 0 h 1887198"/>
              <a:gd name="connsiteX0" fmla="*/ 0 w 3204064"/>
              <a:gd name="connsiteY0" fmla="*/ 0 h 1887198"/>
              <a:gd name="connsiteX1" fmla="*/ 2051737 w 3204064"/>
              <a:gd name="connsiteY1" fmla="*/ 14990 h 1887198"/>
              <a:gd name="connsiteX2" fmla="*/ 3204064 w 3204064"/>
              <a:gd name="connsiteY2" fmla="*/ 951094 h 1887198"/>
              <a:gd name="connsiteX3" fmla="*/ 2051737 w 3204064"/>
              <a:gd name="connsiteY3" fmla="*/ 1887198 h 1887198"/>
              <a:gd name="connsiteX4" fmla="*/ 29980 w 3204064"/>
              <a:gd name="connsiteY4" fmla="*/ 1887198 h 1887198"/>
              <a:gd name="connsiteX5" fmla="*/ 0 w 3204064"/>
              <a:gd name="connsiteY5" fmla="*/ 0 h 1887198"/>
              <a:gd name="connsiteX0" fmla="*/ 0 w 3189073"/>
              <a:gd name="connsiteY0" fmla="*/ 0 h 1872208"/>
              <a:gd name="connsiteX1" fmla="*/ 2036746 w 3189073"/>
              <a:gd name="connsiteY1" fmla="*/ 0 h 1872208"/>
              <a:gd name="connsiteX2" fmla="*/ 3189073 w 3189073"/>
              <a:gd name="connsiteY2" fmla="*/ 936104 h 1872208"/>
              <a:gd name="connsiteX3" fmla="*/ 2036746 w 3189073"/>
              <a:gd name="connsiteY3" fmla="*/ 1872208 h 1872208"/>
              <a:gd name="connsiteX4" fmla="*/ 14989 w 3189073"/>
              <a:gd name="connsiteY4" fmla="*/ 1872208 h 1872208"/>
              <a:gd name="connsiteX5" fmla="*/ 0 w 3189073"/>
              <a:gd name="connsiteY5" fmla="*/ 0 h 1872208"/>
              <a:gd name="connsiteX0" fmla="*/ 0 w 3848302"/>
              <a:gd name="connsiteY0" fmla="*/ 14991 h 1872208"/>
              <a:gd name="connsiteX1" fmla="*/ 2695975 w 3848302"/>
              <a:gd name="connsiteY1" fmla="*/ 0 h 1872208"/>
              <a:gd name="connsiteX2" fmla="*/ 3848302 w 3848302"/>
              <a:gd name="connsiteY2" fmla="*/ 936104 h 1872208"/>
              <a:gd name="connsiteX3" fmla="*/ 2695975 w 3848302"/>
              <a:gd name="connsiteY3" fmla="*/ 1872208 h 1872208"/>
              <a:gd name="connsiteX4" fmla="*/ 674218 w 3848302"/>
              <a:gd name="connsiteY4" fmla="*/ 1872208 h 1872208"/>
              <a:gd name="connsiteX5" fmla="*/ 0 w 3848302"/>
              <a:gd name="connsiteY5" fmla="*/ 14991 h 1872208"/>
              <a:gd name="connsiteX0" fmla="*/ 0 w 3848302"/>
              <a:gd name="connsiteY0" fmla="*/ 14991 h 1902188"/>
              <a:gd name="connsiteX1" fmla="*/ 2695975 w 3848302"/>
              <a:gd name="connsiteY1" fmla="*/ 0 h 1902188"/>
              <a:gd name="connsiteX2" fmla="*/ 3848302 w 3848302"/>
              <a:gd name="connsiteY2" fmla="*/ 936104 h 1902188"/>
              <a:gd name="connsiteX3" fmla="*/ 2695975 w 3848302"/>
              <a:gd name="connsiteY3" fmla="*/ 1872208 h 1902188"/>
              <a:gd name="connsiteX4" fmla="*/ 31469 w 3848302"/>
              <a:gd name="connsiteY4" fmla="*/ 1902188 h 1902188"/>
              <a:gd name="connsiteX5" fmla="*/ 0 w 3848302"/>
              <a:gd name="connsiteY5" fmla="*/ 14991 h 1902188"/>
              <a:gd name="connsiteX0" fmla="*/ 0 w 3864784"/>
              <a:gd name="connsiteY0" fmla="*/ 29981 h 1902188"/>
              <a:gd name="connsiteX1" fmla="*/ 2712457 w 3864784"/>
              <a:gd name="connsiteY1" fmla="*/ 0 h 1902188"/>
              <a:gd name="connsiteX2" fmla="*/ 3864784 w 3864784"/>
              <a:gd name="connsiteY2" fmla="*/ 936104 h 1902188"/>
              <a:gd name="connsiteX3" fmla="*/ 2712457 w 3864784"/>
              <a:gd name="connsiteY3" fmla="*/ 1872208 h 1902188"/>
              <a:gd name="connsiteX4" fmla="*/ 47951 w 3864784"/>
              <a:gd name="connsiteY4" fmla="*/ 1902188 h 1902188"/>
              <a:gd name="connsiteX5" fmla="*/ 0 w 3864784"/>
              <a:gd name="connsiteY5" fmla="*/ 29981 h 1902188"/>
              <a:gd name="connsiteX0" fmla="*/ 0 w 3831822"/>
              <a:gd name="connsiteY0" fmla="*/ 14990 h 1902188"/>
              <a:gd name="connsiteX1" fmla="*/ 2679495 w 3831822"/>
              <a:gd name="connsiteY1" fmla="*/ 0 h 1902188"/>
              <a:gd name="connsiteX2" fmla="*/ 3831822 w 3831822"/>
              <a:gd name="connsiteY2" fmla="*/ 936104 h 1902188"/>
              <a:gd name="connsiteX3" fmla="*/ 2679495 w 3831822"/>
              <a:gd name="connsiteY3" fmla="*/ 1872208 h 1902188"/>
              <a:gd name="connsiteX4" fmla="*/ 14989 w 3831822"/>
              <a:gd name="connsiteY4" fmla="*/ 1902188 h 1902188"/>
              <a:gd name="connsiteX5" fmla="*/ 0 w 3831822"/>
              <a:gd name="connsiteY5" fmla="*/ 14990 h 190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1822" h="1902188">
                <a:moveTo>
                  <a:pt x="0" y="14990"/>
                </a:moveTo>
                <a:lnTo>
                  <a:pt x="2679495" y="0"/>
                </a:lnTo>
                <a:cubicBezTo>
                  <a:pt x="3315908" y="0"/>
                  <a:pt x="3831822" y="419108"/>
                  <a:pt x="3831822" y="936104"/>
                </a:cubicBezTo>
                <a:cubicBezTo>
                  <a:pt x="3831822" y="1453100"/>
                  <a:pt x="3315908" y="1872208"/>
                  <a:pt x="2679495" y="1872208"/>
                </a:cubicBezTo>
                <a:lnTo>
                  <a:pt x="14989" y="1902188"/>
                </a:lnTo>
                <a:lnTo>
                  <a:pt x="0" y="1499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4096544" y="3150302"/>
            <a:ext cx="6474813" cy="1464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09678" tIns="54838" rIns="109678" bIns="54838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创刊（</a:t>
            </a:r>
            <a:r>
              <a:rPr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1980-1982</a:t>
            </a:r>
            <a:r>
              <a:rPr lang="zh-CN" alt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4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/>
            <a:r>
              <a:rPr lang="zh-CN" altLang="en-US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季刊</a:t>
            </a:r>
            <a:r>
              <a:rPr lang="zh-CN" altLang="en-US" sz="4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期（</a:t>
            </a:r>
            <a:r>
              <a:rPr lang="en-US" altLang="zh-CN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80</a:t>
            </a:r>
            <a:r>
              <a:rPr lang="zh-CN" altLang="en-US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4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期）</a:t>
            </a:r>
            <a:endParaRPr lang="en-US" altLang="zh-CN" sz="4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42768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4256" y="1265931"/>
            <a:ext cx="1100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1980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月，经教育部批准，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《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物理实验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》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正式出版。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4" y="1949616"/>
            <a:ext cx="3714776" cy="498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605" y="3568849"/>
            <a:ext cx="2515487" cy="3360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58" y="3577057"/>
            <a:ext cx="4483047" cy="25922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00600" y="2032819"/>
            <a:ext cx="7704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C00000"/>
                </a:solidFill>
                <a:latin typeface="+mn-ea"/>
              </a:rPr>
              <a:t>      吉师字</a:t>
            </a:r>
            <a:r>
              <a:rPr lang="en-US" altLang="zh-CN" sz="2800" b="1" dirty="0" smtClean="0">
                <a:solidFill>
                  <a:srgbClr val="C00000"/>
                </a:solidFill>
                <a:latin typeface="+mn-ea"/>
              </a:rPr>
              <a:t>5</a:t>
            </a:r>
            <a:r>
              <a:rPr lang="zh-CN" altLang="en-US" sz="2800" b="1" dirty="0" smtClean="0">
                <a:solidFill>
                  <a:srgbClr val="C00000"/>
                </a:solidFill>
                <a:latin typeface="+mn-ea"/>
              </a:rPr>
              <a:t>号报告收悉，同意你校主办</a:t>
            </a:r>
            <a:r>
              <a:rPr lang="en-US" altLang="zh-CN" sz="2800" b="1" dirty="0" smtClean="0">
                <a:solidFill>
                  <a:srgbClr val="C00000"/>
                </a:solidFill>
                <a:latin typeface="+mn-ea"/>
              </a:rPr>
              <a:t>《</a:t>
            </a:r>
            <a:r>
              <a:rPr lang="zh-CN" altLang="en-US" sz="2800" b="1" dirty="0" smtClean="0">
                <a:solidFill>
                  <a:srgbClr val="C00000"/>
                </a:solidFill>
                <a:latin typeface="+mn-ea"/>
              </a:rPr>
              <a:t>物理实验</a:t>
            </a:r>
            <a:r>
              <a:rPr lang="en-US" altLang="zh-CN" sz="2800" b="1" dirty="0" smtClean="0">
                <a:solidFill>
                  <a:srgbClr val="C00000"/>
                </a:solidFill>
                <a:latin typeface="+mn-ea"/>
              </a:rPr>
              <a:t>》</a:t>
            </a:r>
            <a:r>
              <a:rPr lang="zh-CN" altLang="en-US" sz="2800" b="1" dirty="0" smtClean="0">
                <a:solidFill>
                  <a:srgbClr val="C00000"/>
                </a:solidFill>
                <a:latin typeface="+mn-ea"/>
              </a:rPr>
              <a:t>杂志，所需专职编辑、行政人员及创办初期的经费，由学校调剂解决。</a:t>
            </a:r>
            <a:endParaRPr lang="zh-CN" altLang="en-US" sz="28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17393" y="6264746"/>
            <a:ext cx="448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/>
              <a:t>学校几易其名，东北师范大学于</a:t>
            </a:r>
            <a:r>
              <a:rPr lang="en-US" altLang="zh-CN" sz="1600" b="1" dirty="0" smtClean="0"/>
              <a:t>1958</a:t>
            </a:r>
            <a:r>
              <a:rPr lang="zh-CN" altLang="en-US" sz="1600" b="1" dirty="0" smtClean="0"/>
              <a:t>年更为</a:t>
            </a:r>
            <a:r>
              <a:rPr lang="en-US" altLang="zh-CN" sz="1600" b="1" dirty="0" err="1"/>
              <a:t> </a:t>
            </a:r>
            <a:r>
              <a:rPr lang="zh-CN" altLang="en-US" sz="1600" b="1" dirty="0" smtClean="0"/>
              <a:t>吉林师范大学；</a:t>
            </a:r>
            <a:r>
              <a:rPr lang="en-US" altLang="zh-CN" sz="1600" b="1" dirty="0" smtClean="0"/>
              <a:t>1980</a:t>
            </a:r>
            <a:r>
              <a:rPr lang="zh-CN" altLang="en-US" sz="1600" b="1" dirty="0" smtClean="0"/>
              <a:t>年</a:t>
            </a:r>
            <a:r>
              <a:rPr lang="en-US" altLang="zh-CN" sz="1600" b="1" dirty="0" smtClean="0"/>
              <a:t>8</a:t>
            </a:r>
            <a:r>
              <a:rPr lang="zh-CN" altLang="en-US" sz="1600" b="1" dirty="0" smtClean="0"/>
              <a:t>月重新恢复东北师范大学。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8897883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08" y="2376314"/>
            <a:ext cx="7200800" cy="281459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777064" y="3384426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严济慈先生题字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8611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0" y="864146"/>
            <a:ext cx="1227083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2141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QUIZZES" val="0"/>
  <p:tag name="ISPRING_RESOURCE_PATHS_HASH" val="875d5e6560ba36884527413a53517d17866972f5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303030"/>
      </a:dk2>
      <a:lt2>
        <a:srgbClr val="DEDEE0"/>
      </a:lt2>
      <a:accent1>
        <a:srgbClr val="C00000"/>
      </a:accent1>
      <a:accent2>
        <a:srgbClr val="444444"/>
      </a:accent2>
      <a:accent3>
        <a:srgbClr val="C00000"/>
      </a:accent3>
      <a:accent4>
        <a:srgbClr val="A5A5A5"/>
      </a:accent4>
      <a:accent5>
        <a:srgbClr val="0070C0"/>
      </a:accent5>
      <a:accent6>
        <a:srgbClr val="730E00"/>
      </a:accent6>
      <a:hlink>
        <a:srgbClr val="D26900"/>
      </a:hlink>
      <a:folHlink>
        <a:srgbClr val="D89243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1502</Words>
  <Application>Microsoft Office PowerPoint</Application>
  <PresentationFormat>自定义</PresentationFormat>
  <Paragraphs>160</Paragraphs>
  <Slides>45</Slides>
  <Notes>33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2" baseType="lpstr">
      <vt:lpstr>宋体</vt:lpstr>
      <vt:lpstr>微软雅黑</vt:lpstr>
      <vt:lpstr>Arial</vt:lpstr>
      <vt:lpstr>Calibri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创刊的历史背景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素材风暴PPT</Manager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airxi2001</dc:creator>
  <cp:lastModifiedBy>LiJH</cp:lastModifiedBy>
  <cp:revision>187</cp:revision>
  <dcterms:created xsi:type="dcterms:W3CDTF">2015-10-28T12:59:19Z</dcterms:created>
  <dcterms:modified xsi:type="dcterms:W3CDTF">2018-07-30T05:48:25Z</dcterms:modified>
</cp:coreProperties>
</file>