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77" r:id="rId8"/>
    <p:sldId id="283" r:id="rId9"/>
    <p:sldId id="294" r:id="rId10"/>
    <p:sldId id="330" r:id="rId11"/>
    <p:sldId id="331" r:id="rId12"/>
    <p:sldId id="333" r:id="rId13"/>
    <p:sldId id="332" r:id="rId14"/>
    <p:sldId id="334" r:id="rId15"/>
    <p:sldId id="336" r:id="rId16"/>
    <p:sldId id="335" r:id="rId17"/>
    <p:sldId id="326" r:id="rId18"/>
    <p:sldId id="327" r:id="rId19"/>
    <p:sldId id="301" r:id="rId20"/>
    <p:sldId id="304" r:id="rId21"/>
    <p:sldId id="274" r:id="rId22"/>
    <p:sldId id="276" r:id="rId23"/>
    <p:sldId id="272" r:id="rId24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Calibri" pitchFamily="2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C7E1DE"/>
    <a:srgbClr val="97A7B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9" d="100"/>
          <a:sy n="49" d="100"/>
        </p:scale>
        <p:origin x="-1282" y="-379"/>
      </p:cViewPr>
      <p:guideLst>
        <p:guide orient="horz" pos="2160"/>
        <p:guide pos="38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497B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FigureOut">
              <a:rPr lang="zh-CN" altLang="en-US" dirty="0"/>
              <a:pPr lvl="0"/>
              <a:t>2016/7/18</a:t>
            </a:fld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2"/>
          <p:cNvSpPr/>
          <p:nvPr/>
        </p:nvSpPr>
        <p:spPr>
          <a:xfrm>
            <a:off x="0" y="36096"/>
            <a:ext cx="12192000" cy="4897438"/>
          </a:xfrm>
          <a:prstGeom prst="rect">
            <a:avLst/>
          </a:prstGeom>
          <a:solidFill>
            <a:srgbClr val="C7E1DE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3077" name="文本框 35"/>
          <p:cNvSpPr txBox="1"/>
          <p:nvPr/>
        </p:nvSpPr>
        <p:spPr>
          <a:xfrm>
            <a:off x="5586730" y="4605655"/>
            <a:ext cx="104965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endParaRPr lang="zh-CN" altLang="en-US" sz="3200" dirty="0">
              <a:solidFill>
                <a:schemeClr val="bg1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3078" name="文本框 36"/>
          <p:cNvSpPr txBox="1"/>
          <p:nvPr/>
        </p:nvSpPr>
        <p:spPr>
          <a:xfrm>
            <a:off x="1101123" y="1487237"/>
            <a:ext cx="10020868" cy="83099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eaLnBrk="1" hangingPunct="1"/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运用</a:t>
            </a:r>
            <a:r>
              <a:rPr lang="en-US" altLang="zh-CN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Matlab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 GUI</a:t>
            </a:r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辅助大学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物理实验</a:t>
            </a:r>
          </a:p>
        </p:txBody>
      </p:sp>
      <p:sp>
        <p:nvSpPr>
          <p:cNvPr id="3079" name="文本框 37"/>
          <p:cNvSpPr txBox="1"/>
          <p:nvPr/>
        </p:nvSpPr>
        <p:spPr>
          <a:xfrm>
            <a:off x="3650932" y="3635506"/>
            <a:ext cx="4921250" cy="25545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eaLnBrk="1" hangingPunct="1"/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蒋志洁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lvl="0" algn="ctr" eaLnBrk="1" hangingPunct="1"/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lvl="0" algn="ctr" eaLnBrk="1" hangingPunct="1"/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中山大学  物理学院</a:t>
            </a:r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lvl="0" algn="ctr" eaLnBrk="1" hangingPunct="1"/>
            <a:endPara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lvl="0" algn="ctr" eaLnBrk="1" hangingPunct="1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2016-7-19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2"/>
          <p:cNvSpPr/>
          <p:nvPr/>
        </p:nvSpPr>
        <p:spPr>
          <a:xfrm>
            <a:off x="1519238" y="1415098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125" name="椭圆 30"/>
          <p:cNvSpPr/>
          <p:nvPr/>
        </p:nvSpPr>
        <p:spPr>
          <a:xfrm>
            <a:off x="3685564" y="4598370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127" name="矩形 32"/>
          <p:cNvSpPr/>
          <p:nvPr/>
        </p:nvSpPr>
        <p:spPr>
          <a:xfrm>
            <a:off x="3108957" y="1415098"/>
            <a:ext cx="5062242" cy="49795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地球自转，科里奥利力</a:t>
            </a:r>
            <a:endParaRPr lang="zh-CN" altLang="en-US" sz="24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5129" name="矩形 35"/>
          <p:cNvSpPr/>
          <p:nvPr/>
        </p:nvSpPr>
        <p:spPr>
          <a:xfrm>
            <a:off x="4466635" y="2609642"/>
            <a:ext cx="6044541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实验演示面临困难：</a:t>
            </a:r>
            <a:endParaRPr lang="en-US" altLang="zh-CN" sz="2400" dirty="0" smtClean="0">
              <a:solidFill>
                <a:srgbClr val="404040"/>
              </a:solidFill>
              <a:latin typeface="微软雅黑" charset="-122"/>
              <a:ea typeface="微软雅黑" charset="-122"/>
              <a:sym typeface="+mn-ea"/>
            </a:endParaRPr>
          </a:p>
          <a:p>
            <a:pPr marL="342900" indent="-342900" eaLnBrk="1" hangingPunct="1">
              <a:buFontTx/>
              <a:buChar char="-"/>
            </a:pP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傅科摆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面的进动非常缓慢，观察起来需要极大的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耐心</a:t>
            </a:r>
            <a:endParaRPr lang="en-US" altLang="zh-CN" sz="2400" dirty="0" smtClean="0">
              <a:solidFill>
                <a:srgbClr val="404040"/>
              </a:solidFill>
              <a:latin typeface="微软雅黑" charset="-122"/>
              <a:ea typeface="微软雅黑" charset="-122"/>
              <a:sym typeface="+mn-ea"/>
            </a:endParaRPr>
          </a:p>
          <a:p>
            <a:pPr marL="342900" indent="-342900" eaLnBrk="1" hangingPunct="1">
              <a:buFontTx/>
              <a:buChar char="-"/>
            </a:pP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傅科摆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运动轨迹还受制于当地的纬度，无法探究科里奥利力与纬度的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关系</a:t>
            </a:r>
            <a:endParaRPr lang="zh-CN" altLang="en-US" sz="2400" dirty="0">
              <a:solidFill>
                <a:srgbClr val="404040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8804" y="4805194"/>
            <a:ext cx="1015662" cy="107721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 smtClean="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运动方程</a:t>
            </a:r>
            <a:endParaRPr lang="zh-CN" altLang="en-US" sz="3200" dirty="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1640" y="1757045"/>
            <a:ext cx="1107996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dirty="0" smtClean="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原理</a:t>
            </a:r>
            <a:endParaRPr lang="zh-CN" altLang="en-US" sz="3600" dirty="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74" y="1913055"/>
            <a:ext cx="25375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49" y="2898672"/>
            <a:ext cx="1517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3" y="4633007"/>
            <a:ext cx="2471046" cy="124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02948" y="614913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16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Matlab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动态模拟并分析傅科摆的运动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力学与实践，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(1)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72-74</a:t>
            </a:r>
          </a:p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利，胡其图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，张小灵，邓晓．傅科摆运动轨迹的计算机动态模拟及其教学应用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．物理与工程，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16(2)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37-40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6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2" y="1575472"/>
            <a:ext cx="7228756" cy="43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883470" y="1217159"/>
            <a:ext cx="4231037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axes1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控件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axes2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控件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按钮“设置”： 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	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设定初值条件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个滑动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纬度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，控制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傅科摆的实验场景的视角，即方位角和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仰角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控制按钮：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“开始”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暂停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继续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“复位”、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“退出”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6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0" y="1211988"/>
            <a:ext cx="5812910" cy="37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62" y="1211988"/>
            <a:ext cx="5719926" cy="37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890793" y="5142287"/>
            <a:ext cx="9360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a</a:t>
            </a:r>
            <a:r>
              <a:rPr lang="zh-CN" altLang="en-US" sz="2800" dirty="0"/>
              <a:t>）初始条件：</a:t>
            </a:r>
            <a:r>
              <a:rPr lang="en-US" altLang="zh-CN" sz="2800" dirty="0"/>
              <a:t>[10,0,0,0]	</a:t>
            </a:r>
            <a:r>
              <a:rPr lang="zh-CN" altLang="en-US" sz="2800" dirty="0"/>
              <a:t>（</a:t>
            </a:r>
            <a:r>
              <a:rPr lang="en-US" altLang="zh-CN" sz="2800" dirty="0"/>
              <a:t>b</a:t>
            </a:r>
            <a:r>
              <a:rPr lang="zh-CN" altLang="en-US" sz="2800" dirty="0"/>
              <a:t>）初始条件：</a:t>
            </a:r>
            <a:r>
              <a:rPr lang="en-US" altLang="zh-CN" sz="2800" dirty="0"/>
              <a:t>[10,0,2,2]</a:t>
            </a:r>
          </a:p>
          <a:p>
            <a:endParaRPr lang="en-US" altLang="zh-CN" sz="2800" dirty="0" smtClean="0"/>
          </a:p>
          <a:p>
            <a:pPr algn="ctr"/>
            <a:r>
              <a:rPr lang="zh-CN" altLang="en-US" sz="2800" dirty="0" smtClean="0"/>
              <a:t>北纬</a:t>
            </a:r>
            <a:r>
              <a:rPr lang="en-US" altLang="zh-CN" sz="2800" dirty="0"/>
              <a:t>25</a:t>
            </a:r>
            <a:r>
              <a:rPr lang="en-US" altLang="zh-CN" sz="2800" baseline="30000" dirty="0"/>
              <a:t>0</a:t>
            </a:r>
            <a:r>
              <a:rPr lang="zh-CN" altLang="en-US" sz="2800" dirty="0"/>
              <a:t>傅科摆的仿真结果</a:t>
            </a:r>
          </a:p>
        </p:txBody>
      </p:sp>
    </p:spTree>
    <p:extLst>
      <p:ext uri="{BB962C8B-B14F-4D97-AF65-F5344CB8AC3E}">
        <p14:creationId xmlns:p14="http://schemas.microsoft.com/office/powerpoint/2010/main" val="3292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70" y="1190907"/>
            <a:ext cx="7474381" cy="5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5" y="801863"/>
            <a:ext cx="11135045" cy="38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621796" y="4640863"/>
            <a:ext cx="7669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[8,8,0,4]   </a:t>
            </a:r>
            <a:r>
              <a:rPr lang="en-US" altLang="zh-CN" sz="2800" dirty="0" smtClean="0"/>
              <a:t>	  	  </a:t>
            </a:r>
            <a:r>
              <a:rPr lang="en-US" altLang="zh-CN" sz="2800" dirty="0"/>
              <a:t>[8</a:t>
            </a:r>
            <a:r>
              <a:rPr lang="en-US" altLang="zh-CN" sz="2800" dirty="0" smtClean="0"/>
              <a:t>,-8,0,4</a:t>
            </a:r>
            <a:r>
              <a:rPr lang="en-US" altLang="zh-CN" sz="2800" dirty="0"/>
              <a:t>]      </a:t>
            </a:r>
            <a:r>
              <a:rPr lang="en-US" altLang="zh-CN" sz="2800" dirty="0" smtClean="0"/>
              <a:t>	 </a:t>
            </a:r>
            <a:r>
              <a:rPr lang="en-US" altLang="zh-CN" sz="2800" dirty="0"/>
              <a:t>[0,10,2,0</a:t>
            </a:r>
            <a:r>
              <a:rPr lang="en-US" altLang="zh-CN" sz="2800" dirty="0" smtClean="0"/>
              <a:t>]</a:t>
            </a:r>
          </a:p>
          <a:p>
            <a:endParaRPr lang="en-US" altLang="zh-CN" sz="2800" dirty="0"/>
          </a:p>
          <a:p>
            <a:pPr algn="ctr"/>
            <a:r>
              <a:rPr lang="zh-CN" altLang="en-US" sz="2800" dirty="0" smtClean="0"/>
              <a:t>赤道</a:t>
            </a:r>
            <a:r>
              <a:rPr lang="zh-CN" altLang="en-US" sz="2800" dirty="0"/>
              <a:t>上傅科摆的运动轨迹</a:t>
            </a:r>
          </a:p>
        </p:txBody>
      </p:sp>
    </p:spTree>
    <p:extLst>
      <p:ext uri="{BB962C8B-B14F-4D97-AF65-F5344CB8AC3E}">
        <p14:creationId xmlns:p14="http://schemas.microsoft.com/office/powerpoint/2010/main" val="11003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548314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2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傅科摆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运动的仿真</a:t>
            </a:r>
            <a:endParaRPr lang="zh-CN" altLang="en-US" sz="3600" b="1" dirty="0">
              <a:ln w="10160">
                <a:solidFill>
                  <a:srgbClr val="B6CBE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2311" y="6263256"/>
            <a:ext cx="7669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</a:rPr>
              <a:t>不同纬度傅科摆的运动轨迹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48" y="1184298"/>
            <a:ext cx="7500768" cy="51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600997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3</a:t>
            </a:r>
            <a:r>
              <a:rPr lang="zh-CN" altLang="en-US" sz="3600" b="1" dirty="0" smtClean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单摆</a:t>
            </a:r>
            <a:r>
              <a:rPr lang="zh-CN" altLang="en-US" sz="3600" b="1" dirty="0">
                <a:ln w="10160">
                  <a:solidFill>
                    <a:srgbClr val="B6CBE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的受迫振动模拟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11" y="1361536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75" y="3275631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31" y="1593419"/>
            <a:ext cx="3256235" cy="96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3" y="3599535"/>
            <a:ext cx="5010090" cy="112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46" y="5172369"/>
            <a:ext cx="4690565" cy="9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600997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3</a:t>
            </a:r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单摆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的受迫振动模拟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485" y="1171575"/>
            <a:ext cx="8093075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600997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3</a:t>
            </a:r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单摆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的受迫振动模拟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3" y="1168400"/>
            <a:ext cx="5813020" cy="40545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41" y="1168400"/>
            <a:ext cx="5800137" cy="406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995552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3</a:t>
            </a:r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单摆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的受迫振动模拟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32" y="1168400"/>
            <a:ext cx="5852407" cy="41247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68400"/>
            <a:ext cx="5942646" cy="41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任意多边形 3"/>
          <p:cNvSpPr/>
          <p:nvPr/>
        </p:nvSpPr>
        <p:spPr>
          <a:xfrm>
            <a:off x="-11112" y="0"/>
            <a:ext cx="5451475" cy="6075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55404" y="0"/>
              </a:cxn>
              <a:cxn ang="0">
                <a:pos x="15499" y="6075336"/>
              </a:cxn>
              <a:cxn ang="0">
                <a:pos x="0" y="0"/>
              </a:cxn>
            </a:cxnLst>
            <a:rect l="0" t="0" r="0" b="0"/>
            <a:pathLst>
              <a:path w="5455404" h="6075336">
                <a:moveTo>
                  <a:pt x="0" y="0"/>
                </a:moveTo>
                <a:lnTo>
                  <a:pt x="5455404" y="0"/>
                </a:lnTo>
                <a:lnTo>
                  <a:pt x="15499" y="6075336"/>
                </a:lnTo>
                <a:cubicBezTo>
                  <a:pt x="10333" y="4045058"/>
                  <a:pt x="5166" y="2014780"/>
                  <a:pt x="0" y="0"/>
                </a:cubicBezTo>
                <a:close/>
              </a:path>
            </a:pathLst>
          </a:custGeom>
          <a:solidFill>
            <a:srgbClr val="8497B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4099" name="椭圆 13"/>
          <p:cNvSpPr/>
          <p:nvPr/>
        </p:nvSpPr>
        <p:spPr>
          <a:xfrm>
            <a:off x="1876425" y="2216150"/>
            <a:ext cx="1673225" cy="1673225"/>
          </a:xfrm>
          <a:prstGeom prst="ellipse">
            <a:avLst/>
          </a:prstGeom>
          <a:solidFill>
            <a:srgbClr val="76717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4100" name="文本框 36"/>
          <p:cNvSpPr txBox="1"/>
          <p:nvPr/>
        </p:nvSpPr>
        <p:spPr>
          <a:xfrm>
            <a:off x="2033588" y="2627313"/>
            <a:ext cx="135890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目录</a:t>
            </a:r>
          </a:p>
        </p:txBody>
      </p:sp>
      <p:sp>
        <p:nvSpPr>
          <p:cNvPr id="4101" name="文本框 15"/>
          <p:cNvSpPr txBox="1"/>
          <p:nvPr/>
        </p:nvSpPr>
        <p:spPr>
          <a:xfrm>
            <a:off x="4179888" y="2165350"/>
            <a:ext cx="3468687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404040"/>
                </a:solidFill>
                <a:latin typeface="微软雅黑" charset="-122"/>
                <a:ea typeface="微软雅黑" charset="-122"/>
                <a:cs typeface="SimSun" charset="0"/>
              </a:rPr>
              <a:t>◎ 研究背景</a:t>
            </a:r>
            <a:r>
              <a:rPr lang="en-US" altLang="x-none" sz="2800" b="1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4102" name="任意多边形 16"/>
          <p:cNvSpPr/>
          <p:nvPr/>
        </p:nvSpPr>
        <p:spPr>
          <a:xfrm rot="10800000">
            <a:off x="6737350" y="781970"/>
            <a:ext cx="5465763" cy="6088062"/>
          </a:xfrm>
          <a:custGeom>
            <a:avLst/>
            <a:gdLst/>
            <a:ahLst/>
            <a:cxnLst>
              <a:cxn ang="0">
                <a:pos x="10417" y="0"/>
              </a:cxn>
              <a:cxn ang="0">
                <a:pos x="5465821" y="0"/>
              </a:cxn>
              <a:cxn ang="0">
                <a:pos x="864" y="6087862"/>
              </a:cxn>
              <a:cxn ang="0">
                <a:pos x="10417" y="0"/>
              </a:cxn>
            </a:cxnLst>
            <a:rect l="0" t="0" r="0" b="0"/>
            <a:pathLst>
              <a:path w="5465821" h="6087862">
                <a:moveTo>
                  <a:pt x="10417" y="0"/>
                </a:moveTo>
                <a:lnTo>
                  <a:pt x="5465821" y="0"/>
                </a:lnTo>
                <a:lnTo>
                  <a:pt x="864" y="6087862"/>
                </a:lnTo>
                <a:cubicBezTo>
                  <a:pt x="-4302" y="4057584"/>
                  <a:pt x="15583" y="2014780"/>
                  <a:pt x="10417" y="0"/>
                </a:cubicBezTo>
                <a:close/>
              </a:path>
            </a:pathLst>
          </a:custGeom>
          <a:solidFill>
            <a:srgbClr val="8497B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3" name="文本框 17"/>
          <p:cNvSpPr txBox="1"/>
          <p:nvPr/>
        </p:nvSpPr>
        <p:spPr>
          <a:xfrm>
            <a:off x="4179888" y="3238500"/>
            <a:ext cx="3468687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404040"/>
                </a:solidFill>
                <a:latin typeface="微软雅黑" charset="-122"/>
                <a:ea typeface="微软雅黑" charset="-122"/>
                <a:cs typeface="SimSun" charset="0"/>
                <a:sym typeface="+mn-ea"/>
              </a:rPr>
              <a:t>◎ 设计原理</a:t>
            </a:r>
          </a:p>
        </p:txBody>
      </p:sp>
      <p:sp>
        <p:nvSpPr>
          <p:cNvPr id="4104" name="文本框 18"/>
          <p:cNvSpPr txBox="1"/>
          <p:nvPr/>
        </p:nvSpPr>
        <p:spPr>
          <a:xfrm>
            <a:off x="4179888" y="4310063"/>
            <a:ext cx="3468687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404040"/>
                </a:solidFill>
                <a:latin typeface="微软雅黑" charset="-122"/>
                <a:ea typeface="微软雅黑" charset="-122"/>
                <a:cs typeface="SimSun" charset="0"/>
                <a:sym typeface="+mn-ea"/>
              </a:rPr>
              <a:t>◎ 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charset="-122"/>
                <a:ea typeface="微软雅黑" charset="-122"/>
                <a:cs typeface="SimSun" charset="0"/>
                <a:sym typeface="+mn-ea"/>
              </a:rPr>
              <a:t>事例展示</a:t>
            </a:r>
            <a:endParaRPr lang="zh-CN" altLang="en-US" sz="2800" b="1" dirty="0">
              <a:solidFill>
                <a:srgbClr val="404040"/>
              </a:solidFill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sp>
        <p:nvSpPr>
          <p:cNvPr id="4105" name="任意多边形 5"/>
          <p:cNvSpPr/>
          <p:nvPr/>
        </p:nvSpPr>
        <p:spPr>
          <a:xfrm>
            <a:off x="5424488" y="-34925"/>
            <a:ext cx="6775450" cy="849313"/>
          </a:xfrm>
          <a:custGeom>
            <a:avLst/>
            <a:gdLst/>
            <a:ahLst/>
            <a:cxnLst>
              <a:cxn ang="0">
                <a:pos x="0" y="25052"/>
              </a:cxn>
              <a:cxn ang="0">
                <a:pos x="6764055" y="851770"/>
              </a:cxn>
              <a:cxn ang="0">
                <a:pos x="6776581" y="0"/>
              </a:cxn>
              <a:cxn ang="0">
                <a:pos x="0" y="25052"/>
              </a:cxn>
            </a:cxnLst>
            <a:rect l="0" t="0" r="0" b="0"/>
            <a:pathLst>
              <a:path w="6776581" h="851770">
                <a:moveTo>
                  <a:pt x="0" y="25052"/>
                </a:moveTo>
                <a:lnTo>
                  <a:pt x="6764055" y="851770"/>
                </a:lnTo>
                <a:lnTo>
                  <a:pt x="6776581" y="0"/>
                </a:lnTo>
                <a:lnTo>
                  <a:pt x="0" y="25052"/>
                </a:lnTo>
                <a:close/>
              </a:path>
            </a:pathLst>
          </a:custGeom>
          <a:solidFill>
            <a:srgbClr val="8497B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6" name="任意多边形 21"/>
          <p:cNvSpPr/>
          <p:nvPr/>
        </p:nvSpPr>
        <p:spPr>
          <a:xfrm rot="10800000">
            <a:off x="-11112" y="6013450"/>
            <a:ext cx="6835775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26685" y="864296"/>
              </a:cxn>
              <a:cxn ang="0">
                <a:pos x="6839211" y="12526"/>
              </a:cxn>
              <a:cxn ang="0">
                <a:pos x="0" y="0"/>
              </a:cxn>
            </a:cxnLst>
            <a:rect l="0" t="0" r="0" b="0"/>
            <a:pathLst>
              <a:path w="6839211" h="864296">
                <a:moveTo>
                  <a:pt x="0" y="0"/>
                </a:moveTo>
                <a:lnTo>
                  <a:pt x="6826685" y="864296"/>
                </a:lnTo>
                <a:lnTo>
                  <a:pt x="6839211" y="12526"/>
                </a:lnTo>
                <a:lnTo>
                  <a:pt x="0" y="0"/>
                </a:lnTo>
                <a:close/>
              </a:path>
            </a:pathLst>
          </a:custGeom>
          <a:solidFill>
            <a:srgbClr val="8497B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t="44351"/>
          <a:stretch>
            <a:fillRect/>
          </a:stretch>
        </p:blipFill>
        <p:spPr>
          <a:xfrm>
            <a:off x="1972945" y="161290"/>
            <a:ext cx="8580755" cy="336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t="44673"/>
          <a:stretch>
            <a:fillRect/>
          </a:stretch>
        </p:blipFill>
        <p:spPr>
          <a:xfrm>
            <a:off x="1955165" y="3518535"/>
            <a:ext cx="8615680" cy="334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247973" y="1633349"/>
            <a:ext cx="116960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非物理专业学生的物理基础比较薄弱，为了提高教学效果，采用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Matlab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GUI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进行仿真实验演示是一种行之有效的教学方法，学生普遍反映对物理概念理解更加深刻，对物理规律的认识更加全面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，这种直观形象的教学方式不仅可以达到激发学生学习的兴趣、提高学习积极性的目的，还可以引导学生自发性地去探究物理原理，培养自主探究精神。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32"/>
          <p:cNvSpPr/>
          <p:nvPr/>
        </p:nvSpPr>
        <p:spPr>
          <a:xfrm>
            <a:off x="15240" y="-15240"/>
            <a:ext cx="12192000" cy="4897438"/>
          </a:xfrm>
          <a:prstGeom prst="rect">
            <a:avLst/>
          </a:prstGeom>
          <a:solidFill>
            <a:srgbClr val="C7E1DE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7174" name="文本框 36"/>
          <p:cNvSpPr txBox="1"/>
          <p:nvPr/>
        </p:nvSpPr>
        <p:spPr>
          <a:xfrm>
            <a:off x="697424" y="567378"/>
            <a:ext cx="11251769" cy="4339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eaLnBrk="1" hangingPunct="1"/>
            <a:r>
              <a:rPr lang="zh-CN" altLang="en-US" sz="13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</a:rPr>
              <a:t>谢谢</a:t>
            </a:r>
            <a:r>
              <a:rPr lang="zh-CN" altLang="en-US" sz="13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</a:rPr>
              <a:t>聆听</a:t>
            </a:r>
            <a:endParaRPr lang="en-US" altLang="zh-CN" sz="13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lvl="0" algn="ctr" eaLnBrk="1" hangingPunct="1"/>
            <a:r>
              <a:rPr lang="zh-CN" altLang="en-US" sz="13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</a:rPr>
              <a:t>欢迎批评指正</a:t>
            </a:r>
            <a:endParaRPr lang="zh-CN" altLang="en-US" sz="13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32"/>
          <p:cNvSpPr/>
          <p:nvPr/>
        </p:nvSpPr>
        <p:spPr>
          <a:xfrm>
            <a:off x="15240" y="-15240"/>
            <a:ext cx="12192000" cy="4897438"/>
          </a:xfrm>
          <a:prstGeom prst="rect">
            <a:avLst/>
          </a:prstGeom>
          <a:solidFill>
            <a:srgbClr val="C7E1DE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7174" name="文本框 36"/>
          <p:cNvSpPr txBox="1"/>
          <p:nvPr/>
        </p:nvSpPr>
        <p:spPr>
          <a:xfrm>
            <a:off x="4180205" y="3084830"/>
            <a:ext cx="3850640" cy="12661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zh-CN" altLang="en-US" sz="7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-122"/>
                <a:ea typeface="微软雅黑" charset="-122"/>
              </a:rPr>
              <a:t>程序演示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2"/>
          <p:cNvSpPr/>
          <p:nvPr/>
        </p:nvSpPr>
        <p:spPr>
          <a:xfrm>
            <a:off x="1519238" y="1402398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4" name="矩形 6"/>
          <p:cNvSpPr/>
          <p:nvPr/>
        </p:nvSpPr>
        <p:spPr>
          <a:xfrm>
            <a:off x="2887975" y="1402398"/>
            <a:ext cx="8818737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物理原理的复杂性</a:t>
            </a:r>
            <a:endParaRPr lang="en-US" altLang="zh-CN" sz="280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 marL="800100" lvl="1" indent="-342900" eaLnBrk="1" hangingPunct="1">
              <a:buFont typeface="微软雅黑" panose="020B0503020204020204" pitchFamily="34" charset="-122"/>
              <a:buChar char="−"/>
            </a:pPr>
            <a:r>
              <a:rPr lang="zh-CN" altLang="en-US" sz="20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波动光学的理论较</a:t>
            </a: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抽象</a:t>
            </a:r>
            <a:endParaRPr lang="en-US" altLang="zh-CN" sz="2000" dirty="0" smtClean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  <a:p>
            <a:pPr marL="800100" lvl="1" indent="-342900" eaLnBrk="1" hangingPunct="1">
              <a:buFont typeface="微软雅黑" panose="020B0503020204020204" pitchFamily="34" charset="-122"/>
              <a:buChar char="−"/>
            </a:pP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光学</a:t>
            </a:r>
            <a:r>
              <a:rPr lang="zh-CN" altLang="en-US" sz="20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实验的现场演示需要稳定的环境，复杂的光路</a:t>
            </a: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调试占用</a:t>
            </a:r>
            <a:r>
              <a:rPr lang="zh-CN" altLang="en-US" sz="20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较多的课堂</a:t>
            </a: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时间</a:t>
            </a:r>
            <a:endParaRPr lang="en-US" altLang="zh-CN" sz="2000" dirty="0" smtClean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  <a:p>
            <a:pPr marL="800100" lvl="1" indent="-342900" eaLnBrk="1" hangingPunct="1">
              <a:buFont typeface="微软雅黑" panose="020B0503020204020204" pitchFamily="34" charset="-122"/>
              <a:buChar char="−"/>
            </a:pPr>
            <a:r>
              <a:rPr lang="zh-CN" altLang="en-US" sz="20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傅科摆面的进动非常缓慢，观察起来需要极大的耐心，不利于教学</a:t>
            </a:r>
          </a:p>
        </p:txBody>
      </p:sp>
      <p:sp>
        <p:nvSpPr>
          <p:cNvPr id="5125" name="椭圆 30"/>
          <p:cNvSpPr/>
          <p:nvPr/>
        </p:nvSpPr>
        <p:spPr>
          <a:xfrm>
            <a:off x="2744788" y="3105785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7" name="矩形 32"/>
          <p:cNvSpPr/>
          <p:nvPr/>
        </p:nvSpPr>
        <p:spPr>
          <a:xfrm>
            <a:off x="4695997" y="3346897"/>
            <a:ext cx="7010715" cy="113877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资源的局限</a:t>
            </a:r>
            <a:endParaRPr lang="en-US" altLang="zh-CN" sz="2800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sym typeface="+mn-ea"/>
            </a:endParaRPr>
          </a:p>
          <a:p>
            <a:pPr marL="800100" lvl="1" indent="-342900" eaLnBrk="1" hangingPunct="1">
              <a:buFont typeface="微软雅黑" panose="020B0503020204020204" pitchFamily="34" charset="-122"/>
              <a:buChar char="−"/>
            </a:pP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我</a:t>
            </a:r>
            <a:r>
              <a:rPr lang="zh-CN" altLang="en-US" sz="2000" dirty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校三地五校区办学，物理演示实验资源有限，教师人手紧缺，对非物理专业学生一般不开设演示</a:t>
            </a:r>
            <a:r>
              <a:rPr lang="zh-CN" altLang="en-US" sz="20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实验</a:t>
            </a:r>
            <a:endParaRPr lang="zh-CN" altLang="en-US" sz="20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sp>
        <p:nvSpPr>
          <p:cNvPr id="5128" name="椭圆 33"/>
          <p:cNvSpPr/>
          <p:nvPr/>
        </p:nvSpPr>
        <p:spPr>
          <a:xfrm>
            <a:off x="4111625" y="4659948"/>
            <a:ext cx="1439863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9" name="矩形 35"/>
          <p:cNvSpPr/>
          <p:nvPr/>
        </p:nvSpPr>
        <p:spPr>
          <a:xfrm>
            <a:off x="5987716" y="5026590"/>
            <a:ext cx="495935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MATLAB GUI </a:t>
            </a:r>
            <a:r>
              <a:rPr lang="zh-CN" altLang="en-US" sz="28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的优势</a:t>
            </a:r>
          </a:p>
        </p:txBody>
      </p:sp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22547"/>
            <a:ext cx="2031325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研究背景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2"/>
          <p:cNvSpPr/>
          <p:nvPr/>
        </p:nvSpPr>
        <p:spPr>
          <a:xfrm>
            <a:off x="1519238" y="1402398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4" name="矩形 6"/>
          <p:cNvSpPr/>
          <p:nvPr/>
        </p:nvSpPr>
        <p:spPr>
          <a:xfrm>
            <a:off x="3517900" y="1761490"/>
            <a:ext cx="738251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物理的基本原理</a:t>
            </a:r>
            <a:r>
              <a:rPr lang="en-US" altLang="zh-CN" sz="28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--</a:t>
            </a:r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数学模型</a:t>
            </a:r>
            <a:endParaRPr lang="zh-CN" altLang="en-US" sz="28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25" name="椭圆 30"/>
          <p:cNvSpPr/>
          <p:nvPr/>
        </p:nvSpPr>
        <p:spPr>
          <a:xfrm>
            <a:off x="2744788" y="3105785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7" name="矩形 32"/>
          <p:cNvSpPr/>
          <p:nvPr/>
        </p:nvSpPr>
        <p:spPr>
          <a:xfrm>
            <a:off x="4743450" y="3472815"/>
            <a:ext cx="607187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MATLAB</a:t>
            </a:r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函数库</a:t>
            </a:r>
            <a:endParaRPr lang="zh-CN" altLang="en-US" sz="28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28" name="椭圆 33"/>
          <p:cNvSpPr/>
          <p:nvPr/>
        </p:nvSpPr>
        <p:spPr>
          <a:xfrm>
            <a:off x="4111625" y="4659948"/>
            <a:ext cx="1439863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9" name="矩形 35"/>
          <p:cNvSpPr/>
          <p:nvPr/>
        </p:nvSpPr>
        <p:spPr>
          <a:xfrm>
            <a:off x="6110605" y="5026660"/>
            <a:ext cx="581215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MATLAB GUI </a:t>
            </a:r>
            <a:r>
              <a:rPr lang="zh-CN" altLang="en-US" sz="2800" dirty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便捷的人机交互</a:t>
            </a:r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  <a:sym typeface="+mn-ea"/>
              </a:rPr>
              <a:t>界面</a:t>
            </a:r>
            <a:endParaRPr lang="zh-CN" altLang="en-US" sz="2800" dirty="0">
              <a:solidFill>
                <a:srgbClr val="404040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2031325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设计原理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2"/>
          <p:cNvSpPr/>
          <p:nvPr/>
        </p:nvSpPr>
        <p:spPr>
          <a:xfrm>
            <a:off x="1519238" y="1630998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4" name="矩形 6"/>
          <p:cNvSpPr/>
          <p:nvPr/>
        </p:nvSpPr>
        <p:spPr>
          <a:xfrm>
            <a:off x="3517900" y="1989773"/>
            <a:ext cx="495935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光栅衍射的</a:t>
            </a:r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仿真</a:t>
            </a:r>
            <a:endParaRPr lang="zh-CN" altLang="en-US" sz="28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25" name="椭圆 30"/>
          <p:cNvSpPr/>
          <p:nvPr/>
        </p:nvSpPr>
        <p:spPr>
          <a:xfrm>
            <a:off x="2711414" y="3430260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7" name="矩形 32"/>
          <p:cNvSpPr/>
          <p:nvPr/>
        </p:nvSpPr>
        <p:spPr>
          <a:xfrm>
            <a:off x="4743449" y="3541587"/>
            <a:ext cx="4959350" cy="60939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傅科摆运动的</a:t>
            </a:r>
            <a:r>
              <a:rPr lang="zh-CN" altLang="en-US" sz="28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仿真</a:t>
            </a:r>
            <a:endParaRPr lang="zh-CN" altLang="en-US" sz="28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2031325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事例展示</a:t>
            </a:r>
            <a:endParaRPr lang="zh-CN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charset="-122"/>
              <a:ea typeface="微软雅黑" charset="-122"/>
              <a:cs typeface="SimSun" charset="0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7" y="510499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08018" y="54709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00383" y="551485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单摆的受迫振动模拟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2"/>
          <p:cNvSpPr/>
          <p:nvPr/>
        </p:nvSpPr>
        <p:spPr>
          <a:xfrm>
            <a:off x="1519238" y="1605598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5" name="椭圆 30"/>
          <p:cNvSpPr/>
          <p:nvPr/>
        </p:nvSpPr>
        <p:spPr>
          <a:xfrm>
            <a:off x="3058160" y="4258310"/>
            <a:ext cx="1441450" cy="14414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5127" name="矩形 32"/>
          <p:cNvSpPr/>
          <p:nvPr/>
        </p:nvSpPr>
        <p:spPr>
          <a:xfrm>
            <a:off x="4499610" y="4566289"/>
            <a:ext cx="7231179" cy="18651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-  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光栅衍射谱线分布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受光栅缝数、光栅常数、透光缝宽、透镜焦距、入射光波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长及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入射方向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等因素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的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影响</a:t>
            </a:r>
            <a:endParaRPr lang="en-US" altLang="zh-CN" sz="2400" dirty="0" smtClean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-  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传统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的光栅衍射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实验：参数</a:t>
            </a: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的改变和光路的</a:t>
            </a:r>
            <a:r>
              <a:rPr lang="zh-CN" altLang="en-US" sz="2400" dirty="0" smtClean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调节较困难</a:t>
            </a:r>
            <a:endParaRPr lang="zh-CN" altLang="en-US" sz="2400" dirty="0">
              <a:solidFill>
                <a:srgbClr val="40404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08664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1</a:t>
            </a:r>
            <a:r>
              <a:rPr lang="zh-CN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：光栅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衍射的仿真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41" y="2206907"/>
            <a:ext cx="3245936" cy="198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058160" y="15530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夫琅和费光栅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衍射的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实验示意图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62" y="2403603"/>
            <a:ext cx="3159697" cy="7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07" y="3445222"/>
            <a:ext cx="3418583" cy="93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38131" y="198903"/>
            <a:ext cx="508664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Calibri" pitchFamily="2" charset="0"/>
                <a:ea typeface="宋体" charset="-122"/>
              </a:defRPr>
            </a:lvl9pPr>
          </a:lstStyle>
          <a:p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1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：光栅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衍射的仿真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9" y="1409110"/>
            <a:ext cx="7494704" cy="47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506325" y="1168400"/>
            <a:ext cx="34811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光栅衍射的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axes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控件：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光谱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分布的变化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曲线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“运行”、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“初始化”、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“退出”、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“缺级分布”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实验参数：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缝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光栅常数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透光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缝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透镜焦距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入射光波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入射方向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08664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1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：光栅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衍射的仿真</a:t>
            </a:r>
          </a:p>
        </p:txBody>
      </p:sp>
      <p:sp>
        <p:nvSpPr>
          <p:cNvPr id="3" name="矩形 32"/>
          <p:cNvSpPr/>
          <p:nvPr/>
        </p:nvSpPr>
        <p:spPr>
          <a:xfrm>
            <a:off x="4409546" y="5972915"/>
            <a:ext cx="3300095" cy="49795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404040"/>
                </a:solidFill>
                <a:latin typeface="微软雅黑" charset="-122"/>
                <a:ea typeface="微软雅黑" charset="-122"/>
              </a:rPr>
              <a:t>正入射的光栅衍射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4" y="1179417"/>
            <a:ext cx="5838032" cy="3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42673" y="5042919"/>
            <a:ext cx="8009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altLang="zh-CN" sz="2400" dirty="0" smtClean="0"/>
              <a:t> N=5   					    </a:t>
            </a:r>
            <a:r>
              <a:rPr lang="en-US" altLang="zh-CN" sz="2400" dirty="0"/>
              <a:t>(b) N=30</a:t>
            </a:r>
            <a:endParaRPr lang="zh-CN" altLang="en-US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0" y="1168400"/>
            <a:ext cx="5771409" cy="367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矩形 37"/>
          <p:cNvSpPr/>
          <p:nvPr/>
        </p:nvSpPr>
        <p:spPr>
          <a:xfrm>
            <a:off x="0" y="-9525"/>
            <a:ext cx="12192000" cy="1177925"/>
          </a:xfrm>
          <a:prstGeom prst="rect">
            <a:avLst/>
          </a:prstGeom>
          <a:solidFill>
            <a:srgbClr val="8497B0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itchFamily="2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0" y="310515"/>
            <a:ext cx="5086649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事例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1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：光栅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charset="-122"/>
                <a:ea typeface="微软雅黑" charset="-122"/>
                <a:cs typeface="SimSun" charset="0"/>
                <a:sym typeface="+mn-ea"/>
              </a:rPr>
              <a:t>衍射的仿真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4" y="1156329"/>
            <a:ext cx="5867056" cy="373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63" y="1156329"/>
            <a:ext cx="5870141" cy="37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4103" y="597703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斜入射的光栅衍射仿真</a:t>
            </a:r>
          </a:p>
        </p:txBody>
      </p:sp>
      <p:sp>
        <p:nvSpPr>
          <p:cNvPr id="6" name="矩形 5"/>
          <p:cNvSpPr/>
          <p:nvPr/>
        </p:nvSpPr>
        <p:spPr>
          <a:xfrm>
            <a:off x="1150692" y="5163224"/>
            <a:ext cx="10106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(a)	</a:t>
            </a:r>
            <a:r>
              <a:rPr lang="zh-CN" altLang="pt-B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入射角</a:t>
            </a:r>
            <a:r>
              <a:rPr lang="pt-BR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pt-BR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pt-BR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pt-BR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      </a:t>
            </a:r>
            <a:r>
              <a:rPr lang="pt-BR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(b) </a:t>
            </a:r>
            <a:r>
              <a:rPr lang="zh-CN" altLang="pt-B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入射角</a:t>
            </a:r>
            <a:r>
              <a:rPr lang="pt-BR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-30</a:t>
            </a:r>
            <a:r>
              <a:rPr lang="pt-BR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582</Words>
  <Application>Microsoft Office PowerPoint</Application>
  <PresentationFormat>自定义</PresentationFormat>
  <Paragraphs>97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D13001</dc:creator>
  <cp:lastModifiedBy>jun chen</cp:lastModifiedBy>
  <cp:revision>93</cp:revision>
  <dcterms:created xsi:type="dcterms:W3CDTF">2013-11-25T07:14:00Z</dcterms:created>
  <dcterms:modified xsi:type="dcterms:W3CDTF">2016-07-18T15:56:10Z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2052-10.1.0.5602</vt:lpwstr>
  </property>
</Properties>
</file>