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16/7/16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47142" y="3005267"/>
            <a:ext cx="8388332" cy="3309370"/>
          </a:xfrm>
        </p:spPr>
        <p:txBody>
          <a:bodyPr>
            <a:normAutofit/>
          </a:bodyPr>
          <a:lstStyle/>
          <a:p>
            <a:pPr algn="ctr"/>
            <a:r>
              <a:rPr lang="zh-CN" altLang="zh-CN" sz="3500" dirty="0">
                <a:solidFill>
                  <a:srgbClr val="0000FF"/>
                </a:solidFill>
              </a:rPr>
              <a:t>华南师范大学 物理与电信工程学院</a:t>
            </a:r>
            <a:r>
              <a:rPr lang="en-US" altLang="zh-CN" sz="3500" dirty="0">
                <a:solidFill>
                  <a:srgbClr val="0000FF"/>
                </a:solidFill>
              </a:rPr>
              <a:t> </a:t>
            </a:r>
            <a:endParaRPr lang="en-US" altLang="zh-CN" sz="3500" dirty="0" smtClean="0">
              <a:solidFill>
                <a:srgbClr val="0000FF"/>
              </a:solidFill>
            </a:endParaRPr>
          </a:p>
          <a:p>
            <a:pPr algn="ctr"/>
            <a:r>
              <a:rPr lang="zh-CN" altLang="en-US" sz="3500" dirty="0" smtClean="0">
                <a:solidFill>
                  <a:srgbClr val="0000FF"/>
                </a:solidFill>
              </a:rPr>
              <a:t>国家级</a:t>
            </a:r>
            <a:r>
              <a:rPr lang="zh-CN" altLang="en-US" sz="3500" dirty="0" smtClean="0">
                <a:solidFill>
                  <a:srgbClr val="0000FF"/>
                </a:solidFill>
              </a:rPr>
              <a:t>物理学科基础课实验教学示范中心</a:t>
            </a:r>
            <a:endParaRPr lang="en-US" altLang="zh-CN" sz="3500" dirty="0" smtClean="0">
              <a:solidFill>
                <a:srgbClr val="0000FF"/>
              </a:solidFill>
            </a:endParaRPr>
          </a:p>
          <a:p>
            <a:pPr algn="ctr"/>
            <a:endParaRPr kumimoji="1" lang="en-US" altLang="zh-CN" sz="2400" dirty="0">
              <a:solidFill>
                <a:srgbClr val="0000FF"/>
              </a:solidFill>
            </a:endParaRPr>
          </a:p>
          <a:p>
            <a:pPr algn="ctr"/>
            <a:r>
              <a:rPr kumimoji="1" lang="zh-CN" altLang="en-US" sz="3000" dirty="0" smtClean="0">
                <a:solidFill>
                  <a:srgbClr val="0000FF"/>
                </a:solidFill>
              </a:rPr>
              <a:t>程敏熙</a:t>
            </a:r>
            <a:endParaRPr kumimoji="1" lang="en-US" altLang="zh-CN" sz="3000" dirty="0" smtClean="0">
              <a:solidFill>
                <a:srgbClr val="0000FF"/>
              </a:solidFill>
            </a:endParaRPr>
          </a:p>
          <a:p>
            <a:pPr algn="ctr"/>
            <a:r>
              <a:rPr kumimoji="1" lang="zh-CN" altLang="zh-CN" sz="3000" dirty="0" smtClean="0">
                <a:solidFill>
                  <a:srgbClr val="0000FF"/>
                </a:solidFill>
              </a:rPr>
              <a:t>2</a:t>
            </a:r>
            <a:r>
              <a:rPr kumimoji="1" lang="en-US" altLang="zh-CN" sz="3000" dirty="0" smtClean="0">
                <a:solidFill>
                  <a:srgbClr val="0000FF"/>
                </a:solidFill>
              </a:rPr>
              <a:t>016</a:t>
            </a:r>
            <a:r>
              <a:rPr kumimoji="1" lang="zh-CN" altLang="en-US" sz="3000" dirty="0" smtClean="0">
                <a:solidFill>
                  <a:srgbClr val="0000FF"/>
                </a:solidFill>
              </a:rPr>
              <a:t>年</a:t>
            </a:r>
            <a:r>
              <a:rPr kumimoji="1" lang="en-US" altLang="zh-CN" sz="3000" dirty="0" smtClean="0">
                <a:solidFill>
                  <a:srgbClr val="0000FF"/>
                </a:solidFill>
              </a:rPr>
              <a:t>7</a:t>
            </a:r>
            <a:r>
              <a:rPr kumimoji="1" lang="zh-CN" altLang="en-US" sz="3000" dirty="0" smtClean="0">
                <a:solidFill>
                  <a:srgbClr val="0000FF"/>
                </a:solidFill>
              </a:rPr>
              <a:t>月</a:t>
            </a:r>
            <a:endParaRPr kumimoji="1" lang="zh-CN" altLang="en-US" sz="3000" dirty="0">
              <a:solidFill>
                <a:srgbClr val="0000FF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447141" y="927688"/>
            <a:ext cx="8209478" cy="1793167"/>
          </a:xfrm>
        </p:spPr>
        <p:txBody>
          <a:bodyPr/>
          <a:lstStyle/>
          <a:p>
            <a:r>
              <a:rPr lang="zh-CN" altLang="zh-CN" dirty="0">
                <a:solidFill>
                  <a:schemeClr val="tx1"/>
                </a:solidFill>
                <a:effectLst/>
              </a:rPr>
              <a:t>用视频分析软件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Tracker</a:t>
            </a:r>
            <a:r>
              <a:rPr lang="zh-CN" altLang="zh-CN" dirty="0">
                <a:solidFill>
                  <a:schemeClr val="tx1"/>
                </a:solidFill>
                <a:effectLst/>
              </a:rPr>
              <a:t>研究两例运动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/>
            </a:r>
            <a:br>
              <a:rPr lang="en-US" altLang="zh-CN" dirty="0">
                <a:solidFill>
                  <a:schemeClr val="tx1"/>
                </a:solidFill>
                <a:effectLst/>
              </a:rPr>
            </a:b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0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39826" y="302198"/>
            <a:ext cx="8549305" cy="1164660"/>
          </a:xfrm>
        </p:spPr>
        <p:txBody>
          <a:bodyPr>
            <a:noAutofit/>
          </a:bodyPr>
          <a:lstStyle/>
          <a:p>
            <a:r>
              <a:rPr lang="zh-CN" altLang="zh-CN" sz="2400" dirty="0" smtClean="0"/>
              <a:t>视频</a:t>
            </a:r>
            <a:r>
              <a:rPr lang="zh-CN" altLang="en-US" sz="2400" dirty="0" smtClean="0"/>
              <a:t>分析</a:t>
            </a:r>
            <a:r>
              <a:rPr lang="zh-CN" altLang="zh-CN" sz="2400" dirty="0"/>
              <a:t>软件</a:t>
            </a:r>
            <a:r>
              <a:rPr lang="en-US" altLang="zh-CN" sz="2400" dirty="0" smtClean="0"/>
              <a:t>Tracker</a:t>
            </a:r>
            <a:r>
              <a:rPr lang="zh-CN" altLang="zh-CN" sz="2400" dirty="0" smtClean="0"/>
              <a:t>是由美国卡布里洛</a:t>
            </a:r>
            <a:r>
              <a:rPr lang="zh-CN" altLang="zh-CN" sz="2400" dirty="0"/>
              <a:t>大学（</a:t>
            </a:r>
            <a:r>
              <a:rPr lang="en-US" altLang="zh-CN" sz="2400" dirty="0"/>
              <a:t>Cabrillo College</a:t>
            </a:r>
            <a:r>
              <a:rPr lang="zh-CN" altLang="zh-CN" sz="2400" dirty="0"/>
              <a:t>）的道格拉斯·布朗（</a:t>
            </a:r>
            <a:r>
              <a:rPr lang="en-US" altLang="zh-CN" sz="2400" dirty="0"/>
              <a:t>Douglas Brown</a:t>
            </a:r>
            <a:r>
              <a:rPr lang="zh-CN" altLang="zh-CN" sz="2400" dirty="0"/>
              <a:t>）教授开发的能够分析视频的开源软</a:t>
            </a:r>
            <a:r>
              <a:rPr lang="zh-CN" altLang="zh-CN" sz="2400" dirty="0" smtClean="0"/>
              <a:t>件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> </a:t>
            </a:r>
            <a:endParaRPr kumimoji="1" lang="zh-CN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51" y="3291481"/>
            <a:ext cx="5636821" cy="33256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5132" y="1466858"/>
            <a:ext cx="831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通过分析物理实验的视频，追踪选定研究对象的运动轨迹，可以快捷地进行数据分析、归纳物理规律，并且允许用户建立自己的动力学或运动学模型进行模拟实验。该软件已经成功用于运动学、动力学甚至是光谱分析等领域的实验研究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193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054" y="329369"/>
            <a:ext cx="8298907" cy="1143000"/>
          </a:xfrm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rgbClr val="000000"/>
                </a:solidFill>
                <a:effectLst/>
              </a:rPr>
              <a:t>案例</a:t>
            </a:r>
            <a:r>
              <a:rPr lang="en-US" altLang="zh-CN" sz="3600" dirty="0" smtClean="0">
                <a:solidFill>
                  <a:srgbClr val="000000"/>
                </a:solidFill>
                <a:effectLst/>
              </a:rPr>
              <a:t>1.</a:t>
            </a:r>
            <a:r>
              <a:rPr lang="zh-CN" altLang="zh-CN" sz="3600" dirty="0" smtClean="0">
                <a:solidFill>
                  <a:srgbClr val="000000"/>
                </a:solidFill>
                <a:effectLst/>
              </a:rPr>
              <a:t>研究分析模拟蹦极运动</a:t>
            </a:r>
            <a:r>
              <a:rPr lang="en-US" altLang="zh-CN" sz="3600" dirty="0" smtClean="0">
                <a:solidFill>
                  <a:srgbClr val="000000"/>
                </a:solidFill>
                <a:effectLst/>
              </a:rPr>
              <a:t> </a:t>
            </a:r>
            <a:endParaRPr kumimoji="1"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05969" y="5921090"/>
            <a:ext cx="6400800" cy="539099"/>
          </a:xfrm>
        </p:spPr>
        <p:txBody>
          <a:bodyPr/>
          <a:lstStyle/>
          <a:p>
            <a:endParaRPr kumimoji="1" lang="zh-CN" altLang="en-US" dirty="0"/>
          </a:p>
        </p:txBody>
      </p:sp>
      <p:grpSp>
        <p:nvGrpSpPr>
          <p:cNvPr id="4" name="组合 23"/>
          <p:cNvGrpSpPr/>
          <p:nvPr/>
        </p:nvGrpSpPr>
        <p:grpSpPr>
          <a:xfrm>
            <a:off x="447140" y="1216418"/>
            <a:ext cx="3487686" cy="4042798"/>
            <a:chOff x="0" y="0"/>
            <a:chExt cx="1759585" cy="1983453"/>
          </a:xfrm>
        </p:grpSpPr>
        <p:pic>
          <p:nvPicPr>
            <p:cNvPr id="5" name="图片 4" descr="C:\Users\Administrator\Desktop\新建文件夹\918537584571109288.jpg"/>
            <p:cNvPicPr>
              <a:picLocks noChangeAspect="1"/>
            </p:cNvPicPr>
            <p:nvPr/>
          </p:nvPicPr>
          <p:blipFill>
            <a:blip r:embed="rId2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17" t="19849" r="5573" b="9283"/>
            <a:stretch>
              <a:fillRect/>
            </a:stretch>
          </p:blipFill>
          <p:spPr bwMode="auto">
            <a:xfrm>
              <a:off x="146649" y="0"/>
              <a:ext cx="1406106" cy="1647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0" y="1630393"/>
              <a:ext cx="1759585" cy="3530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图</a:t>
              </a:r>
              <a:r>
                <a:rPr lang="en-US" sz="2000" kern="100" dirty="0">
                  <a:effectLst/>
                  <a:latin typeface="Cambria"/>
                  <a:ea typeface="宋体"/>
                  <a:cs typeface="Times New Roman"/>
                </a:rPr>
                <a:t>1  </a:t>
              </a: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模拟蹦极运动的重锤</a:t>
              </a:r>
              <a:endParaRPr lang="en-US" sz="2000" kern="100" dirty="0">
                <a:effectLst/>
                <a:latin typeface="Cambria"/>
                <a:ea typeface="宋体"/>
                <a:cs typeface="Times New Roman"/>
              </a:endParaRP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4129763" y="1216418"/>
            <a:ext cx="4473198" cy="5243771"/>
            <a:chOff x="0" y="0"/>
            <a:chExt cx="2389517" cy="260514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lum bright="14000" contras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347" y="0"/>
              <a:ext cx="1035170" cy="2027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图片 8" descr="C:\Users\Administrator\Desktop\新建文件夹\装置图.tmp_副本.png"/>
            <p:cNvPicPr>
              <a:picLocks noChangeAspect="1"/>
            </p:cNvPicPr>
            <p:nvPr/>
          </p:nvPicPr>
          <p:blipFill>
            <a:blip r:embed="rId4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27"/>
              <a:ext cx="1069675" cy="2027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802256" y="2294627"/>
              <a:ext cx="1104900" cy="310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kern="100" dirty="0">
                  <a:effectLst/>
                  <a:ea typeface="宋体"/>
                  <a:cs typeface="Times New Roman"/>
                </a:rPr>
                <a:t>图</a:t>
              </a:r>
              <a:r>
                <a:rPr lang="en-US" kern="100" dirty="0">
                  <a:effectLst/>
                  <a:ea typeface="宋体"/>
                  <a:cs typeface="Times New Roman"/>
                </a:rPr>
                <a:t>2 </a:t>
              </a:r>
              <a:r>
                <a:rPr lang="zh-CN" kern="100" dirty="0">
                  <a:effectLst/>
                  <a:ea typeface="宋体"/>
                  <a:cs typeface="Times New Roman"/>
                </a:rPr>
                <a:t>实验装置图</a:t>
              </a:r>
              <a:endParaRPr lang="en-US" kern="100" dirty="0">
                <a:effectLst/>
                <a:ea typeface="宋体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5684" b="15684"/>
          <a:stretch>
            <a:fillRect/>
          </a:stretch>
        </p:blipFill>
        <p:spPr>
          <a:xfrm>
            <a:off x="222888" y="1071402"/>
            <a:ext cx="8768874" cy="47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123506" y="5392155"/>
            <a:ext cx="6400800" cy="80742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 </a:t>
            </a:r>
            <a:r>
              <a:rPr lang="zh-CN" altLang="zh-CN" sz="2400" dirty="0"/>
              <a:t>图</a:t>
            </a:r>
            <a:r>
              <a:rPr lang="en-US" altLang="zh-CN" sz="2400" dirty="0"/>
              <a:t>3 </a:t>
            </a:r>
            <a:r>
              <a:rPr lang="zh-CN" altLang="zh-CN" sz="2400" dirty="0"/>
              <a:t>重锤模拟蹦极运动的</a:t>
            </a:r>
            <a:r>
              <a:rPr lang="en-US" altLang="zh-CN" sz="2400" dirty="0"/>
              <a:t>y-t , </a:t>
            </a:r>
            <a:r>
              <a:rPr lang="en-US" altLang="zh-CN" sz="2400" dirty="0" err="1"/>
              <a:t>v</a:t>
            </a:r>
            <a:r>
              <a:rPr lang="en-US" altLang="zh-CN" sz="2400" baseline="-25000" dirty="0" err="1"/>
              <a:t>y</a:t>
            </a:r>
            <a:r>
              <a:rPr lang="en-US" altLang="zh-CN" sz="2400" dirty="0"/>
              <a:t>-t, a</a:t>
            </a:r>
            <a:r>
              <a:rPr lang="en-US" altLang="zh-CN" sz="2400" baseline="-25000" dirty="0"/>
              <a:t>y</a:t>
            </a:r>
            <a:r>
              <a:rPr lang="en-US" altLang="zh-CN" sz="2400" dirty="0"/>
              <a:t>-t </a:t>
            </a:r>
            <a:r>
              <a:rPr lang="zh-CN" altLang="zh-CN" sz="2400" dirty="0"/>
              <a:t>图</a:t>
            </a:r>
            <a:r>
              <a:rPr lang="en-US" altLang="zh-CN" sz="2400" dirty="0"/>
              <a:t> </a:t>
            </a:r>
            <a:endParaRPr kumimoji="1" lang="zh-CN" altLang="en-US" sz="2400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8" y="587631"/>
            <a:ext cx="7976967" cy="47225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23786" y="597915"/>
            <a:ext cx="29972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0000"/>
                </a:solidFill>
                <a:effectLst/>
                <a:latin typeface="Cambria"/>
                <a:ea typeface="宋体"/>
                <a:cs typeface="Times New Roman"/>
              </a:rPr>
              <a:t>A</a:t>
            </a:r>
            <a:endParaRPr lang="en-US" sz="1200" kern="100" dirty="0">
              <a:effectLst/>
              <a:latin typeface="Cambria"/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200" kern="100" dirty="0">
                <a:effectLst/>
                <a:latin typeface="Cambria"/>
                <a:ea typeface="宋体"/>
                <a:cs typeface="Times New Roman"/>
              </a:rPr>
              <a:t> 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78627" y="1823730"/>
            <a:ext cx="29972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latin typeface="Cambria"/>
                <a:ea typeface="宋体"/>
                <a:cs typeface="Times New Roman"/>
              </a:rPr>
              <a:t>B</a:t>
            </a:r>
            <a:endParaRPr lang="en-US" sz="1200" kern="100">
              <a:effectLst/>
              <a:latin typeface="Cambria"/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200" kern="100">
                <a:effectLst/>
                <a:latin typeface="Cambria"/>
                <a:ea typeface="宋体"/>
                <a:cs typeface="Times New Roman"/>
              </a:rPr>
              <a:t>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043359" y="587631"/>
            <a:ext cx="29972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0000"/>
                </a:solidFill>
                <a:effectLst/>
                <a:latin typeface="Cambria"/>
                <a:ea typeface="宋体"/>
                <a:cs typeface="Times New Roman"/>
              </a:rPr>
              <a:t>C</a:t>
            </a:r>
            <a:endParaRPr lang="en-US" sz="1200" kern="100" dirty="0">
              <a:effectLst/>
              <a:latin typeface="Cambria"/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200" kern="100" dirty="0">
                <a:effectLst/>
                <a:latin typeface="Cambria"/>
                <a:ea typeface="宋体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477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368" y="365146"/>
            <a:ext cx="8567190" cy="1143000"/>
          </a:xfrm>
        </p:spPr>
        <p:txBody>
          <a:bodyPr/>
          <a:lstStyle/>
          <a:p>
            <a:pPr algn="l"/>
            <a:r>
              <a:rPr lang="zh-CN" altLang="en-US" sz="2800" dirty="0" smtClean="0">
                <a:solidFill>
                  <a:srgbClr val="000000"/>
                </a:solidFill>
                <a:effectLst/>
              </a:rPr>
              <a:t>案例</a:t>
            </a:r>
            <a:r>
              <a:rPr lang="en-US" altLang="zh-CN" sz="2800" dirty="0" smtClean="0">
                <a:solidFill>
                  <a:srgbClr val="000000"/>
                </a:solidFill>
                <a:effectLst/>
              </a:rPr>
              <a:t>2.</a:t>
            </a:r>
            <a:r>
              <a:rPr lang="zh-CN" altLang="zh-CN" sz="2800" dirty="0" smtClean="0">
                <a:solidFill>
                  <a:srgbClr val="000000"/>
                </a:solidFill>
                <a:effectLst/>
              </a:rPr>
              <a:t>研究圆周运动</a:t>
            </a:r>
            <a:r>
              <a:rPr lang="zh-CN" altLang="zh-CN" sz="2800" dirty="0">
                <a:solidFill>
                  <a:srgbClr val="000000"/>
                </a:solidFill>
                <a:effectLst/>
              </a:rPr>
              <a:t>的速度、</a:t>
            </a:r>
            <a:r>
              <a:rPr lang="zh-CN" altLang="zh-CN" sz="2800" dirty="0" smtClean="0">
                <a:solidFill>
                  <a:srgbClr val="000000"/>
                </a:solidFill>
                <a:effectLst/>
              </a:rPr>
              <a:t>向心加速度方向以及离心运动</a:t>
            </a:r>
            <a:r>
              <a:rPr lang="en-US" altLang="zh-CN" sz="2800" dirty="0" smtClean="0">
                <a:effectLst/>
              </a:rPr>
              <a:t> 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11368" y="1577792"/>
            <a:ext cx="8424106" cy="1409586"/>
          </a:xfrm>
        </p:spPr>
        <p:txBody>
          <a:bodyPr>
            <a:noAutofit/>
          </a:bodyPr>
          <a:lstStyle/>
          <a:p>
            <a:r>
              <a:rPr lang="zh-CN" altLang="zh-CN" sz="2400" dirty="0"/>
              <a:t>取一个转速为</a:t>
            </a:r>
            <a:r>
              <a:rPr lang="en-US" altLang="zh-CN" sz="2400" dirty="0"/>
              <a:t>100r/min</a:t>
            </a:r>
            <a:r>
              <a:rPr lang="zh-CN" altLang="zh-CN" sz="2400" dirty="0"/>
              <a:t>的直流电动机，将其与直流电源（</a:t>
            </a:r>
            <a:r>
              <a:rPr lang="en-US" altLang="zh-CN" sz="2400" dirty="0"/>
              <a:t>4</a:t>
            </a:r>
            <a:r>
              <a:rPr lang="zh-CN" altLang="zh-CN" sz="2400" dirty="0"/>
              <a:t>节干电池）和开关连接好形成闭合电路；把一根轻质塑料横杆固定在电动</a:t>
            </a:r>
            <a:r>
              <a:rPr lang="zh-CN" altLang="zh-CN" sz="2400" dirty="0" smtClean="0"/>
              <a:t>机上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> </a:t>
            </a:r>
            <a:endParaRPr kumimoji="1" lang="zh-CN" altLang="en-US" sz="2400" dirty="0"/>
          </a:p>
        </p:txBody>
      </p:sp>
      <p:grpSp>
        <p:nvGrpSpPr>
          <p:cNvPr id="4" name="组合 19"/>
          <p:cNvGrpSpPr/>
          <p:nvPr/>
        </p:nvGrpSpPr>
        <p:grpSpPr>
          <a:xfrm>
            <a:off x="608110" y="2844270"/>
            <a:ext cx="3791741" cy="3810248"/>
            <a:chOff x="0" y="0"/>
            <a:chExt cx="2208362" cy="1981021"/>
          </a:xfrm>
        </p:grpSpPr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457200" y="1647646"/>
              <a:ext cx="131826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图</a:t>
              </a:r>
              <a:r>
                <a:rPr lang="en-US" sz="2000" kern="100" dirty="0">
                  <a:effectLst/>
                  <a:latin typeface="Cambria"/>
                  <a:ea typeface="宋体"/>
                  <a:cs typeface="Times New Roman"/>
                </a:rPr>
                <a:t>4 </a:t>
              </a: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实验装置图</a:t>
              </a:r>
              <a:endParaRPr lang="en-US" sz="2000" kern="100" dirty="0">
                <a:effectLst/>
                <a:latin typeface="Cambria"/>
                <a:ea typeface="宋体"/>
                <a:cs typeface="Times New Roman"/>
              </a:endParaRPr>
            </a:p>
          </p:txBody>
        </p:sp>
        <p:pic>
          <p:nvPicPr>
            <p:cNvPr id="6" name="图片 5" descr="C:\Users\Administrator\Desktop\圆周\185527494963144753.jpg"/>
            <p:cNvPicPr>
              <a:picLocks noChangeAspect="1"/>
            </p:cNvPicPr>
            <p:nvPr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3" t="6889" r="4823" b="17151"/>
            <a:stretch>
              <a:fillRect/>
            </a:stretch>
          </p:blipFill>
          <p:spPr bwMode="auto">
            <a:xfrm>
              <a:off x="0" y="0"/>
              <a:ext cx="2208362" cy="1647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文本框 6"/>
          <p:cNvSpPr txBox="1"/>
          <p:nvPr/>
        </p:nvSpPr>
        <p:spPr>
          <a:xfrm>
            <a:off x="4739676" y="3251179"/>
            <a:ext cx="4095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其中两个乒乓球分别涂成黑色和白色，用热熔胶将黑色和白色的乒乓球粘在横杆的两端。</a:t>
            </a:r>
            <a:r>
              <a:rPr lang="en-US" altLang="zh-CN" sz="2400" dirty="0"/>
              <a:t> 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916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93483" y="659966"/>
            <a:ext cx="8370449" cy="967887"/>
          </a:xfrm>
        </p:spPr>
        <p:txBody>
          <a:bodyPr>
            <a:normAutofit/>
          </a:bodyPr>
          <a:lstStyle/>
          <a:p>
            <a:r>
              <a:rPr lang="zh-CN" altLang="zh-CN" sz="2400" dirty="0"/>
              <a:t>在视频窗口中右击“滤镜—添加—</a:t>
            </a:r>
            <a:r>
              <a:rPr lang="en-US" altLang="zh-CN" sz="2400" dirty="0"/>
              <a:t>Dark Ghost</a:t>
            </a:r>
            <a:r>
              <a:rPr lang="zh-CN" altLang="zh-CN" sz="2400" dirty="0"/>
              <a:t>”，再适当调节暗色轨迹阴影，可得到小黄球做离心运动的频闪效果图。</a:t>
            </a:r>
            <a:r>
              <a:rPr lang="en-US" altLang="zh-CN" sz="2400" dirty="0"/>
              <a:t> </a:t>
            </a:r>
            <a:endParaRPr kumimoji="1" lang="zh-CN" altLang="en-US" sz="2400" dirty="0"/>
          </a:p>
        </p:txBody>
      </p:sp>
      <p:grpSp>
        <p:nvGrpSpPr>
          <p:cNvPr id="4" name="组合 21"/>
          <p:cNvGrpSpPr/>
          <p:nvPr/>
        </p:nvGrpSpPr>
        <p:grpSpPr>
          <a:xfrm>
            <a:off x="393483" y="1896180"/>
            <a:ext cx="3648657" cy="3971245"/>
            <a:chOff x="0" y="0"/>
            <a:chExt cx="2398143" cy="26193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5"/>
            <a:stretch>
              <a:fillRect/>
            </a:stretch>
          </p:blipFill>
          <p:spPr bwMode="auto">
            <a:xfrm>
              <a:off x="0" y="0"/>
              <a:ext cx="2398143" cy="2225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232913" y="2286000"/>
              <a:ext cx="216523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图</a:t>
              </a:r>
              <a:r>
                <a:rPr lang="en-US" sz="2000" kern="100" dirty="0">
                  <a:effectLst/>
                  <a:latin typeface="Cambria"/>
                  <a:ea typeface="宋体"/>
                  <a:cs typeface="Times New Roman"/>
                </a:rPr>
                <a:t>5 </a:t>
              </a: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圆周运动的速度矢量图</a:t>
              </a:r>
              <a:endParaRPr lang="en-US" sz="2000" kern="100" dirty="0">
                <a:effectLst/>
                <a:latin typeface="Cambria"/>
                <a:ea typeface="宋体"/>
                <a:cs typeface="Times New Roman"/>
              </a:endParaRPr>
            </a:p>
          </p:txBody>
        </p:sp>
      </p:grpSp>
      <p:grpSp>
        <p:nvGrpSpPr>
          <p:cNvPr id="7" name="组合 20"/>
          <p:cNvGrpSpPr/>
          <p:nvPr/>
        </p:nvGrpSpPr>
        <p:grpSpPr>
          <a:xfrm>
            <a:off x="4990075" y="1896180"/>
            <a:ext cx="3773857" cy="3971245"/>
            <a:chOff x="0" y="0"/>
            <a:chExt cx="2441275" cy="2619375"/>
          </a:xfrm>
        </p:grpSpPr>
        <p:pic>
          <p:nvPicPr>
            <p:cNvPr id="8" name="图片 7" descr="filehelper_1460998459612_9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"/>
            <a:stretch>
              <a:fillRect/>
            </a:stretch>
          </p:blipFill>
          <p:spPr bwMode="auto">
            <a:xfrm>
              <a:off x="0" y="0"/>
              <a:ext cx="2441275" cy="2225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112143" y="2286000"/>
              <a:ext cx="232913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图</a:t>
              </a:r>
              <a:r>
                <a:rPr lang="en-US" sz="2000" kern="100" dirty="0">
                  <a:effectLst/>
                  <a:latin typeface="Cambria"/>
                  <a:ea typeface="宋体"/>
                  <a:cs typeface="Times New Roman"/>
                </a:rPr>
                <a:t>6 </a:t>
              </a: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圆周运动的加速度矢量图</a:t>
              </a:r>
              <a:endParaRPr lang="en-US" sz="2000" kern="100" dirty="0">
                <a:effectLst/>
                <a:latin typeface="Cambria"/>
                <a:ea typeface="宋体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97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61767" y="731520"/>
            <a:ext cx="8030622" cy="1200437"/>
          </a:xfrm>
        </p:spPr>
        <p:txBody>
          <a:bodyPr>
            <a:normAutofit/>
          </a:bodyPr>
          <a:lstStyle/>
          <a:p>
            <a:r>
              <a:rPr lang="zh-CN" altLang="zh-CN" sz="2400" dirty="0"/>
              <a:t>当电动机转速较大时，胶水的粘力不足以满足小黄球做圆周运动所需的向心力，故小黄球开始做离心运动。</a:t>
            </a:r>
            <a:r>
              <a:rPr lang="en-US" altLang="zh-CN" sz="2400" dirty="0"/>
              <a:t> </a:t>
            </a:r>
            <a:endParaRPr kumimoji="1" lang="zh-CN" altLang="en-US" sz="2400" dirty="0"/>
          </a:p>
        </p:txBody>
      </p:sp>
      <p:grpSp>
        <p:nvGrpSpPr>
          <p:cNvPr id="4" name="组合 25"/>
          <p:cNvGrpSpPr/>
          <p:nvPr/>
        </p:nvGrpSpPr>
        <p:grpSpPr>
          <a:xfrm>
            <a:off x="2074727" y="1681518"/>
            <a:ext cx="4435622" cy="4794116"/>
            <a:chOff x="0" y="0"/>
            <a:chExt cx="2182483" cy="2369209"/>
          </a:xfrm>
        </p:grpSpPr>
        <p:pic>
          <p:nvPicPr>
            <p:cNvPr id="5" name="图片 4" descr="C:\Users\Administrator\Desktop\圆周\6AE6.tm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82483" cy="2035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258792" y="2035834"/>
              <a:ext cx="18288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图</a:t>
              </a:r>
              <a:r>
                <a:rPr lang="en-US" sz="2000" kern="100" dirty="0">
                  <a:effectLst/>
                  <a:latin typeface="Cambria"/>
                  <a:ea typeface="宋体"/>
                  <a:cs typeface="Times New Roman"/>
                </a:rPr>
                <a:t>7 </a:t>
              </a:r>
              <a:r>
                <a:rPr lang="zh-CN" sz="2000" kern="100" dirty="0">
                  <a:effectLst/>
                  <a:latin typeface="Cambria"/>
                  <a:ea typeface="宋体"/>
                  <a:cs typeface="Times New Roman"/>
                </a:rPr>
                <a:t>离心运动的速度矢量图</a:t>
              </a:r>
              <a:endParaRPr lang="en-US" sz="2000" kern="100" dirty="0">
                <a:effectLst/>
                <a:latin typeface="Cambria"/>
                <a:ea typeface="宋体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22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087" y="535678"/>
            <a:ext cx="2391935" cy="1143000"/>
          </a:xfrm>
        </p:spPr>
        <p:txBody>
          <a:bodyPr/>
          <a:lstStyle/>
          <a:p>
            <a:pPr algn="l"/>
            <a:r>
              <a:rPr lang="zh-CN" altLang="zh-CN" sz="4000" dirty="0" smtClean="0">
                <a:solidFill>
                  <a:srgbClr val="000000"/>
                </a:solidFill>
              </a:rPr>
              <a:t>结束语</a:t>
            </a:r>
            <a:endParaRPr kumimoji="1"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29253" y="1466856"/>
            <a:ext cx="8370449" cy="5062443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蹦极运动包含了许多物理知识和规</a:t>
            </a:r>
            <a:r>
              <a:rPr lang="zh-CN" altLang="zh-CN" sz="2800" dirty="0"/>
              <a:t>律，</a:t>
            </a:r>
            <a:r>
              <a:rPr lang="zh-CN" altLang="zh-CN" sz="2800" dirty="0" smtClean="0"/>
              <a:t>该运动过程也经常作为物理典型问题出现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因</a:t>
            </a:r>
            <a:r>
              <a:rPr lang="zh-CN" altLang="zh-CN" sz="2800" dirty="0"/>
              <a:t>此，了解掌握蹦极的整个运动过程和规律是非常必要的。而该运动过程时间短，观察不方便，并且其速度、</a:t>
            </a:r>
            <a:r>
              <a:rPr lang="zh-CN" altLang="zh-CN" sz="2800" dirty="0" smtClean="0"/>
              <a:t>加速度的变化也</a:t>
            </a:r>
            <a:r>
              <a:rPr lang="zh-CN" altLang="en-US" sz="2800" dirty="0" smtClean="0"/>
              <a:t>不易</a:t>
            </a:r>
            <a:r>
              <a:rPr lang="zh-CN" altLang="zh-CN" sz="2800" dirty="0" smtClean="0"/>
              <a:t>亲</a:t>
            </a:r>
            <a:r>
              <a:rPr lang="zh-CN" altLang="zh-CN" sz="2800" dirty="0"/>
              <a:t>身</a:t>
            </a:r>
            <a:r>
              <a:rPr lang="zh-CN" altLang="zh-CN" sz="2800" dirty="0" smtClean="0"/>
              <a:t>感受</a:t>
            </a:r>
            <a:r>
              <a:rPr lang="zh-CN" altLang="zh-CN" sz="2800" dirty="0"/>
              <a:t>，</a:t>
            </a:r>
            <a:r>
              <a:rPr lang="zh-CN" altLang="en-US" sz="2800" dirty="0" smtClean="0"/>
              <a:t>借助</a:t>
            </a:r>
            <a:r>
              <a:rPr lang="en-US" altLang="zh-CN" sz="2800" dirty="0" smtClean="0"/>
              <a:t>Tracker</a:t>
            </a:r>
            <a:r>
              <a:rPr lang="zh-CN" altLang="en-US" sz="2800" dirty="0" smtClean="0"/>
              <a:t>可以解决这个问题。</a:t>
            </a:r>
            <a:endParaRPr lang="en-US" altLang="zh-CN" sz="2800" dirty="0" smtClean="0"/>
          </a:p>
          <a:p>
            <a:r>
              <a:rPr lang="zh-CN" altLang="zh-CN" sz="2800" dirty="0" smtClean="0"/>
              <a:t>（2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圆周运动</a:t>
            </a:r>
            <a:r>
              <a:rPr lang="zh-CN" altLang="zh-CN" sz="2800" dirty="0"/>
              <a:t>的线速度、向心加速度和离心力等知识点也是教学的难点与重点，所以本实验用</a:t>
            </a:r>
            <a:r>
              <a:rPr lang="en-US" altLang="zh-CN" sz="2800" dirty="0"/>
              <a:t>Tracker</a:t>
            </a:r>
            <a:r>
              <a:rPr lang="zh-CN" altLang="zh-CN" sz="2800" dirty="0"/>
              <a:t>软件能够形象、动态、定量地分析模拟蹦极运动以及圆周运动，可使运动过程所蕴含的物理规律更加可视化、直观化。</a:t>
            </a:r>
            <a:r>
              <a:rPr lang="en-US" altLang="zh-CN" sz="2800" dirty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2165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气流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气流.thmx</Template>
  <TotalTime>330</TotalTime>
  <Words>238</Words>
  <Application>Microsoft Macintosh PowerPoint</Application>
  <PresentationFormat>全屏显示(4:3)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气流</vt:lpstr>
      <vt:lpstr>用视频分析软件Tracker研究两例运动 </vt:lpstr>
      <vt:lpstr>PowerPoint 演示文稿</vt:lpstr>
      <vt:lpstr>案例1.研究分析模拟蹦极运动 </vt:lpstr>
      <vt:lpstr>PowerPoint 演示文稿</vt:lpstr>
      <vt:lpstr>PowerPoint 演示文稿</vt:lpstr>
      <vt:lpstr>案例2.研究圆周运动的速度、向心加速度方向以及离心运动 </vt:lpstr>
      <vt:lpstr>PowerPoint 演示文稿</vt:lpstr>
      <vt:lpstr>PowerPoint 演示文稿</vt:lpstr>
      <vt:lpstr>结束语</vt:lpstr>
    </vt:vector>
  </TitlesOfParts>
  <Company>scnu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用视频分析软件Tracker研究两例运动 </dc:title>
  <dc:creator>James Cheng</dc:creator>
  <cp:lastModifiedBy>James Cheng</cp:lastModifiedBy>
  <cp:revision>8</cp:revision>
  <dcterms:created xsi:type="dcterms:W3CDTF">2016-07-16T09:00:51Z</dcterms:created>
  <dcterms:modified xsi:type="dcterms:W3CDTF">2016-07-16T14:31:33Z</dcterms:modified>
</cp:coreProperties>
</file>