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7"/>
  </p:notesMasterIdLst>
  <p:sldIdLst>
    <p:sldId id="256" r:id="rId2"/>
    <p:sldId id="257" r:id="rId3"/>
    <p:sldId id="297" r:id="rId4"/>
    <p:sldId id="292" r:id="rId5"/>
    <p:sldId id="280" r:id="rId6"/>
    <p:sldId id="298" r:id="rId7"/>
    <p:sldId id="262" r:id="rId8"/>
    <p:sldId id="263" r:id="rId9"/>
    <p:sldId id="299" r:id="rId10"/>
    <p:sldId id="265" r:id="rId11"/>
    <p:sldId id="287" r:id="rId12"/>
    <p:sldId id="278" r:id="rId13"/>
    <p:sldId id="294" r:id="rId14"/>
    <p:sldId id="295" r:id="rId15"/>
    <p:sldId id="279"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CC3300"/>
    <a:srgbClr val="FF0000"/>
    <a:srgbClr val="CC0000"/>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6" d="100"/>
          <a:sy n="46" d="100"/>
        </p:scale>
        <p:origin x="-1506" y="-10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591191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2200" dirty="0" smtClean="0">
                <a:effectLst/>
                <a:latin typeface="Helvetica Neue"/>
                <a:ea typeface="Helvetica Neue"/>
                <a:cs typeface="Helvetica Neue"/>
                <a:sym typeface="Helvetica Neue"/>
              </a:rPr>
              <a:t>它来自于</a:t>
            </a:r>
            <a:r>
              <a:rPr lang="en-US" altLang="zh-CN" sz="2200" baseline="30000" dirty="0" smtClean="0">
                <a:effectLst/>
                <a:latin typeface="Helvetica Neue"/>
                <a:ea typeface="Helvetica Neue"/>
                <a:cs typeface="Helvetica Neue"/>
                <a:sym typeface="Helvetica Neue"/>
              </a:rPr>
              <a:t>137</a:t>
            </a:r>
            <a:r>
              <a:rPr lang="en-US" altLang="zh-CN" sz="2200" dirty="0" smtClean="0">
                <a:effectLst/>
                <a:latin typeface="Helvetica Neue"/>
                <a:ea typeface="Helvetica Neue"/>
                <a:cs typeface="Helvetica Neue"/>
                <a:sym typeface="Helvetica Neue"/>
              </a:rPr>
              <a:t>Cs</a:t>
            </a:r>
            <a:r>
              <a:rPr lang="zh-CN" altLang="zh-CN" sz="2200" dirty="0" smtClean="0">
                <a:effectLst/>
                <a:latin typeface="Helvetica Neue"/>
                <a:ea typeface="Helvetica Neue"/>
                <a:cs typeface="Helvetica Neue"/>
                <a:sym typeface="Helvetica Neue"/>
              </a:rPr>
              <a:t>的衰变产物钡原子的</a:t>
            </a:r>
            <a:r>
              <a:rPr lang="en-US" altLang="zh-CN" sz="2200" dirty="0" smtClean="0">
                <a:effectLst/>
                <a:latin typeface="Helvetica Neue"/>
                <a:ea typeface="Helvetica Neue"/>
                <a:cs typeface="Helvetica Neue"/>
                <a:sym typeface="Helvetica Neue"/>
              </a:rPr>
              <a:t>X</a:t>
            </a:r>
            <a:r>
              <a:rPr lang="zh-CN" altLang="zh-CN" sz="2200" dirty="0" smtClean="0">
                <a:effectLst/>
                <a:latin typeface="Helvetica Neue"/>
                <a:ea typeface="Helvetica Neue"/>
                <a:cs typeface="Helvetica Neue"/>
                <a:sym typeface="Helvetica Neue"/>
              </a:rPr>
              <a:t>射线荧光发射。但是要想对其进一步分析，则发现谱仪的分辨率不够。学生在实验中也会用到焊锡等材料，我们知道焊锡中含有大量的铅成分，但是要知道其铅、锡含量比就没有相应检测手法。</a:t>
            </a:r>
            <a:endParaRPr lang="zh-CN" altLang="en-US" dirty="0"/>
          </a:p>
        </p:txBody>
      </p:sp>
    </p:spTree>
    <p:extLst>
      <p:ext uri="{BB962C8B-B14F-4D97-AF65-F5344CB8AC3E}">
        <p14:creationId xmlns:p14="http://schemas.microsoft.com/office/powerpoint/2010/main" val="32997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Pb</a:t>
            </a:r>
            <a:r>
              <a:rPr lang="en-US" altLang="zh-CN" dirty="0" smtClean="0"/>
              <a:t> 82; Ba 56</a:t>
            </a:r>
            <a:endParaRPr lang="zh-CN" altLang="en-US" dirty="0"/>
          </a:p>
        </p:txBody>
      </p:sp>
    </p:spTree>
    <p:extLst>
      <p:ext uri="{BB962C8B-B14F-4D97-AF65-F5344CB8AC3E}">
        <p14:creationId xmlns:p14="http://schemas.microsoft.com/office/powerpoint/2010/main" val="400912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774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just" defTabSz="457200" eaLnBrk="1" fontAlgn="auto" latinLnBrk="0" hangingPunct="1">
              <a:lnSpc>
                <a:spcPct val="117999"/>
              </a:lnSpc>
              <a:spcBef>
                <a:spcPts val="0"/>
              </a:spcBef>
              <a:spcAft>
                <a:spcPts val="0"/>
              </a:spcAft>
              <a:buClrTx/>
              <a:buSzTx/>
              <a:buFontTx/>
              <a:buNone/>
              <a:tabLst/>
              <a:defRPr/>
            </a:pPr>
            <a:r>
              <a:rPr lang="zh-CN" altLang="en-US" sz="2400" b="0" dirty="0" smtClean="0">
                <a:latin typeface="+mn-ea"/>
              </a:rPr>
              <a:t>大家知道高速电子撞击物质，比如金属，可以产生韧致辐射连续</a:t>
            </a:r>
            <a:r>
              <a:rPr lang="en-US" altLang="zh-CN" sz="2400" b="0" dirty="0" smtClean="0">
                <a:latin typeface="+mn-ea"/>
              </a:rPr>
              <a:t>X</a:t>
            </a:r>
            <a:r>
              <a:rPr lang="zh-CN" altLang="en-US" sz="2400" b="0" dirty="0" smtClean="0">
                <a:latin typeface="+mn-ea"/>
              </a:rPr>
              <a:t>光和特征辐射，线状</a:t>
            </a:r>
            <a:r>
              <a:rPr lang="en-US" altLang="zh-CN" sz="2400" b="0" dirty="0" smtClean="0">
                <a:latin typeface="+mn-ea"/>
              </a:rPr>
              <a:t>X</a:t>
            </a:r>
            <a:r>
              <a:rPr lang="zh-CN" altLang="en-US" sz="2400" b="0" dirty="0" smtClean="0">
                <a:latin typeface="+mn-ea"/>
              </a:rPr>
              <a:t>光。也叫</a:t>
            </a:r>
            <a:r>
              <a:rPr lang="en-US" altLang="zh-CN" sz="2400" b="0" dirty="0" smtClean="0">
                <a:latin typeface="+mn-ea"/>
              </a:rPr>
              <a:t>X</a:t>
            </a:r>
            <a:r>
              <a:rPr lang="zh-CN" altLang="en-US" sz="2400" b="0" dirty="0" smtClean="0">
                <a:latin typeface="+mn-ea"/>
              </a:rPr>
              <a:t>射线。用该</a:t>
            </a:r>
            <a:r>
              <a:rPr lang="en-US" altLang="zh-CN" sz="2400" b="0" dirty="0" smtClean="0">
                <a:latin typeface="+mn-ea"/>
              </a:rPr>
              <a:t>X</a:t>
            </a:r>
            <a:r>
              <a:rPr lang="zh-CN" altLang="en-US" sz="2400" b="0" dirty="0" smtClean="0">
                <a:latin typeface="+mn-ea"/>
              </a:rPr>
              <a:t>射线照射物质时同样会发出</a:t>
            </a:r>
            <a:r>
              <a:rPr lang="en-US" altLang="zh-CN" sz="2400" b="0" dirty="0" smtClean="0">
                <a:latin typeface="+mn-ea"/>
              </a:rPr>
              <a:t>X</a:t>
            </a:r>
            <a:r>
              <a:rPr lang="zh-CN" altLang="en-US" sz="2400" b="0" dirty="0" smtClean="0">
                <a:latin typeface="+mn-ea"/>
              </a:rPr>
              <a:t>光</a:t>
            </a:r>
            <a:r>
              <a:rPr lang="en-US" altLang="zh-CN" sz="2400" b="0" dirty="0" smtClean="0">
                <a:latin typeface="+mn-ea"/>
              </a:rPr>
              <a:t>——</a:t>
            </a:r>
            <a:r>
              <a:rPr lang="zh-CN" altLang="en-US" sz="2400" b="0" dirty="0" smtClean="0">
                <a:latin typeface="+mn-ea"/>
              </a:rPr>
              <a:t>荧光</a:t>
            </a:r>
            <a:r>
              <a:rPr lang="en-US" altLang="zh-CN" sz="2400" b="0" dirty="0" smtClean="0">
                <a:latin typeface="+mn-ea"/>
              </a:rPr>
              <a:t>X</a:t>
            </a:r>
            <a:r>
              <a:rPr lang="zh-CN" altLang="en-US" sz="2400" b="0" dirty="0" smtClean="0">
                <a:latin typeface="+mn-ea"/>
              </a:rPr>
              <a:t>射线，可以分别叫做</a:t>
            </a:r>
            <a:r>
              <a:rPr lang="zh-CN" altLang="en-US" sz="2400" b="0" dirty="0" smtClean="0">
                <a:solidFill>
                  <a:srgbClr val="0070C0"/>
                </a:solidFill>
              </a:rPr>
              <a:t>原级</a:t>
            </a:r>
            <a:r>
              <a:rPr lang="en-US" altLang="zh-CN" sz="2400" b="0" dirty="0" smtClean="0">
                <a:solidFill>
                  <a:srgbClr val="0070C0"/>
                </a:solidFill>
              </a:rPr>
              <a:t>X</a:t>
            </a:r>
            <a:r>
              <a:rPr lang="zh-CN" altLang="en-US" sz="2400" b="0" dirty="0" smtClean="0">
                <a:solidFill>
                  <a:srgbClr val="0070C0"/>
                </a:solidFill>
              </a:rPr>
              <a:t>射线和二级</a:t>
            </a:r>
            <a:r>
              <a:rPr lang="en-US" altLang="zh-CN" sz="2400" b="0" dirty="0" smtClean="0">
                <a:solidFill>
                  <a:srgbClr val="0070C0"/>
                </a:solidFill>
              </a:rPr>
              <a:t>X</a:t>
            </a:r>
            <a:r>
              <a:rPr lang="zh-CN" altLang="en-US" sz="2400" b="0" dirty="0" smtClean="0">
                <a:solidFill>
                  <a:srgbClr val="0070C0"/>
                </a:solidFill>
              </a:rPr>
              <a:t>射线。</a:t>
            </a:r>
            <a:r>
              <a:rPr lang="zh-CN" altLang="en-US" sz="2400" b="0" dirty="0" smtClean="0">
                <a:latin typeface="+mn-ea"/>
              </a:rPr>
              <a:t>试样被照射时，可以被激发出各种波长的荧光</a:t>
            </a:r>
            <a:r>
              <a:rPr lang="en-US" altLang="zh-CN" sz="2400" b="0" dirty="0" smtClean="0">
                <a:latin typeface="+mn-ea"/>
              </a:rPr>
              <a:t>X</a:t>
            </a:r>
            <a:r>
              <a:rPr lang="zh-CN" altLang="en-US" sz="2400" b="0" dirty="0" smtClean="0">
                <a:latin typeface="+mn-ea"/>
              </a:rPr>
              <a:t>射线，需要把混合的</a:t>
            </a:r>
            <a:r>
              <a:rPr lang="en-US" altLang="zh-CN" sz="2400" b="0" dirty="0" smtClean="0">
                <a:latin typeface="+mn-ea"/>
              </a:rPr>
              <a:t>X</a:t>
            </a:r>
            <a:r>
              <a:rPr lang="zh-CN" altLang="en-US" sz="2400" b="0" dirty="0" smtClean="0">
                <a:latin typeface="+mn-ea"/>
              </a:rPr>
              <a:t>射线按波长（或能量）分开，分别测量不同波长（或能量）的</a:t>
            </a:r>
            <a:r>
              <a:rPr lang="en-US" altLang="zh-CN" sz="2400" b="0" dirty="0" smtClean="0">
                <a:latin typeface="+mn-ea"/>
              </a:rPr>
              <a:t>X</a:t>
            </a:r>
            <a:r>
              <a:rPr lang="zh-CN" altLang="en-US" sz="2400" b="0" dirty="0" smtClean="0">
                <a:latin typeface="+mn-ea"/>
              </a:rPr>
              <a:t>射线的强度，以进行定性和定量分析，为此使用的仪器叫</a:t>
            </a:r>
            <a:r>
              <a:rPr lang="en-US" altLang="zh-CN" sz="2400" b="0" dirty="0" smtClean="0">
                <a:latin typeface="+mn-ea"/>
              </a:rPr>
              <a:t>X</a:t>
            </a:r>
            <a:r>
              <a:rPr lang="zh-CN" altLang="en-US" sz="2400" b="0" dirty="0" smtClean="0">
                <a:latin typeface="+mn-ea"/>
              </a:rPr>
              <a:t>射线荧光光谱仪。 </a:t>
            </a:r>
          </a:p>
          <a:p>
            <a:endParaRPr lang="zh-CN" altLang="en-US" dirty="0"/>
          </a:p>
        </p:txBody>
      </p:sp>
    </p:spTree>
    <p:extLst>
      <p:ext uri="{BB962C8B-B14F-4D97-AF65-F5344CB8AC3E}">
        <p14:creationId xmlns:p14="http://schemas.microsoft.com/office/powerpoint/2010/main" val="366774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20842" indent="-320842" algn="l" defTabSz="914400">
              <a:spcBef>
                <a:spcPts val="700"/>
              </a:spcBef>
              <a:buSzPct val="100000"/>
              <a:buChar char="•"/>
              <a:defRPr sz="2600">
                <a:solidFill>
                  <a:srgbClr val="007A77"/>
                </a:solidFill>
                <a:latin typeface="Arial"/>
                <a:ea typeface="Arial"/>
                <a:cs typeface="Arial"/>
                <a:sym typeface="Arial"/>
              </a:defRPr>
            </a:pPr>
            <a:r>
              <a:rPr lang="zh-CN" altLang="en-US" sz="2000" dirty="0" smtClean="0">
                <a:latin typeface="Times New Roman" pitchFamily="18" charset="0"/>
                <a:ea typeface="宋体" charset="-122"/>
              </a:rPr>
              <a:t>不同元素的荧光</a:t>
            </a:r>
            <a:r>
              <a:rPr lang="en-US" altLang="zh-CN" sz="2000" dirty="0" smtClean="0">
                <a:latin typeface="Times New Roman" pitchFamily="18" charset="0"/>
                <a:ea typeface="宋体" charset="-122"/>
              </a:rPr>
              <a:t>X</a:t>
            </a:r>
            <a:r>
              <a:rPr lang="zh-CN" altLang="en-US" sz="2000" dirty="0" smtClean="0">
                <a:latin typeface="Times New Roman" pitchFamily="18" charset="0"/>
                <a:ea typeface="宋体" charset="-122"/>
              </a:rPr>
              <a:t>射线具有各自的特定波长，因此根据荧光</a:t>
            </a:r>
            <a:r>
              <a:rPr lang="en-US" altLang="zh-CN" sz="2000" dirty="0" smtClean="0">
                <a:latin typeface="Times New Roman" pitchFamily="18" charset="0"/>
                <a:ea typeface="宋体" charset="-122"/>
              </a:rPr>
              <a:t>X</a:t>
            </a:r>
            <a:r>
              <a:rPr lang="zh-CN" altLang="en-US" sz="2000" dirty="0" smtClean="0">
                <a:latin typeface="Times New Roman" pitchFamily="18" charset="0"/>
                <a:ea typeface="宋体" charset="-122"/>
              </a:rPr>
              <a:t>射线的波长可以确定元素的组成。还有不同线系的强度比和莫塞莱定律来证实该元素。事实上，在定性分析时，可以靠计算机自动识别谱线，给出定性结论。</a:t>
            </a:r>
            <a:r>
              <a:rPr lang="zh-CN" altLang="en-US" sz="2000" b="0" dirty="0" smtClean="0">
                <a:solidFill>
                  <a:schemeClr val="tx1"/>
                </a:solidFill>
              </a:rPr>
              <a:t>从所有谱线中寻找最强线；多条特征光谱线同时存在，且相互间的强度比正确。</a:t>
            </a:r>
          </a:p>
          <a:p>
            <a:pPr marL="0" marR="0" indent="0" algn="just" defTabSz="457200" eaLnBrk="1" fontAlgn="auto" latinLnBrk="0" hangingPunct="1">
              <a:lnSpc>
                <a:spcPct val="117999"/>
              </a:lnSpc>
              <a:spcBef>
                <a:spcPts val="0"/>
              </a:spcBef>
              <a:spcAft>
                <a:spcPts val="0"/>
              </a:spcAft>
              <a:buClrTx/>
              <a:buSzTx/>
              <a:buFontTx/>
              <a:buNone/>
              <a:tabLst/>
              <a:defRPr/>
            </a:pPr>
            <a:endParaRPr lang="zh-CN" altLang="en-US" sz="2000" dirty="0" smtClean="0">
              <a:latin typeface="Times New Roman" pitchFamily="18" charset="0"/>
              <a:ea typeface="宋体" charset="-122"/>
            </a:endParaRPr>
          </a:p>
          <a:p>
            <a:endParaRPr lang="zh-CN" altLang="en-US" dirty="0"/>
          </a:p>
        </p:txBody>
      </p:sp>
    </p:spTree>
    <p:extLst>
      <p:ext uri="{BB962C8B-B14F-4D97-AF65-F5344CB8AC3E}">
        <p14:creationId xmlns:p14="http://schemas.microsoft.com/office/powerpoint/2010/main" val="200619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2000" dirty="0" smtClean="0">
                <a:latin typeface="Times New Roman" pitchFamily="18" charset="0"/>
                <a:ea typeface="宋体" charset="-122"/>
              </a:rPr>
              <a:t>但是这些方法都要使标准样品的组成与试样的组成尽可能相同或相似，否则试样的基体效应或共存元素的影响，会给测定结果造成很大的偏差。 </a:t>
            </a:r>
            <a:endParaRPr lang="zh-CN" altLang="en-US" dirty="0"/>
          </a:p>
        </p:txBody>
      </p:sp>
    </p:spTree>
    <p:extLst>
      <p:ext uri="{BB962C8B-B14F-4D97-AF65-F5344CB8AC3E}">
        <p14:creationId xmlns:p14="http://schemas.microsoft.com/office/powerpoint/2010/main" val="286262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just" defTabSz="457200" eaLnBrk="1" fontAlgn="auto" latinLnBrk="0" hangingPunct="1">
              <a:lnSpc>
                <a:spcPct val="117999"/>
              </a:lnSpc>
              <a:spcBef>
                <a:spcPts val="0"/>
              </a:spcBef>
              <a:spcAft>
                <a:spcPts val="0"/>
              </a:spcAft>
              <a:buClrTx/>
              <a:buSzTx/>
              <a:buFontTx/>
              <a:buNone/>
              <a:tabLst/>
              <a:defRPr/>
            </a:pPr>
            <a:r>
              <a:rPr lang="en-US" altLang="zh-CN" b="0" dirty="0" smtClean="0">
                <a:solidFill>
                  <a:schemeClr val="tx1"/>
                </a:solidFill>
                <a:latin typeface="Times New Roman" panose="02020603050405020304" pitchFamily="18" charset="0"/>
                <a:cs typeface="Times New Roman" panose="02020603050405020304" pitchFamily="18" charset="0"/>
              </a:rPr>
              <a:t>2006</a:t>
            </a:r>
            <a:r>
              <a:rPr lang="zh-CN" altLang="en-US" b="0" dirty="0" smtClean="0">
                <a:solidFill>
                  <a:schemeClr val="tx1"/>
                </a:solidFill>
                <a:latin typeface="Times New Roman" panose="02020603050405020304" pitchFamily="18" charset="0"/>
                <a:cs typeface="Times New Roman" panose="02020603050405020304" pitchFamily="18" charset="0"/>
              </a:rPr>
              <a:t>年</a:t>
            </a:r>
            <a:r>
              <a:rPr lang="en-US" altLang="zh-CN" b="0" dirty="0" smtClean="0">
                <a:solidFill>
                  <a:schemeClr val="tx1"/>
                </a:solidFill>
                <a:latin typeface="Times New Roman" panose="02020603050405020304" pitchFamily="18" charset="0"/>
                <a:cs typeface="Times New Roman" panose="02020603050405020304" pitchFamily="18" charset="0"/>
              </a:rPr>
              <a:t>7</a:t>
            </a:r>
            <a:r>
              <a:rPr lang="zh-CN" altLang="en-US" b="0" dirty="0" smtClean="0">
                <a:solidFill>
                  <a:schemeClr val="tx1"/>
                </a:solidFill>
                <a:latin typeface="Times New Roman" panose="02020603050405020304" pitchFamily="18" charset="0"/>
                <a:cs typeface="Times New Roman" panose="02020603050405020304" pitchFamily="18" charset="0"/>
              </a:rPr>
              <a:t>月</a:t>
            </a:r>
            <a:r>
              <a:rPr lang="en-US" altLang="zh-CN" b="0" dirty="0" smtClean="0">
                <a:solidFill>
                  <a:schemeClr val="tx1"/>
                </a:solidFill>
                <a:latin typeface="Times New Roman" panose="02020603050405020304" pitchFamily="18" charset="0"/>
                <a:cs typeface="Times New Roman" panose="02020603050405020304" pitchFamily="18" charset="0"/>
              </a:rPr>
              <a:t>1</a:t>
            </a:r>
            <a:r>
              <a:rPr lang="zh-CN" altLang="en-US" b="0" dirty="0" smtClean="0">
                <a:solidFill>
                  <a:schemeClr val="tx1"/>
                </a:solidFill>
                <a:latin typeface="Times New Roman" panose="02020603050405020304" pitchFamily="18" charset="0"/>
                <a:cs typeface="Times New Roman" panose="02020603050405020304" pitchFamily="18" charset="0"/>
              </a:rPr>
              <a:t>日开始正式实施</a:t>
            </a:r>
            <a:endParaRPr lang="en-US" altLang="zh-CN" b="0" dirty="0" smtClean="0">
              <a:solidFill>
                <a:schemeClr val="tx1"/>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88288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0361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508000" y="2212504"/>
            <a:ext cx="11988800" cy="2413000"/>
          </a:xfrm>
          <a:prstGeom prst="rect">
            <a:avLst/>
          </a:prstGeom>
        </p:spPr>
        <p:txBody>
          <a:bodyPr>
            <a:normAutofit/>
          </a:bodyPr>
          <a:lstStyle/>
          <a:p>
            <a:r>
              <a:rPr lang="zh-CN" altLang="en-US" sz="7200" b="1" dirty="0" smtClean="0"/>
              <a:t>基于</a:t>
            </a:r>
            <a:r>
              <a:rPr lang="en-US" altLang="zh-CN" sz="7200" b="1" dirty="0" smtClean="0"/>
              <a:t>XRF</a:t>
            </a:r>
            <a:r>
              <a:rPr lang="zh-CN" altLang="en-US" sz="7200" b="1" dirty="0" smtClean="0"/>
              <a:t>的</a:t>
            </a:r>
            <a:r>
              <a:rPr lang="zh-CN" altLang="zh-CN" sz="7200" b="1" dirty="0" smtClean="0"/>
              <a:t>实验</a:t>
            </a:r>
            <a:r>
              <a:rPr lang="zh-CN" altLang="en-US" sz="7200" b="1" dirty="0" smtClean="0"/>
              <a:t>教学</a:t>
            </a:r>
            <a:r>
              <a:rPr lang="zh-CN" altLang="zh-CN" sz="7200" b="1" dirty="0" smtClean="0"/>
              <a:t>探索</a:t>
            </a:r>
            <a:endParaRPr lang="zh-CN" altLang="zh-CN" sz="7200" b="1" dirty="0"/>
          </a:p>
        </p:txBody>
      </p:sp>
      <p:sp>
        <p:nvSpPr>
          <p:cNvPr id="133" name="Shape 133"/>
          <p:cNvSpPr>
            <a:spLocks noGrp="1"/>
          </p:cNvSpPr>
          <p:nvPr>
            <p:ph type="body" idx="4294967295"/>
          </p:nvPr>
        </p:nvSpPr>
        <p:spPr>
          <a:xfrm>
            <a:off x="5805261" y="4394263"/>
            <a:ext cx="1496873" cy="517525"/>
          </a:xfrm>
          <a:prstGeom prst="rect">
            <a:avLst/>
          </a:prstGeom>
        </p:spPr>
        <p:txBody>
          <a:bodyPr>
            <a:normAutofit fontScale="85000" lnSpcReduction="20000"/>
          </a:bodyPr>
          <a:lstStyle/>
          <a:p>
            <a:pPr marL="0" indent="0">
              <a:buNone/>
            </a:pPr>
            <a:r>
              <a:rPr lang="zh-CN" altLang="en-US" b="1" dirty="0" smtClean="0"/>
              <a:t>姚红英 </a:t>
            </a:r>
            <a:endParaRPr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28901"/>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133"/>
          <p:cNvSpPr txBox="1">
            <a:spLocks/>
          </p:cNvSpPr>
          <p:nvPr/>
        </p:nvSpPr>
        <p:spPr>
          <a:xfrm>
            <a:off x="3838104" y="5250793"/>
            <a:ext cx="6033377" cy="517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L="0" indent="0">
              <a:buFont typeface="Zapf Dingbats"/>
              <a:buNone/>
            </a:pPr>
            <a:r>
              <a:rPr lang="zh-CN" altLang="en-US" b="1" dirty="0" smtClean="0"/>
              <a:t>复旦大学物理教学实验中心</a:t>
            </a:r>
            <a:endParaRPr lang="zh-CN" altLang="en-US" b="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prstGeom prst="rect">
            <a:avLst/>
          </a:prstGeom>
        </p:spPr>
        <p:txBody>
          <a:bodyPr/>
          <a:lstStyle>
            <a:lvl1pPr defTabSz="525779">
              <a:spcBef>
                <a:spcPts val="1400"/>
              </a:spcBef>
              <a:defRPr sz="6300"/>
            </a:lvl1pPr>
          </a:lstStyle>
          <a:p>
            <a:r>
              <a:rPr lang="en-US" altLang="zh-CN" b="1" dirty="0" smtClean="0"/>
              <a:t>XRR</a:t>
            </a:r>
            <a:r>
              <a:rPr lang="zh-CN" altLang="en-US" b="1" dirty="0" smtClean="0"/>
              <a:t>局限性</a:t>
            </a:r>
            <a:endParaRPr b="1" dirty="0"/>
          </a:p>
        </p:txBody>
      </p:sp>
      <p:sp>
        <p:nvSpPr>
          <p:cNvPr id="4" name="文本占位符 3"/>
          <p:cNvSpPr>
            <a:spLocks noGrp="1"/>
          </p:cNvSpPr>
          <p:nvPr>
            <p:ph type="body" idx="1"/>
          </p:nvPr>
        </p:nvSpPr>
        <p:spPr>
          <a:xfrm>
            <a:off x="508000" y="2628900"/>
            <a:ext cx="11988800" cy="2247900"/>
          </a:xfrm>
        </p:spPr>
        <p:txBody>
          <a:bodyPr/>
          <a:lstStyle/>
          <a:p>
            <a:r>
              <a:rPr lang="zh-CN" altLang="en-US" dirty="0" smtClean="0"/>
              <a:t>依赖标样</a:t>
            </a:r>
            <a:endParaRPr lang="en-US" altLang="zh-CN" dirty="0" smtClean="0"/>
          </a:p>
          <a:p>
            <a:r>
              <a:rPr lang="zh-CN" altLang="en-US" dirty="0" smtClean="0"/>
              <a:t>需要定标曲线 选择工作曲线</a:t>
            </a:r>
            <a:endParaRPr lang="en-US" altLang="zh-CN" dirty="0" smtClean="0"/>
          </a:p>
          <a:p>
            <a:endParaRPr lang="zh-CN" altLang="en-US" dirty="0"/>
          </a:p>
        </p:txBody>
      </p:sp>
      <p:sp>
        <p:nvSpPr>
          <p:cNvPr id="5" name="灯片编号占位符 4"/>
          <p:cNvSpPr>
            <a:spLocks noGrp="1"/>
          </p:cNvSpPr>
          <p:nvPr>
            <p:ph type="sldNum" sz="quarter" idx="2"/>
          </p:nvPr>
        </p:nvSpPr>
        <p:spPr/>
        <p:txBody>
          <a:bodyPr/>
          <a:lstStyle/>
          <a:p>
            <a:fld id="{86CB4B4D-7CA3-9044-876B-883B54F8677D}" type="slidenum">
              <a:rPr lang="en-US" altLang="zh-CN" smtClean="0"/>
              <a:t>10</a:t>
            </a:fld>
            <a:endParaRPr lang="zh-CN" alt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lvl1pPr defTabSz="525779">
              <a:spcBef>
                <a:spcPts val="1400"/>
              </a:spcBef>
              <a:defRPr sz="6300"/>
            </a:lvl1pPr>
          </a:lstStyle>
          <a:p>
            <a:r>
              <a:rPr lang="en-US" altLang="zh-CN" b="1" dirty="0" err="1">
                <a:latin typeface="Times New Roman" panose="02020603050405020304" pitchFamily="18" charset="0"/>
                <a:cs typeface="Times New Roman" panose="02020603050405020304" pitchFamily="18" charset="0"/>
              </a:rPr>
              <a:t>RoHS</a:t>
            </a:r>
            <a:r>
              <a:rPr lang="zh-CN" altLang="en-US" b="1" dirty="0">
                <a:latin typeface="Times New Roman" panose="02020603050405020304" pitchFamily="18" charset="0"/>
                <a:cs typeface="Times New Roman" panose="02020603050405020304" pitchFamily="18" charset="0"/>
              </a:rPr>
              <a:t>检测标准</a:t>
            </a:r>
            <a:endParaRPr b="1" dirty="0"/>
          </a:p>
        </p:txBody>
      </p:sp>
      <p:sp>
        <p:nvSpPr>
          <p:cNvPr id="337" name="Shape 337"/>
          <p:cNvSpPr/>
          <p:nvPr/>
        </p:nvSpPr>
        <p:spPr>
          <a:xfrm>
            <a:off x="442966" y="157738"/>
            <a:ext cx="1958870"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dirty="0" err="1"/>
              <a:t>教学实验设计</a:t>
            </a:r>
            <a:endParaRPr b="1" dirty="0"/>
          </a:p>
        </p:txBody>
      </p:sp>
      <p:sp>
        <p:nvSpPr>
          <p:cNvPr id="338" name="Shape 338"/>
          <p:cNvSpPr/>
          <p:nvPr/>
        </p:nvSpPr>
        <p:spPr>
          <a:xfrm>
            <a:off x="940682" y="2499502"/>
            <a:ext cx="937307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pPr algn="just"/>
            <a:r>
              <a:rPr lang="en-US" altLang="zh-CN" sz="3600" b="1" dirty="0" err="1">
                <a:solidFill>
                  <a:schemeClr val="tx1"/>
                </a:solidFill>
                <a:latin typeface="Times New Roman" panose="02020603050405020304" pitchFamily="18" charset="0"/>
                <a:cs typeface="Times New Roman" panose="02020603050405020304" pitchFamily="18" charset="0"/>
              </a:rPr>
              <a:t>RoHS</a:t>
            </a:r>
            <a:r>
              <a:rPr lang="en-US" altLang="zh-CN" sz="3600" b="1" dirty="0">
                <a:solidFill>
                  <a:schemeClr val="tx1"/>
                </a:solidFill>
                <a:latin typeface="Times New Roman" panose="02020603050405020304" pitchFamily="18" charset="0"/>
                <a:cs typeface="Times New Roman" panose="02020603050405020304" pitchFamily="18" charset="0"/>
              </a:rPr>
              <a:t> (Restriction of Hazardous Substances)</a:t>
            </a:r>
          </a:p>
        </p:txBody>
      </p:sp>
      <p:sp>
        <p:nvSpPr>
          <p:cNvPr id="340" name="Shape 340"/>
          <p:cNvSpPr/>
          <p:nvPr/>
        </p:nvSpPr>
        <p:spPr>
          <a:xfrm>
            <a:off x="951904" y="3523408"/>
            <a:ext cx="9209572"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pPr algn="just"/>
            <a:r>
              <a:rPr lang="zh-CN" altLang="en-US" sz="3600" b="1" dirty="0">
                <a:solidFill>
                  <a:schemeClr val="tx1"/>
                </a:solidFill>
                <a:latin typeface="Times New Roman" panose="02020603050405020304" pitchFamily="18" charset="0"/>
                <a:cs typeface="Times New Roman" panose="02020603050405020304" pitchFamily="18" charset="0"/>
              </a:rPr>
              <a:t>欧盟 强制标准 电子电器设备 六种有害物质</a:t>
            </a:r>
            <a:endParaRPr lang="en-US" altLang="zh-CN" sz="3600" b="1" dirty="0">
              <a:solidFill>
                <a:schemeClr val="tx1"/>
              </a:solidFill>
              <a:latin typeface="Times New Roman" panose="02020603050405020304" pitchFamily="18" charset="0"/>
              <a:cs typeface="Times New Roman" panose="02020603050405020304" pitchFamily="18" charset="0"/>
            </a:endParaRPr>
          </a:p>
        </p:txBody>
      </p:sp>
      <p:sp>
        <p:nvSpPr>
          <p:cNvPr id="344" name="Shape 344"/>
          <p:cNvSpPr/>
          <p:nvPr/>
        </p:nvSpPr>
        <p:spPr>
          <a:xfrm>
            <a:off x="951904" y="4619862"/>
            <a:ext cx="4230645"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pPr algn="just"/>
            <a:r>
              <a:rPr lang="zh-CN" altLang="en-US" sz="3600" b="1" dirty="0">
                <a:solidFill>
                  <a:schemeClr val="tx1"/>
                </a:solidFill>
              </a:rPr>
              <a:t>最高限量指标是：</a:t>
            </a:r>
          </a:p>
        </p:txBody>
      </p:sp>
      <p:sp>
        <p:nvSpPr>
          <p:cNvPr id="345" name="Shape 345"/>
          <p:cNvSpPr/>
          <p:nvPr/>
        </p:nvSpPr>
        <p:spPr>
          <a:xfrm>
            <a:off x="1406389" y="5452864"/>
            <a:ext cx="11347978"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13266" indent="-313266" algn="l">
              <a:buSzPct val="75000"/>
              <a:buChar char="•"/>
            </a:lvl1pPr>
          </a:lstStyle>
          <a:p>
            <a:pPr marL="313266" lvl="1" indent="-313266" algn="l">
              <a:buSzPct val="75000"/>
              <a:buFontTx/>
              <a:buChar char="•"/>
            </a:pPr>
            <a:r>
              <a:rPr lang="zh-CN" altLang="en-US" sz="3200" b="1" dirty="0" smtClean="0">
                <a:solidFill>
                  <a:srgbClr val="0070C0"/>
                </a:solidFill>
              </a:rPr>
              <a:t>镉</a:t>
            </a:r>
            <a:r>
              <a:rPr lang="zh-CN" altLang="en-US" sz="3200" b="1" dirty="0">
                <a:solidFill>
                  <a:srgbClr val="0070C0"/>
                </a:solidFill>
              </a:rPr>
              <a:t>：</a:t>
            </a:r>
            <a:r>
              <a:rPr lang="en-US" altLang="zh-CN" sz="3200" b="1" dirty="0">
                <a:solidFill>
                  <a:srgbClr val="0070C0"/>
                </a:solidFill>
              </a:rPr>
              <a:t>0.01%</a:t>
            </a:r>
            <a:r>
              <a:rPr lang="zh-CN" altLang="en-US" sz="3200" b="1" dirty="0">
                <a:solidFill>
                  <a:srgbClr val="0070C0"/>
                </a:solidFill>
              </a:rPr>
              <a:t>（</a:t>
            </a:r>
            <a:r>
              <a:rPr lang="en-US" altLang="zh-CN" sz="3200" b="1" dirty="0" smtClean="0">
                <a:solidFill>
                  <a:srgbClr val="0070C0"/>
                </a:solidFill>
              </a:rPr>
              <a:t>100 ppm)</a:t>
            </a:r>
            <a:endParaRPr lang="zh-CN" altLang="en-US" sz="3200" b="1" dirty="0">
              <a:solidFill>
                <a:srgbClr val="0070C0"/>
              </a:solidFill>
            </a:endParaRPr>
          </a:p>
          <a:p>
            <a:pPr marL="313266" lvl="1" indent="-313266" algn="l">
              <a:buSzPct val="75000"/>
              <a:buFontTx/>
              <a:buChar char="•"/>
            </a:pPr>
            <a:r>
              <a:rPr lang="zh-CN" altLang="en-US" sz="3200" b="1" dirty="0" smtClean="0">
                <a:solidFill>
                  <a:srgbClr val="0070C0"/>
                </a:solidFill>
              </a:rPr>
              <a:t>铅</a:t>
            </a:r>
            <a:r>
              <a:rPr lang="zh-CN" altLang="en-US" sz="3200" b="1" dirty="0">
                <a:solidFill>
                  <a:srgbClr val="0070C0"/>
                </a:solidFill>
              </a:rPr>
              <a:t>、汞、六价铬，多溴联苯，多溴二苯醚：</a:t>
            </a:r>
            <a:r>
              <a:rPr lang="en-US" altLang="zh-CN" sz="3200" b="1" dirty="0">
                <a:solidFill>
                  <a:srgbClr val="0070C0"/>
                </a:solidFill>
              </a:rPr>
              <a:t>0.1% (</a:t>
            </a:r>
            <a:r>
              <a:rPr lang="en-US" altLang="zh-CN" sz="3200" b="1" dirty="0" smtClean="0">
                <a:solidFill>
                  <a:srgbClr val="0070C0"/>
                </a:solidFill>
              </a:rPr>
              <a:t>1000 ppm)</a:t>
            </a:r>
            <a:endParaRPr lang="zh-CN" altLang="en-US" sz="3200" b="1" dirty="0">
              <a:solidFill>
                <a:srgbClr val="0070C0"/>
              </a:solidFill>
            </a:endParaRPr>
          </a:p>
        </p:txBody>
      </p:sp>
      <p:sp>
        <p:nvSpPr>
          <p:cNvPr id="12" name="矩形 11"/>
          <p:cNvSpPr/>
          <p:nvPr/>
        </p:nvSpPr>
        <p:spPr>
          <a:xfrm>
            <a:off x="6358384" y="8765232"/>
            <a:ext cx="6096000" cy="523220"/>
          </a:xfrm>
          <a:prstGeom prst="rect">
            <a:avLst/>
          </a:prstGeom>
        </p:spPr>
        <p:txBody>
          <a:bodyPr>
            <a:spAutoFit/>
          </a:bodyPr>
          <a:lstStyle/>
          <a:p>
            <a:r>
              <a:rPr lang="zh-CN" altLang="en-US" sz="1400" b="1" dirty="0"/>
              <a:t>http://baike.baidu.com/link?url=wuI_MY7FBKuIFyEy3faOgQd-DmGt6E6Bc-kIRUAPlKzixoSptDWfJxZKGLBTabiU_8c39lykVM3yOkP2mpC0ha</a:t>
            </a:r>
          </a:p>
        </p:txBody>
      </p:sp>
      <p:sp>
        <p:nvSpPr>
          <p:cNvPr id="3" name="灯片编号占位符 2"/>
          <p:cNvSpPr>
            <a:spLocks noGrp="1"/>
          </p:cNvSpPr>
          <p:nvPr>
            <p:ph type="sldNum" sz="quarter" idx="2"/>
          </p:nvPr>
        </p:nvSpPr>
        <p:spPr/>
        <p:txBody>
          <a:bodyPr/>
          <a:lstStyle/>
          <a:p>
            <a:fld id="{86CB4B4D-7CA3-9044-876B-883B54F8677D}" type="slidenum">
              <a:rPr lang="en-US" altLang="zh-CN" smtClean="0"/>
              <a:t>11</a:t>
            </a:fld>
            <a:endParaRPr lang="zh-CN" altLang="en-US"/>
          </a:p>
        </p:txBody>
      </p:sp>
    </p:spTree>
    <p:extLst>
      <p:ext uri="{BB962C8B-B14F-4D97-AF65-F5344CB8AC3E}">
        <p14:creationId xmlns:p14="http://schemas.microsoft.com/office/powerpoint/2010/main" val="2451088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P spid="3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lvl1pPr defTabSz="525779">
              <a:spcBef>
                <a:spcPts val="1400"/>
              </a:spcBef>
              <a:defRPr sz="6300"/>
            </a:lvl1pPr>
          </a:lstStyle>
          <a:p>
            <a:r>
              <a:rPr b="1" dirty="0" err="1"/>
              <a:t>可以运行的教学实验</a:t>
            </a:r>
            <a:endParaRPr b="1" dirty="0"/>
          </a:p>
        </p:txBody>
      </p:sp>
      <p:sp>
        <p:nvSpPr>
          <p:cNvPr id="337" name="Shape 337"/>
          <p:cNvSpPr/>
          <p:nvPr/>
        </p:nvSpPr>
        <p:spPr>
          <a:xfrm>
            <a:off x="442966" y="157738"/>
            <a:ext cx="1958870"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dirty="0" err="1"/>
              <a:t>教学实验设计</a:t>
            </a:r>
            <a:endParaRPr b="1" dirty="0"/>
          </a:p>
        </p:txBody>
      </p:sp>
      <p:sp>
        <p:nvSpPr>
          <p:cNvPr id="338" name="Shape 338"/>
          <p:cNvSpPr/>
          <p:nvPr/>
        </p:nvSpPr>
        <p:spPr>
          <a:xfrm>
            <a:off x="1278582" y="2356520"/>
            <a:ext cx="587372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a:solidFill>
                  <a:srgbClr val="0070C0"/>
                </a:solidFill>
              </a:rPr>
              <a:t>实验室所用</a:t>
            </a:r>
            <a:r>
              <a:rPr lang="zh-CN" altLang="en-US" sz="3600" b="1" dirty="0" smtClean="0">
                <a:solidFill>
                  <a:srgbClr val="0070C0"/>
                </a:solidFill>
              </a:rPr>
              <a:t>器材</a:t>
            </a:r>
            <a:r>
              <a:rPr lang="en-US" altLang="zh-CN" sz="3600" b="1" dirty="0" err="1">
                <a:latin typeface="Times New Roman" panose="02020603050405020304" pitchFamily="18" charset="0"/>
                <a:cs typeface="Times New Roman" panose="02020603050405020304" pitchFamily="18" charset="0"/>
              </a:rPr>
              <a:t>RoHS</a:t>
            </a:r>
            <a:r>
              <a:rPr lang="zh-CN" altLang="en-US" sz="3600" b="1" dirty="0" smtClean="0">
                <a:solidFill>
                  <a:srgbClr val="0070C0"/>
                </a:solidFill>
              </a:rPr>
              <a:t>检测</a:t>
            </a:r>
            <a:endParaRPr lang="en-US" altLang="zh-CN" sz="3600" b="1" dirty="0">
              <a:solidFill>
                <a:srgbClr val="0070C0"/>
              </a:solidFill>
            </a:endParaRPr>
          </a:p>
        </p:txBody>
      </p:sp>
      <p:sp>
        <p:nvSpPr>
          <p:cNvPr id="339" name="Shape 339"/>
          <p:cNvSpPr/>
          <p:nvPr/>
        </p:nvSpPr>
        <p:spPr>
          <a:xfrm>
            <a:off x="2264555" y="3013110"/>
            <a:ext cx="1242648"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313266" indent="-313266" algn="l">
              <a:buSzPct val="75000"/>
              <a:buChar char="•"/>
            </a:pPr>
            <a:r>
              <a:rPr lang="zh-CN" altLang="en-US" sz="3200" b="1" dirty="0" smtClean="0"/>
              <a:t>焊锡</a:t>
            </a:r>
            <a:endParaRPr lang="en-US" altLang="zh-CN" sz="3200" b="1" dirty="0" smtClean="0"/>
          </a:p>
          <a:p>
            <a:pPr marL="313266" indent="-313266" algn="l">
              <a:buSzPct val="75000"/>
              <a:buChar char="•"/>
            </a:pPr>
            <a:r>
              <a:rPr lang="zh-CN" altLang="en-US" sz="3200" b="1" dirty="0" smtClean="0"/>
              <a:t>导线</a:t>
            </a:r>
            <a:endParaRPr sz="3200" b="1" dirty="0"/>
          </a:p>
        </p:txBody>
      </p:sp>
      <p:sp>
        <p:nvSpPr>
          <p:cNvPr id="340" name="Shape 340"/>
          <p:cNvSpPr/>
          <p:nvPr/>
        </p:nvSpPr>
        <p:spPr>
          <a:xfrm>
            <a:off x="1271209" y="4222614"/>
            <a:ext cx="6800260"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sz="3600" b="1" dirty="0" err="1" smtClean="0">
                <a:solidFill>
                  <a:srgbClr val="0070C0"/>
                </a:solidFill>
              </a:rPr>
              <a:t>化妆品中有害成分的</a:t>
            </a:r>
            <a:r>
              <a:rPr lang="en-US" altLang="zh-CN" sz="3600" b="1" dirty="0" err="1">
                <a:latin typeface="Times New Roman" panose="02020603050405020304" pitchFamily="18" charset="0"/>
                <a:cs typeface="Times New Roman" panose="02020603050405020304" pitchFamily="18" charset="0"/>
              </a:rPr>
              <a:t>RoHS</a:t>
            </a:r>
            <a:r>
              <a:rPr sz="3600" b="1" dirty="0" err="1" smtClean="0">
                <a:solidFill>
                  <a:srgbClr val="0070C0"/>
                </a:solidFill>
              </a:rPr>
              <a:t>测定</a:t>
            </a:r>
            <a:endParaRPr sz="3600" b="1" dirty="0">
              <a:solidFill>
                <a:srgbClr val="0070C0"/>
              </a:solidFill>
            </a:endParaRPr>
          </a:p>
        </p:txBody>
      </p:sp>
      <p:sp>
        <p:nvSpPr>
          <p:cNvPr id="341" name="Shape 341"/>
          <p:cNvSpPr/>
          <p:nvPr/>
        </p:nvSpPr>
        <p:spPr>
          <a:xfrm>
            <a:off x="2230688" y="5083048"/>
            <a:ext cx="3302507"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13266" indent="-313266" algn="l">
              <a:buSzPct val="75000"/>
              <a:buChar char="•"/>
            </a:lvl1pPr>
          </a:lstStyle>
          <a:p>
            <a:r>
              <a:rPr lang="zh-CN" altLang="en-US" sz="3200" b="1" dirty="0" smtClean="0"/>
              <a:t>护肤、美白产品</a:t>
            </a:r>
            <a:endParaRPr sz="3200" b="1" dirty="0"/>
          </a:p>
        </p:txBody>
      </p:sp>
      <p:sp>
        <p:nvSpPr>
          <p:cNvPr id="342" name="Shape 342"/>
          <p:cNvSpPr/>
          <p:nvPr/>
        </p:nvSpPr>
        <p:spPr>
          <a:xfrm>
            <a:off x="1307400" y="5881310"/>
            <a:ext cx="4020652"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a:solidFill>
                  <a:srgbClr val="0070C0"/>
                </a:solidFill>
              </a:rPr>
              <a:t>食品</a:t>
            </a:r>
            <a:r>
              <a:rPr lang="zh-CN" altLang="en-US" sz="3600" b="1" dirty="0" smtClean="0">
                <a:solidFill>
                  <a:srgbClr val="0070C0"/>
                </a:solidFill>
              </a:rPr>
              <a:t>类</a:t>
            </a:r>
            <a:r>
              <a:rPr lang="en-US" altLang="zh-CN" sz="3600" b="1" dirty="0" err="1">
                <a:latin typeface="Times New Roman" panose="02020603050405020304" pitchFamily="18" charset="0"/>
                <a:cs typeface="Times New Roman" panose="02020603050405020304" pitchFamily="18" charset="0"/>
              </a:rPr>
              <a:t>RoHS</a:t>
            </a:r>
            <a:r>
              <a:rPr lang="zh-CN" altLang="en-US" sz="3600" b="1" dirty="0" smtClean="0">
                <a:solidFill>
                  <a:srgbClr val="0070C0"/>
                </a:solidFill>
              </a:rPr>
              <a:t>检测</a:t>
            </a:r>
            <a:endParaRPr lang="en-US" altLang="zh-CN" sz="3600" b="1" dirty="0">
              <a:solidFill>
                <a:srgbClr val="0070C0"/>
              </a:solidFill>
            </a:endParaRPr>
          </a:p>
        </p:txBody>
      </p:sp>
      <p:sp>
        <p:nvSpPr>
          <p:cNvPr id="343" name="Shape 343"/>
          <p:cNvSpPr/>
          <p:nvPr/>
        </p:nvSpPr>
        <p:spPr>
          <a:xfrm>
            <a:off x="2264555" y="6546060"/>
            <a:ext cx="2066591"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313266" indent="-313266" algn="l">
              <a:buSzPct val="75000"/>
              <a:buChar char="•"/>
            </a:pPr>
            <a:r>
              <a:rPr lang="zh-CN" altLang="en-US" sz="3200" b="1" dirty="0" smtClean="0"/>
              <a:t>饮料</a:t>
            </a:r>
            <a:endParaRPr sz="3200" b="1" dirty="0"/>
          </a:p>
          <a:p>
            <a:pPr marL="313266" indent="-313266" algn="l">
              <a:buSzPct val="75000"/>
              <a:buChar char="•"/>
            </a:pPr>
            <a:r>
              <a:rPr lang="zh-CN" altLang="en-US" sz="3200" b="1" dirty="0" smtClean="0"/>
              <a:t>松花蛋等</a:t>
            </a:r>
            <a:endParaRPr sz="3200" b="1" dirty="0"/>
          </a:p>
        </p:txBody>
      </p:sp>
      <p:sp>
        <p:nvSpPr>
          <p:cNvPr id="344" name="Shape 344"/>
          <p:cNvSpPr/>
          <p:nvPr/>
        </p:nvSpPr>
        <p:spPr>
          <a:xfrm>
            <a:off x="1304144" y="7816639"/>
            <a:ext cx="469391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smtClean="0">
                <a:solidFill>
                  <a:srgbClr val="C00000"/>
                </a:solidFill>
              </a:rPr>
              <a:t>定量分析研究的挑战</a:t>
            </a:r>
            <a:endParaRPr sz="3600" b="1" dirty="0">
              <a:solidFill>
                <a:srgbClr val="C00000"/>
              </a:solidFill>
            </a:endParaRPr>
          </a:p>
        </p:txBody>
      </p:sp>
      <p:sp>
        <p:nvSpPr>
          <p:cNvPr id="345" name="Shape 345"/>
          <p:cNvSpPr/>
          <p:nvPr/>
        </p:nvSpPr>
        <p:spPr>
          <a:xfrm>
            <a:off x="2230688" y="8501512"/>
            <a:ext cx="8866530"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13266" indent="-313266" algn="l">
              <a:buSzPct val="75000"/>
              <a:buChar char="•"/>
            </a:lvl1pPr>
          </a:lstStyle>
          <a:p>
            <a:r>
              <a:rPr lang="zh-CN" altLang="en-US" sz="3200" b="1" dirty="0" smtClean="0"/>
              <a:t>利用</a:t>
            </a:r>
            <a:r>
              <a:rPr lang="en-US" altLang="zh-CN" sz="3200" b="1" dirty="0" smtClean="0"/>
              <a:t>XRF</a:t>
            </a:r>
            <a:r>
              <a:rPr lang="zh-CN" altLang="en-US" sz="3200" b="1" dirty="0"/>
              <a:t>地矿分析</a:t>
            </a:r>
            <a:r>
              <a:rPr lang="zh-CN" altLang="en-US" sz="3200" b="1" dirty="0" smtClean="0"/>
              <a:t>软件学习、研究定量分析问题</a:t>
            </a:r>
            <a:endParaRPr sz="3200" b="1" dirty="0"/>
          </a:p>
        </p:txBody>
      </p:sp>
      <p:sp>
        <p:nvSpPr>
          <p:cNvPr id="3" name="灯片编号占位符 2"/>
          <p:cNvSpPr>
            <a:spLocks noGrp="1"/>
          </p:cNvSpPr>
          <p:nvPr>
            <p:ph type="sldNum" sz="quarter" idx="2"/>
          </p:nvPr>
        </p:nvSpPr>
        <p:spPr/>
        <p:txBody>
          <a:bodyPr/>
          <a:lstStyle/>
          <a:p>
            <a:fld id="{86CB4B4D-7CA3-9044-876B-883B54F8677D}" type="slidenum">
              <a:rPr lang="en-US" altLang="zh-CN" smtClean="0"/>
              <a:t>12</a:t>
            </a:fld>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P spid="341" grpId="0" animBg="1"/>
      <p:bldP spid="342" grpId="0" animBg="1"/>
      <p:bldP spid="343" grpId="0" animBg="1"/>
      <p:bldP spid="344" grpId="0" animBg="1"/>
      <p:bldP spid="3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lvl1pPr defTabSz="525779">
              <a:spcBef>
                <a:spcPts val="1400"/>
              </a:spcBef>
              <a:defRPr sz="6300"/>
            </a:lvl1pPr>
          </a:lstStyle>
          <a:p>
            <a:r>
              <a:rPr lang="zh-CN" altLang="en-US" sz="6000" b="1" dirty="0">
                <a:solidFill>
                  <a:srgbClr val="C00000"/>
                </a:solidFill>
              </a:rPr>
              <a:t>定量分析研究的挑战</a:t>
            </a:r>
            <a:endParaRPr b="1" dirty="0"/>
          </a:p>
        </p:txBody>
      </p:sp>
      <p:sp>
        <p:nvSpPr>
          <p:cNvPr id="337" name="Shape 337"/>
          <p:cNvSpPr/>
          <p:nvPr/>
        </p:nvSpPr>
        <p:spPr>
          <a:xfrm>
            <a:off x="442966" y="157738"/>
            <a:ext cx="1958870"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dirty="0" err="1"/>
              <a:t>教学实验设计</a:t>
            </a:r>
            <a:endParaRPr b="1" dirty="0"/>
          </a:p>
        </p:txBody>
      </p:sp>
      <p:sp>
        <p:nvSpPr>
          <p:cNvPr id="338" name="Shape 338"/>
          <p:cNvSpPr/>
          <p:nvPr/>
        </p:nvSpPr>
        <p:spPr>
          <a:xfrm>
            <a:off x="1278582" y="2356520"/>
            <a:ext cx="469391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smtClean="0">
                <a:solidFill>
                  <a:srgbClr val="0070C0"/>
                </a:solidFill>
              </a:rPr>
              <a:t>标</a:t>
            </a:r>
            <a:r>
              <a:rPr lang="zh-CN" altLang="en-US" sz="3600" b="1" dirty="0">
                <a:solidFill>
                  <a:srgbClr val="0070C0"/>
                </a:solidFill>
              </a:rPr>
              <a:t>样</a:t>
            </a:r>
            <a:r>
              <a:rPr lang="zh-CN" altLang="en-US" sz="3600" b="1" dirty="0" smtClean="0">
                <a:solidFill>
                  <a:srgbClr val="0070C0"/>
                </a:solidFill>
              </a:rPr>
              <a:t>评测，发现问题</a:t>
            </a:r>
            <a:endParaRPr lang="en-US" altLang="zh-CN" sz="3600" b="1" dirty="0">
              <a:solidFill>
                <a:srgbClr val="0070C0"/>
              </a:solidFill>
            </a:endParaRPr>
          </a:p>
        </p:txBody>
      </p:sp>
      <p:sp>
        <p:nvSpPr>
          <p:cNvPr id="339" name="Shape 339"/>
          <p:cNvSpPr/>
          <p:nvPr/>
        </p:nvSpPr>
        <p:spPr>
          <a:xfrm>
            <a:off x="1605856" y="2992592"/>
            <a:ext cx="5594454"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457200" indent="-457200" algn="l" fontAlgn="ctr">
              <a:buFont typeface="Arial" pitchFamily="34" charset="0"/>
              <a:buChar char="•"/>
            </a:pPr>
            <a:r>
              <a:rPr lang="zh-CN" altLang="zh-CN" sz="3200" b="1" dirty="0" smtClean="0"/>
              <a:t>Br</a:t>
            </a:r>
            <a:r>
              <a:rPr lang="en-US" altLang="zh-CN" sz="3200" b="1" dirty="0" smtClean="0"/>
              <a:t>   </a:t>
            </a:r>
            <a:r>
              <a:rPr lang="zh-CN" altLang="zh-CN" sz="3200" b="1" dirty="0" smtClean="0"/>
              <a:t>Cd</a:t>
            </a:r>
            <a:r>
              <a:rPr lang="en-US" altLang="zh-CN" sz="3200" b="1" dirty="0" smtClean="0"/>
              <a:t>   </a:t>
            </a:r>
            <a:r>
              <a:rPr lang="zh-CN" altLang="zh-CN" sz="3200" b="1" dirty="0" smtClean="0"/>
              <a:t>Hg</a:t>
            </a:r>
            <a:r>
              <a:rPr lang="en-US" altLang="zh-CN" sz="3200" b="1" dirty="0" smtClean="0"/>
              <a:t>   </a:t>
            </a:r>
            <a:r>
              <a:rPr lang="zh-CN" altLang="zh-CN" sz="3200" b="1" dirty="0" smtClean="0"/>
              <a:t>Pb</a:t>
            </a:r>
            <a:r>
              <a:rPr lang="en-US" altLang="zh-CN" sz="3200" b="1" dirty="0" smtClean="0"/>
              <a:t>   </a:t>
            </a:r>
            <a:r>
              <a:rPr lang="zh-CN" altLang="zh-CN" sz="3200" b="1" dirty="0" smtClean="0"/>
              <a:t>Cr</a:t>
            </a:r>
            <a:endParaRPr lang="zh-CN" altLang="zh-CN" sz="3200" b="1" dirty="0"/>
          </a:p>
        </p:txBody>
      </p:sp>
      <p:sp>
        <p:nvSpPr>
          <p:cNvPr id="340" name="Shape 340"/>
          <p:cNvSpPr/>
          <p:nvPr/>
        </p:nvSpPr>
        <p:spPr>
          <a:xfrm>
            <a:off x="1269520" y="4548505"/>
            <a:ext cx="562044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smtClean="0">
                <a:solidFill>
                  <a:srgbClr val="0070C0"/>
                </a:solidFill>
              </a:rPr>
              <a:t>标准曲线技术测评及分类</a:t>
            </a:r>
            <a:endParaRPr sz="3600" b="1" dirty="0">
              <a:solidFill>
                <a:srgbClr val="0070C0"/>
              </a:solidFill>
            </a:endParaRPr>
          </a:p>
        </p:txBody>
      </p:sp>
      <p:sp>
        <p:nvSpPr>
          <p:cNvPr id="341" name="Shape 341"/>
          <p:cNvSpPr/>
          <p:nvPr/>
        </p:nvSpPr>
        <p:spPr>
          <a:xfrm>
            <a:off x="1605856" y="5380855"/>
            <a:ext cx="5804794" cy="139525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13266" indent="-313266" algn="l">
              <a:buSzPct val="75000"/>
              <a:buChar char="•"/>
            </a:lvl1pPr>
          </a:lstStyle>
          <a:p>
            <a:r>
              <a:rPr lang="zh-CN" altLang="en-US" sz="2800" b="1" dirty="0"/>
              <a:t>数据点 </a:t>
            </a:r>
            <a:r>
              <a:rPr lang="en-US" altLang="zh-CN" sz="2800" b="1" dirty="0"/>
              <a:t>&gt; 5 </a:t>
            </a:r>
            <a:r>
              <a:rPr lang="zh-CN" altLang="en-US" sz="2800" b="1" dirty="0"/>
              <a:t>个，分布较</a:t>
            </a:r>
            <a:r>
              <a:rPr lang="zh-CN" altLang="en-US" sz="2800" b="1" dirty="0" smtClean="0"/>
              <a:t>均匀</a:t>
            </a:r>
            <a:endParaRPr lang="en-US" altLang="zh-CN" sz="2800" b="1" dirty="0" smtClean="0"/>
          </a:p>
          <a:p>
            <a:r>
              <a:rPr lang="zh-CN" altLang="en-US" sz="2800" b="1" dirty="0"/>
              <a:t>数据点呈现不均匀分布，有疏远点</a:t>
            </a:r>
          </a:p>
          <a:p>
            <a:r>
              <a:rPr lang="zh-CN" altLang="en-US" sz="2800" b="1" dirty="0"/>
              <a:t>数据点很少或分布很不</a:t>
            </a:r>
            <a:r>
              <a:rPr lang="zh-CN" altLang="en-US" sz="2800" b="1" dirty="0" smtClean="0"/>
              <a:t>均匀</a:t>
            </a:r>
          </a:p>
        </p:txBody>
      </p:sp>
      <p:sp>
        <p:nvSpPr>
          <p:cNvPr id="343" name="Shape 343"/>
          <p:cNvSpPr/>
          <p:nvPr/>
        </p:nvSpPr>
        <p:spPr>
          <a:xfrm>
            <a:off x="1624588" y="7693629"/>
            <a:ext cx="7600157" cy="139525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313266" indent="-313266" algn="l">
              <a:buSzPct val="75000"/>
              <a:buFontTx/>
              <a:buChar char="•"/>
            </a:pPr>
            <a:r>
              <a:rPr lang="zh-CN" altLang="en-US" sz="2800" b="1" dirty="0" smtClean="0"/>
              <a:t>峰</a:t>
            </a:r>
            <a:r>
              <a:rPr lang="zh-CN" altLang="en-US" sz="2800" b="1" dirty="0"/>
              <a:t>标识信息的更多</a:t>
            </a:r>
            <a:r>
              <a:rPr lang="zh-CN" altLang="en-US" sz="2800" b="1" dirty="0" smtClean="0"/>
              <a:t>设置</a:t>
            </a:r>
            <a:endParaRPr lang="en-US" altLang="zh-CN" sz="2800" b="1" dirty="0" smtClean="0"/>
          </a:p>
          <a:p>
            <a:pPr marL="313266" indent="-313266" algn="l">
              <a:buSzPct val="75000"/>
              <a:buFontTx/>
              <a:buChar char="•"/>
            </a:pPr>
            <a:r>
              <a:rPr lang="zh-CN" altLang="en-US" sz="2800" b="1" dirty="0"/>
              <a:t>多峰拟合的更多设置</a:t>
            </a:r>
            <a:endParaRPr lang="en-US" altLang="zh-CN" sz="2800" b="1" dirty="0"/>
          </a:p>
          <a:p>
            <a:pPr marL="313266" indent="-313266" algn="l">
              <a:buSzPct val="75000"/>
              <a:buFontTx/>
              <a:buChar char="•"/>
            </a:pPr>
            <a:r>
              <a:rPr lang="zh-CN" altLang="en-US" sz="2800" b="1" dirty="0"/>
              <a:t>程序底层</a:t>
            </a:r>
            <a:r>
              <a:rPr lang="zh-CN" altLang="en-US" sz="2800" b="1" dirty="0" smtClean="0"/>
              <a:t>破解</a:t>
            </a:r>
            <a:r>
              <a:rPr lang="en-US" altLang="zh-CN" sz="2800" b="1" dirty="0" smtClean="0"/>
              <a:t>——</a:t>
            </a:r>
            <a:r>
              <a:rPr lang="zh-CN" altLang="en-US" sz="2800" b="1" dirty="0"/>
              <a:t>获取峰强度－道数图像</a:t>
            </a:r>
            <a:r>
              <a:rPr lang="zh-CN" altLang="en-US" sz="2800" b="1" dirty="0" smtClean="0"/>
              <a:t>数据</a:t>
            </a:r>
            <a:endParaRPr lang="zh-CN" altLang="en-US" sz="2800" b="1" dirty="0"/>
          </a:p>
        </p:txBody>
      </p:sp>
      <p:sp>
        <p:nvSpPr>
          <p:cNvPr id="12" name="Shape 340"/>
          <p:cNvSpPr/>
          <p:nvPr/>
        </p:nvSpPr>
        <p:spPr>
          <a:xfrm>
            <a:off x="1278582" y="7037040"/>
            <a:ext cx="237757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smtClean="0">
                <a:solidFill>
                  <a:srgbClr val="0070C0"/>
                </a:solidFill>
              </a:rPr>
              <a:t>功能开发</a:t>
            </a:r>
            <a:endParaRPr sz="3600" b="1" dirty="0">
              <a:solidFill>
                <a:srgbClr val="0070C0"/>
              </a:solidFill>
            </a:endParaRPr>
          </a:p>
        </p:txBody>
      </p:sp>
      <p:pic>
        <p:nvPicPr>
          <p:cNvPr id="13" name="Fe.jpg"/>
          <p:cNvPicPr>
            <a:picLocks noChangeAspect="1"/>
          </p:cNvPicPr>
          <p:nvPr/>
        </p:nvPicPr>
        <p:blipFill>
          <a:blip r:embed="rId2">
            <a:extLst/>
          </a:blip>
          <a:srcRect l="21600" t="21678" r="3844" b="8845"/>
          <a:stretch>
            <a:fillRect/>
          </a:stretch>
        </p:blipFill>
        <p:spPr>
          <a:xfrm>
            <a:off x="7200310" y="2284512"/>
            <a:ext cx="5290996" cy="3337806"/>
          </a:xfrm>
          <a:prstGeom prst="rect">
            <a:avLst/>
          </a:prstGeom>
          <a:ln w="12700">
            <a:miter lim="400000"/>
          </a:ln>
        </p:spPr>
      </p:pic>
      <p:sp>
        <p:nvSpPr>
          <p:cNvPr id="2" name="TextBox 1"/>
          <p:cNvSpPr txBox="1"/>
          <p:nvPr/>
        </p:nvSpPr>
        <p:spPr>
          <a:xfrm>
            <a:off x="8558596" y="5640175"/>
            <a:ext cx="257442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3200" b="1" i="0" u="none" strike="noStrike" cap="none" spc="0" normalizeH="0" baseline="0" dirty="0" smtClean="0">
                <a:ln>
                  <a:noFill/>
                </a:ln>
                <a:solidFill>
                  <a:srgbClr val="414141"/>
                </a:solidFill>
                <a:effectLst/>
                <a:uFillTx/>
                <a:latin typeface="Palatino"/>
                <a:ea typeface="Palatino"/>
                <a:cs typeface="Palatino"/>
                <a:sym typeface="Palatino"/>
              </a:rPr>
              <a:t>标准曲线示例</a:t>
            </a:r>
            <a:endParaRPr kumimoji="0" lang="zh-CN" altLang="en-US" sz="3200" b="1"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14" name="Shape 339"/>
          <p:cNvSpPr/>
          <p:nvPr/>
        </p:nvSpPr>
        <p:spPr>
          <a:xfrm>
            <a:off x="1598064" y="3622692"/>
            <a:ext cx="5812585" cy="50270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457200" indent="-457200" algn="l" fontAlgn="ctr">
              <a:buFont typeface="Arial" pitchFamily="34" charset="0"/>
              <a:buChar char="•"/>
            </a:pPr>
            <a:r>
              <a:rPr lang="zh-CN" altLang="zh-CN" sz="2600" b="1" dirty="0" smtClean="0"/>
              <a:t>通过</a:t>
            </a:r>
            <a:r>
              <a:rPr lang="en-US" altLang="zh-CN" sz="2600" b="1" dirty="0" smtClean="0"/>
              <a:t> </a:t>
            </a:r>
            <a:r>
              <a:rPr lang="zh-CN" altLang="zh-CN" sz="2600" b="1" dirty="0" smtClean="0"/>
              <a:t>通过</a:t>
            </a:r>
            <a:r>
              <a:rPr lang="en-US" altLang="zh-CN" sz="2600" b="1" dirty="0" smtClean="0"/>
              <a:t> </a:t>
            </a:r>
            <a:r>
              <a:rPr lang="zh-CN" altLang="zh-CN" sz="2600" b="1" dirty="0" smtClean="0"/>
              <a:t>不通过</a:t>
            </a:r>
            <a:r>
              <a:rPr lang="en-US" altLang="zh-CN" sz="2600" b="1" dirty="0" smtClean="0"/>
              <a:t> </a:t>
            </a:r>
            <a:r>
              <a:rPr lang="zh-CN" altLang="zh-CN" sz="2600" b="1" dirty="0" smtClean="0"/>
              <a:t>不通过</a:t>
            </a:r>
            <a:r>
              <a:rPr lang="en-US" altLang="zh-CN" sz="2600" b="1" dirty="0" smtClean="0"/>
              <a:t> </a:t>
            </a:r>
            <a:r>
              <a:rPr lang="zh-CN" altLang="zh-CN" sz="2600" b="1" dirty="0" smtClean="0"/>
              <a:t>通过</a:t>
            </a:r>
            <a:endParaRPr lang="zh-CN" altLang="zh-CN" sz="2600" dirty="0"/>
          </a:p>
        </p:txBody>
      </p:sp>
      <p:sp>
        <p:nvSpPr>
          <p:cNvPr id="4" name="灯片编号占位符 3"/>
          <p:cNvSpPr>
            <a:spLocks noGrp="1"/>
          </p:cNvSpPr>
          <p:nvPr>
            <p:ph type="sldNum" sz="quarter" idx="2"/>
          </p:nvPr>
        </p:nvSpPr>
        <p:spPr/>
        <p:txBody>
          <a:bodyPr/>
          <a:lstStyle/>
          <a:p>
            <a:fld id="{86CB4B4D-7CA3-9044-876B-883B54F8677D}" type="slidenum">
              <a:rPr lang="en-US" altLang="zh-CN" smtClean="0"/>
              <a:t>13</a:t>
            </a:fld>
            <a:endParaRPr lang="zh-CN" altLang="en-US"/>
          </a:p>
        </p:txBody>
      </p:sp>
    </p:spTree>
    <p:extLst>
      <p:ext uri="{BB962C8B-B14F-4D97-AF65-F5344CB8AC3E}">
        <p14:creationId xmlns:p14="http://schemas.microsoft.com/office/powerpoint/2010/main" val="40658901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0" grpId="0" animBg="1"/>
      <p:bldP spid="343" grpId="0" animBg="1"/>
      <p:bldP spid="12" grpId="0" animBg="1"/>
      <p:bldP spid="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498346" y="157738"/>
            <a:ext cx="1340110"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dirty="0" err="1"/>
              <a:t>功能开发</a:t>
            </a:r>
            <a:endParaRPr b="1" dirty="0"/>
          </a:p>
        </p:txBody>
      </p:sp>
      <p:sp>
        <p:nvSpPr>
          <p:cNvPr id="308" name="Shape 308"/>
          <p:cNvSpPr/>
          <p:nvPr/>
        </p:nvSpPr>
        <p:spPr>
          <a:xfrm>
            <a:off x="1564771" y="2660438"/>
            <a:ext cx="4217821"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17688" indent="-417688" algn="l" defTabSz="914400">
              <a:spcBef>
                <a:spcPts val="700"/>
              </a:spcBef>
              <a:buClr>
                <a:srgbClr val="929292"/>
              </a:buClr>
              <a:buSzPct val="60000"/>
              <a:buFont typeface="Zapf Dingbats"/>
              <a:buChar char="❖"/>
              <a:defRPr sz="3200">
                <a:solidFill>
                  <a:srgbClr val="007A77"/>
                </a:solidFill>
                <a:latin typeface="Arial"/>
                <a:ea typeface="Arial"/>
                <a:cs typeface="Arial"/>
                <a:sym typeface="Arial"/>
              </a:defRPr>
            </a:lvl1pPr>
          </a:lstStyle>
          <a:p>
            <a:r>
              <a:rPr lang="zh-CN" altLang="en-US" sz="3600" b="1" dirty="0"/>
              <a:t>峰面积的边界信息</a:t>
            </a:r>
          </a:p>
        </p:txBody>
      </p:sp>
      <p:pic>
        <p:nvPicPr>
          <p:cNvPr id="310" name="image.png"/>
          <p:cNvPicPr>
            <a:picLocks noChangeAspect="1"/>
          </p:cNvPicPr>
          <p:nvPr/>
        </p:nvPicPr>
        <p:blipFill>
          <a:blip r:embed="rId2">
            <a:extLst/>
          </a:blip>
          <a:srcRect l="4680" t="2355" r="60296" b="45498"/>
          <a:stretch>
            <a:fillRect/>
          </a:stretch>
        </p:blipFill>
        <p:spPr>
          <a:xfrm>
            <a:off x="3399432" y="4348823"/>
            <a:ext cx="6205989" cy="2109215"/>
          </a:xfrm>
          <a:prstGeom prst="rect">
            <a:avLst/>
          </a:prstGeom>
          <a:ln w="12700">
            <a:miter lim="400000"/>
          </a:ln>
        </p:spPr>
      </p:pic>
      <p:sp>
        <p:nvSpPr>
          <p:cNvPr id="311" name="Shape 311"/>
          <p:cNvSpPr/>
          <p:nvPr/>
        </p:nvSpPr>
        <p:spPr>
          <a:xfrm>
            <a:off x="2823468" y="6658994"/>
            <a:ext cx="4411464"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dirty="0" err="1"/>
              <a:t>程序自动执行求得峰面积</a:t>
            </a:r>
            <a:r>
              <a:rPr sz="2800" b="1" dirty="0"/>
              <a:t>：</a:t>
            </a:r>
          </a:p>
        </p:txBody>
      </p:sp>
      <p:sp>
        <p:nvSpPr>
          <p:cNvPr id="312" name="Shape 312"/>
          <p:cNvSpPr/>
          <p:nvPr/>
        </p:nvSpPr>
        <p:spPr>
          <a:xfrm>
            <a:off x="7294298" y="6652644"/>
            <a:ext cx="820738"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27.6</a:t>
            </a:r>
          </a:p>
        </p:txBody>
      </p:sp>
      <p:sp>
        <p:nvSpPr>
          <p:cNvPr id="313" name="Shape 313"/>
          <p:cNvSpPr/>
          <p:nvPr/>
        </p:nvSpPr>
        <p:spPr>
          <a:xfrm>
            <a:off x="1316186" y="7244275"/>
            <a:ext cx="6206827"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采用”梯形法“去除背景求得峰面积：</a:t>
            </a:r>
          </a:p>
        </p:txBody>
      </p:sp>
      <p:sp>
        <p:nvSpPr>
          <p:cNvPr id="314" name="Shape 314"/>
          <p:cNvSpPr/>
          <p:nvPr/>
        </p:nvSpPr>
        <p:spPr>
          <a:xfrm>
            <a:off x="8337220" y="6658994"/>
            <a:ext cx="2257028"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（紫色部分）</a:t>
            </a:r>
          </a:p>
        </p:txBody>
      </p:sp>
      <p:sp>
        <p:nvSpPr>
          <p:cNvPr id="315" name="Shape 315"/>
          <p:cNvSpPr/>
          <p:nvPr/>
        </p:nvSpPr>
        <p:spPr>
          <a:xfrm>
            <a:off x="7294298" y="7244275"/>
            <a:ext cx="820738"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21.7</a:t>
            </a:r>
          </a:p>
        </p:txBody>
      </p:sp>
      <p:sp>
        <p:nvSpPr>
          <p:cNvPr id="316" name="Shape 316"/>
          <p:cNvSpPr/>
          <p:nvPr/>
        </p:nvSpPr>
        <p:spPr>
          <a:xfrm>
            <a:off x="2865802" y="8005194"/>
            <a:ext cx="4411464"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dirty="0" err="1"/>
              <a:t>程序自动执行求得峰面积</a:t>
            </a:r>
            <a:r>
              <a:rPr sz="2800" b="1" dirty="0"/>
              <a:t>：</a:t>
            </a:r>
          </a:p>
        </p:txBody>
      </p:sp>
      <p:sp>
        <p:nvSpPr>
          <p:cNvPr id="317" name="Shape 317"/>
          <p:cNvSpPr/>
          <p:nvPr/>
        </p:nvSpPr>
        <p:spPr>
          <a:xfrm>
            <a:off x="7426400" y="7998844"/>
            <a:ext cx="641201"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9.2</a:t>
            </a:r>
          </a:p>
        </p:txBody>
      </p:sp>
      <p:sp>
        <p:nvSpPr>
          <p:cNvPr id="318" name="Shape 318"/>
          <p:cNvSpPr/>
          <p:nvPr/>
        </p:nvSpPr>
        <p:spPr>
          <a:xfrm>
            <a:off x="1358520" y="8590476"/>
            <a:ext cx="6206827"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采用”梯形法“去除背景求得峰面积：</a:t>
            </a:r>
          </a:p>
        </p:txBody>
      </p:sp>
      <p:sp>
        <p:nvSpPr>
          <p:cNvPr id="319" name="Shape 319"/>
          <p:cNvSpPr/>
          <p:nvPr/>
        </p:nvSpPr>
        <p:spPr>
          <a:xfrm>
            <a:off x="8379553" y="8005194"/>
            <a:ext cx="2257028"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（紫色部分）</a:t>
            </a:r>
          </a:p>
        </p:txBody>
      </p:sp>
      <p:sp>
        <p:nvSpPr>
          <p:cNvPr id="320" name="Shape 320"/>
          <p:cNvSpPr/>
          <p:nvPr/>
        </p:nvSpPr>
        <p:spPr>
          <a:xfrm>
            <a:off x="7426400" y="8590476"/>
            <a:ext cx="641201"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7.1</a:t>
            </a:r>
          </a:p>
        </p:txBody>
      </p:sp>
      <p:sp>
        <p:nvSpPr>
          <p:cNvPr id="321" name="Shape 321"/>
          <p:cNvSpPr/>
          <p:nvPr/>
        </p:nvSpPr>
        <p:spPr>
          <a:xfrm>
            <a:off x="10660558" y="7015676"/>
            <a:ext cx="1538883"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＋27.2％</a:t>
            </a:r>
          </a:p>
        </p:txBody>
      </p:sp>
      <p:sp>
        <p:nvSpPr>
          <p:cNvPr id="322" name="Shape 322"/>
          <p:cNvSpPr/>
          <p:nvPr/>
        </p:nvSpPr>
        <p:spPr>
          <a:xfrm>
            <a:off x="10660558" y="8370342"/>
            <a:ext cx="1538883"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rPr sz="2800" b="1"/>
              <a:t>＋29.6％</a:t>
            </a:r>
          </a:p>
        </p:txBody>
      </p:sp>
      <p:sp>
        <p:nvSpPr>
          <p:cNvPr id="3" name="灯片编号占位符 2"/>
          <p:cNvSpPr>
            <a:spLocks noGrp="1"/>
          </p:cNvSpPr>
          <p:nvPr>
            <p:ph type="sldNum" sz="quarter" idx="2"/>
          </p:nvPr>
        </p:nvSpPr>
        <p:spPr/>
        <p:txBody>
          <a:bodyPr/>
          <a:lstStyle/>
          <a:p>
            <a:fld id="{86CB4B4D-7CA3-9044-876B-883B54F8677D}" type="slidenum">
              <a:rPr lang="en-US" altLang="zh-CN" smtClean="0"/>
              <a:t>14</a:t>
            </a:fld>
            <a:endParaRPr lang="zh-CN" altLang="en-US"/>
          </a:p>
        </p:txBody>
      </p:sp>
      <p:sp>
        <p:nvSpPr>
          <p:cNvPr id="2" name="标题 1"/>
          <p:cNvSpPr>
            <a:spLocks noGrp="1"/>
          </p:cNvSpPr>
          <p:nvPr>
            <p:ph type="title"/>
          </p:nvPr>
        </p:nvSpPr>
        <p:spPr/>
        <p:txBody>
          <a:bodyPr/>
          <a:lstStyle/>
          <a:p>
            <a:r>
              <a:rPr lang="zh-CN" altLang="en-US" sz="7200" b="1" dirty="0"/>
              <a:t>峰标识信息的更多设置</a:t>
            </a:r>
          </a:p>
        </p:txBody>
      </p:sp>
    </p:spTree>
    <p:extLst>
      <p:ext uri="{BB962C8B-B14F-4D97-AF65-F5344CB8AC3E}">
        <p14:creationId xmlns:p14="http://schemas.microsoft.com/office/powerpoint/2010/main" val="1461672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592925" y="624110"/>
            <a:ext cx="8911687" cy="1280890"/>
          </a:xfrm>
          <a:prstGeom prst="rect">
            <a:avLst/>
          </a:prstGeom>
        </p:spPr>
        <p:txBody>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r>
              <a:rPr lang="zh-CN" altLang="en-US" b="1" dirty="0" smtClean="0"/>
              <a:t>致谢</a:t>
            </a:r>
            <a:endParaRPr lang="zh-CN" altLang="en-US" b="1" dirty="0"/>
          </a:p>
        </p:txBody>
      </p:sp>
      <p:sp>
        <p:nvSpPr>
          <p:cNvPr id="5" name="内容占位符 2"/>
          <p:cNvSpPr txBox="1">
            <a:spLocks/>
          </p:cNvSpPr>
          <p:nvPr/>
        </p:nvSpPr>
        <p:spPr>
          <a:xfrm>
            <a:off x="2589212" y="2428528"/>
            <a:ext cx="8915400" cy="4896544"/>
          </a:xfrm>
          <a:prstGeom prst="rect">
            <a:avLst/>
          </a:prstGeom>
        </p:spPr>
        <p:txBody>
          <a:bodyPr>
            <a:noAutofit/>
          </a:bodyPr>
          <a:lst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r>
              <a:rPr lang="zh-CN" altLang="en-US" sz="6000" b="1" dirty="0" smtClean="0"/>
              <a:t>林汉冰</a:t>
            </a:r>
            <a:r>
              <a:rPr lang="zh-CN" altLang="en-US" sz="6000" b="1" dirty="0"/>
              <a:t>同学</a:t>
            </a:r>
            <a:endParaRPr lang="en-US" altLang="zh-CN" sz="6000" b="1" dirty="0" smtClean="0"/>
          </a:p>
          <a:p>
            <a:r>
              <a:rPr lang="zh-CN" altLang="en-US" sz="6000" b="1" dirty="0" smtClean="0"/>
              <a:t>唐一鸣同学</a:t>
            </a:r>
            <a:endParaRPr lang="en-US" altLang="zh-CN" sz="6000" b="1" dirty="0" smtClean="0"/>
          </a:p>
          <a:p>
            <a:r>
              <a:rPr lang="zh-CN" altLang="en-US" sz="6000" b="1" dirty="0" smtClean="0"/>
              <a:t>乐永康老师</a:t>
            </a:r>
            <a:endParaRPr lang="en-US" altLang="zh-CN" sz="6000" b="1" dirty="0" smtClean="0"/>
          </a:p>
          <a:p>
            <a:r>
              <a:rPr lang="zh-CN" altLang="en-US" sz="6000" b="1" dirty="0" smtClean="0"/>
              <a:t>李爱萍老师</a:t>
            </a:r>
            <a:endParaRPr lang="en-US" altLang="zh-CN" sz="6000" b="1" dirty="0" smtClean="0"/>
          </a:p>
          <a:p>
            <a:endParaRPr lang="zh-CN" altLang="en-US" sz="6000" b="1" dirty="0"/>
          </a:p>
        </p:txBody>
      </p:sp>
      <p:sp>
        <p:nvSpPr>
          <p:cNvPr id="3" name="灯片编号占位符 2"/>
          <p:cNvSpPr>
            <a:spLocks noGrp="1"/>
          </p:cNvSpPr>
          <p:nvPr>
            <p:ph type="sldNum" sz="quarter" idx="2"/>
          </p:nvPr>
        </p:nvSpPr>
        <p:spPr/>
        <p:txBody>
          <a:bodyPr/>
          <a:lstStyle/>
          <a:p>
            <a:fld id="{86CB4B4D-7CA3-9044-876B-883B54F8677D}" type="slidenum">
              <a:rPr lang="en-US" altLang="zh-CN" smtClean="0"/>
              <a:t>15</a:t>
            </a:fld>
            <a:endParaRPr lang="zh-CN" alt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lvl1pPr defTabSz="525779">
              <a:spcBef>
                <a:spcPts val="1400"/>
              </a:spcBef>
              <a:defRPr sz="6300"/>
            </a:lvl1pPr>
          </a:lstStyle>
          <a:p>
            <a:r>
              <a:rPr lang="zh-CN" altLang="en-US" b="1" dirty="0"/>
              <a:t>遇到</a:t>
            </a:r>
            <a:r>
              <a:rPr lang="zh-CN" altLang="en-US" b="1" dirty="0" smtClean="0"/>
              <a:t>问题</a:t>
            </a:r>
            <a:endParaRPr b="1" dirty="0"/>
          </a:p>
        </p:txBody>
      </p:sp>
      <p:sp>
        <p:nvSpPr>
          <p:cNvPr id="139" name="Shape 139"/>
          <p:cNvSpPr>
            <a:spLocks noGrp="1"/>
          </p:cNvSpPr>
          <p:nvPr>
            <p:ph type="body" sz="half" idx="1"/>
          </p:nvPr>
        </p:nvSpPr>
        <p:spPr>
          <a:xfrm>
            <a:off x="525736" y="2284512"/>
            <a:ext cx="4176464" cy="6350000"/>
          </a:xfrm>
          <a:prstGeom prst="rect">
            <a:avLst/>
          </a:prstGeom>
        </p:spPr>
        <p:txBody>
          <a:bodyPr>
            <a:normAutofit/>
          </a:bodyPr>
          <a:lstStyle/>
          <a:p>
            <a:pPr algn="just"/>
            <a:r>
              <a:rPr lang="en-US" altLang="zh-CN" sz="3200" b="1" baseline="30000" dirty="0"/>
              <a:t>137</a:t>
            </a:r>
            <a:r>
              <a:rPr lang="en-US" altLang="zh-CN" sz="3200" b="1" dirty="0"/>
              <a:t>Cs</a:t>
            </a:r>
            <a:r>
              <a:rPr lang="zh-CN" altLang="zh-CN" sz="3200" b="1" dirty="0"/>
              <a:t>的</a:t>
            </a:r>
            <a:r>
              <a:rPr lang="zh-CN" altLang="zh-CN" sz="3200" b="1" dirty="0" smtClean="0"/>
              <a:t>能谱</a:t>
            </a:r>
            <a:endParaRPr lang="en-US" altLang="zh-CN" sz="3200" b="1" dirty="0" smtClean="0"/>
          </a:p>
          <a:p>
            <a:pPr algn="just"/>
            <a:r>
              <a:rPr lang="en-US" altLang="zh-CN" sz="3200" b="1" baseline="30000" dirty="0" smtClean="0"/>
              <a:t>137</a:t>
            </a:r>
            <a:r>
              <a:rPr lang="en-US" altLang="zh-CN" sz="3200" b="1" dirty="0" smtClean="0"/>
              <a:t>Cs</a:t>
            </a:r>
            <a:r>
              <a:rPr lang="zh-CN" altLang="zh-CN" sz="3200" b="1" dirty="0" smtClean="0"/>
              <a:t>的</a:t>
            </a:r>
            <a:r>
              <a:rPr lang="zh-CN" altLang="en-US" sz="3200" b="1" dirty="0" smtClean="0"/>
              <a:t>衰变产物</a:t>
            </a:r>
            <a:r>
              <a:rPr lang="en-US" altLang="zh-CN" sz="3200" b="1" dirty="0" smtClean="0"/>
              <a:t>Ba 32keV</a:t>
            </a:r>
            <a:r>
              <a:rPr lang="zh-CN" altLang="zh-CN" sz="3200" b="1" dirty="0"/>
              <a:t>的特征</a:t>
            </a:r>
            <a:r>
              <a:rPr lang="en-US" altLang="zh-CN" sz="3200" b="1" dirty="0"/>
              <a:t>X</a:t>
            </a:r>
            <a:r>
              <a:rPr lang="zh-CN" altLang="zh-CN" sz="3200" b="1" dirty="0"/>
              <a:t>射线峰</a:t>
            </a:r>
            <a:endParaRPr sz="3200" b="1" dirty="0"/>
          </a:p>
          <a:p>
            <a:pPr algn="just"/>
            <a:r>
              <a:rPr lang="zh-CN" altLang="en-US" sz="3200" b="1" dirty="0" smtClean="0"/>
              <a:t>焊锡中铅、锡含量比</a:t>
            </a:r>
            <a:endParaRPr lang="en-US" altLang="zh-CN" sz="3200" b="1" dirty="0" smtClean="0"/>
          </a:p>
        </p:txBody>
      </p:sp>
      <p:sp>
        <p:nvSpPr>
          <p:cNvPr id="3" name="TextBox 2"/>
          <p:cNvSpPr txBox="1"/>
          <p:nvPr/>
        </p:nvSpPr>
        <p:spPr>
          <a:xfrm>
            <a:off x="7366496" y="7194142"/>
            <a:ext cx="33123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3600" b="1" baseline="30000" dirty="0"/>
              <a:t>137</a:t>
            </a:r>
            <a:r>
              <a:rPr lang="en-US" altLang="zh-CN" sz="3600" b="1" dirty="0"/>
              <a:t>Cs</a:t>
            </a:r>
            <a:r>
              <a:rPr lang="zh-CN" altLang="zh-CN" sz="3600" b="1" dirty="0"/>
              <a:t>的</a:t>
            </a:r>
            <a:r>
              <a:rPr lang="zh-CN" altLang="zh-CN" sz="3600" b="1" dirty="0" smtClean="0"/>
              <a:t>能谱</a:t>
            </a:r>
            <a:r>
              <a:rPr lang="zh-CN" altLang="en-US" sz="3600" b="1" dirty="0" smtClean="0"/>
              <a:t>图</a:t>
            </a:r>
            <a:endParaRPr kumimoji="0" lang="zh-CN" altLang="en-US" sz="3600" b="0" i="0" u="none" strike="noStrike" cap="none" spc="0" normalizeH="0" baseline="0" dirty="0">
              <a:ln>
                <a:noFill/>
              </a:ln>
              <a:solidFill>
                <a:srgbClr val="414141"/>
              </a:solidFill>
              <a:effectLst/>
              <a:uFillTx/>
              <a:sym typeface="Palatino"/>
            </a:endParaRPr>
          </a:p>
        </p:txBody>
      </p:sp>
      <p:sp>
        <p:nvSpPr>
          <p:cNvPr id="4" name="Rectangle 2"/>
          <p:cNvSpPr>
            <a:spLocks noChangeArrowheads="1"/>
          </p:cNvSpPr>
          <p:nvPr/>
        </p:nvSpPr>
        <p:spPr bwMode="auto">
          <a:xfrm>
            <a:off x="0" y="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灯片编号占位符 5"/>
          <p:cNvSpPr>
            <a:spLocks noGrp="1"/>
          </p:cNvSpPr>
          <p:nvPr>
            <p:ph type="sldNum" sz="quarter" idx="2"/>
          </p:nvPr>
        </p:nvSpPr>
        <p:spPr/>
        <p:txBody>
          <a:bodyPr/>
          <a:lstStyle/>
          <a:p>
            <a:fld id="{86CB4B4D-7CA3-9044-876B-883B54F8677D}" type="slidenum">
              <a:rPr lang="en-US" altLang="zh-CN" smtClean="0"/>
              <a:t>2</a:t>
            </a:fld>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241" y="2816377"/>
            <a:ext cx="7366360" cy="422066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124" y="2915480"/>
            <a:ext cx="7324477" cy="392264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742" y="2998960"/>
            <a:ext cx="7511358" cy="3755679"/>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2686" y="2140496"/>
            <a:ext cx="11112931" cy="691276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9" name="文本占位符 8"/>
          <p:cNvSpPr>
            <a:spLocks noGrp="1"/>
          </p:cNvSpPr>
          <p:nvPr>
            <p:ph type="body" idx="1"/>
          </p:nvPr>
        </p:nvSpPr>
        <p:spPr>
          <a:xfrm>
            <a:off x="2109912" y="2716560"/>
            <a:ext cx="9073008" cy="3816424"/>
          </a:xfrm>
        </p:spPr>
        <p:txBody>
          <a:bodyPr>
            <a:noAutofit/>
          </a:bodyPr>
          <a:lstStyle/>
          <a:p>
            <a:r>
              <a:rPr lang="zh-CN" altLang="en-US" sz="6000" b="1" dirty="0" smtClean="0"/>
              <a:t>低原子序数</a:t>
            </a:r>
            <a:endParaRPr lang="en-US" altLang="zh-CN" sz="6000" b="1" dirty="0" smtClean="0"/>
          </a:p>
          <a:p>
            <a:r>
              <a:rPr lang="zh-CN" altLang="en-US" sz="6000" b="1" dirty="0" smtClean="0"/>
              <a:t>分辨率</a:t>
            </a:r>
            <a:endParaRPr lang="en-US" altLang="zh-CN" sz="6000" b="1" dirty="0" smtClean="0"/>
          </a:p>
          <a:p>
            <a:r>
              <a:rPr lang="en-US" altLang="zh-CN" sz="6000" b="1" dirty="0" smtClean="0"/>
              <a:t>XRF</a:t>
            </a:r>
            <a:endParaRPr lang="zh-CN" altLang="en-US" sz="6000" b="1" dirty="0"/>
          </a:p>
        </p:txBody>
      </p:sp>
      <p:sp>
        <p:nvSpPr>
          <p:cNvPr id="5" name="灯片编号占位符 4"/>
          <p:cNvSpPr>
            <a:spLocks noGrp="1"/>
          </p:cNvSpPr>
          <p:nvPr>
            <p:ph type="sldNum" sz="quarter" idx="2"/>
          </p:nvPr>
        </p:nvSpPr>
        <p:spPr/>
        <p:txBody>
          <a:bodyPr/>
          <a:lstStyle/>
          <a:p>
            <a:fld id="{86CB4B4D-7CA3-9044-876B-883B54F8677D}" type="slidenum">
              <a:rPr lang="en-US" altLang="zh-CN" smtClean="0"/>
              <a:t>3</a:t>
            </a:fld>
            <a:endParaRPr lang="zh-CN" altLang="en-US"/>
          </a:p>
        </p:txBody>
      </p:sp>
    </p:spTree>
    <p:extLst>
      <p:ext uri="{BB962C8B-B14F-4D97-AF65-F5344CB8AC3E}">
        <p14:creationId xmlns:p14="http://schemas.microsoft.com/office/powerpoint/2010/main" val="2233614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lvl1pPr defTabSz="525779">
              <a:spcBef>
                <a:spcPts val="1400"/>
              </a:spcBef>
              <a:defRPr sz="6300"/>
            </a:lvl1pPr>
          </a:lstStyle>
          <a:p>
            <a:r>
              <a:rPr b="1" dirty="0" err="1"/>
              <a:t>X</a:t>
            </a:r>
            <a:r>
              <a:rPr b="1" dirty="0" err="1" smtClean="0"/>
              <a:t>射线荧光</a:t>
            </a:r>
            <a:r>
              <a:rPr lang="zh-CN" altLang="en-US" b="1" dirty="0" smtClean="0"/>
              <a:t>光谱仪</a:t>
            </a:r>
            <a:endParaRPr b="1" dirty="0"/>
          </a:p>
        </p:txBody>
      </p:sp>
      <p:sp>
        <p:nvSpPr>
          <p:cNvPr id="149" name="Shape 149"/>
          <p:cNvSpPr/>
          <p:nvPr/>
        </p:nvSpPr>
        <p:spPr>
          <a:xfrm>
            <a:off x="678302" y="165351"/>
            <a:ext cx="56906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n-US" altLang="zh-CN" b="1" dirty="0" smtClean="0"/>
              <a:t>XRF</a:t>
            </a:r>
            <a:endParaRPr b="1" dirty="0"/>
          </a:p>
        </p:txBody>
      </p:sp>
      <p:sp>
        <p:nvSpPr>
          <p:cNvPr id="20" name="矩形 19"/>
          <p:cNvSpPr/>
          <p:nvPr/>
        </p:nvSpPr>
        <p:spPr>
          <a:xfrm>
            <a:off x="2181920" y="7089753"/>
            <a:ext cx="1627369" cy="523220"/>
          </a:xfrm>
          <a:prstGeom prst="rect">
            <a:avLst/>
          </a:prstGeom>
        </p:spPr>
        <p:txBody>
          <a:bodyPr wrap="none">
            <a:spAutoFit/>
          </a:bodyPr>
          <a:lstStyle/>
          <a:p>
            <a:r>
              <a:rPr lang="zh-CN" altLang="en-US" sz="2800" b="1" dirty="0" smtClean="0">
                <a:solidFill>
                  <a:srgbClr val="FFFFFF"/>
                </a:solidFill>
              </a:rPr>
              <a:t>特征辐射</a:t>
            </a:r>
            <a:endParaRPr lang="zh-CN" altLang="en-US" sz="2800" b="1" dirty="0">
              <a:solidFill>
                <a:srgbClr val="FFFFFF"/>
              </a:solidFill>
            </a:endParaRPr>
          </a:p>
        </p:txBody>
      </p:sp>
      <p:pic>
        <p:nvPicPr>
          <p:cNvPr id="9" name="图片 8"/>
          <p:cNvPicPr/>
          <p:nvPr/>
        </p:nvPicPr>
        <p:blipFill>
          <a:blip r:embed="rId3">
            <a:extLst>
              <a:ext uri="{28A0092B-C50C-407E-A947-70E740481C1C}">
                <a14:useLocalDpi xmlns:a14="http://schemas.microsoft.com/office/drawing/2010/main" val="0"/>
              </a:ext>
            </a:extLst>
          </a:blip>
          <a:stretch>
            <a:fillRect/>
          </a:stretch>
        </p:blipFill>
        <p:spPr>
          <a:xfrm>
            <a:off x="381720" y="2356520"/>
            <a:ext cx="12529392" cy="5904656"/>
          </a:xfrm>
          <a:prstGeom prst="rect">
            <a:avLst/>
          </a:prstGeom>
        </p:spPr>
      </p:pic>
      <p:sp>
        <p:nvSpPr>
          <p:cNvPr id="10" name="矩形 9"/>
          <p:cNvSpPr/>
          <p:nvPr/>
        </p:nvSpPr>
        <p:spPr>
          <a:xfrm>
            <a:off x="692817" y="8477200"/>
            <a:ext cx="11507488" cy="707886"/>
          </a:xfrm>
          <a:prstGeom prst="rect">
            <a:avLst/>
          </a:prstGeom>
        </p:spPr>
        <p:txBody>
          <a:bodyPr wrap="square">
            <a:spAutoFit/>
          </a:bodyPr>
          <a:lstStyle/>
          <a:p>
            <a:pPr algn="l"/>
            <a:r>
              <a:rPr lang="en-US" altLang="zh-CN" sz="2000" b="1" dirty="0" smtClean="0">
                <a:solidFill>
                  <a:schemeClr val="tx1"/>
                </a:solidFill>
              </a:rPr>
              <a:t>K</a:t>
            </a:r>
            <a:r>
              <a:rPr lang="en-US" altLang="zh-CN" sz="2000" b="1" dirty="0">
                <a:solidFill>
                  <a:schemeClr val="tx1"/>
                </a:solidFill>
              </a:rPr>
              <a:t>, </a:t>
            </a:r>
            <a:r>
              <a:rPr lang="en-US" altLang="zh-CN" sz="2000" b="1" dirty="0" err="1">
                <a:solidFill>
                  <a:schemeClr val="tx1"/>
                </a:solidFill>
              </a:rPr>
              <a:t>Ca</a:t>
            </a:r>
            <a:r>
              <a:rPr lang="en-US" altLang="zh-CN" sz="2000" b="1" dirty="0">
                <a:solidFill>
                  <a:schemeClr val="tx1"/>
                </a:solidFill>
              </a:rPr>
              <a:t>, Ti, V, Cr, </a:t>
            </a:r>
            <a:r>
              <a:rPr lang="en-US" altLang="zh-CN" sz="2000" b="1" dirty="0" err="1">
                <a:solidFill>
                  <a:schemeClr val="tx1"/>
                </a:solidFill>
              </a:rPr>
              <a:t>Mn</a:t>
            </a:r>
            <a:r>
              <a:rPr lang="en-US" altLang="zh-CN" sz="2000" b="1" dirty="0">
                <a:solidFill>
                  <a:schemeClr val="tx1"/>
                </a:solidFill>
              </a:rPr>
              <a:t>, Fe, Co, Ni, Cu, Zn, As, </a:t>
            </a:r>
            <a:r>
              <a:rPr lang="en-US" altLang="zh-CN" sz="2000" b="1" dirty="0" err="1">
                <a:solidFill>
                  <a:schemeClr val="tx1"/>
                </a:solidFill>
              </a:rPr>
              <a:t>Zr</a:t>
            </a:r>
            <a:r>
              <a:rPr lang="en-US" altLang="zh-CN" sz="2000" b="1" dirty="0">
                <a:solidFill>
                  <a:schemeClr val="tx1"/>
                </a:solidFill>
              </a:rPr>
              <a:t>, </a:t>
            </a:r>
            <a:r>
              <a:rPr lang="en-US" altLang="zh-CN" sz="2000" b="1" dirty="0" err="1">
                <a:solidFill>
                  <a:schemeClr val="tx1"/>
                </a:solidFill>
              </a:rPr>
              <a:t>Nb</a:t>
            </a:r>
            <a:r>
              <a:rPr lang="en-US" altLang="zh-CN" sz="2000" b="1" dirty="0">
                <a:solidFill>
                  <a:schemeClr val="tx1"/>
                </a:solidFill>
              </a:rPr>
              <a:t>, Mo, Ag, Cd, </a:t>
            </a:r>
            <a:r>
              <a:rPr lang="en-US" altLang="zh-CN" sz="2000" b="1" dirty="0" err="1" smtClean="0">
                <a:solidFill>
                  <a:schemeClr val="tx1"/>
                </a:solidFill>
              </a:rPr>
              <a:t>Sn</a:t>
            </a:r>
            <a:r>
              <a:rPr lang="en-US" altLang="zh-CN" sz="2000" b="1" dirty="0" smtClean="0">
                <a:solidFill>
                  <a:schemeClr val="tx1"/>
                </a:solidFill>
              </a:rPr>
              <a:t>, </a:t>
            </a:r>
            <a:r>
              <a:rPr lang="en-US" altLang="zh-CN" sz="2000" b="1" dirty="0" err="1" smtClean="0">
                <a:solidFill>
                  <a:schemeClr val="tx1"/>
                </a:solidFill>
              </a:rPr>
              <a:t>Sb</a:t>
            </a:r>
            <a:r>
              <a:rPr lang="en-US" altLang="zh-CN" sz="2000" b="1" dirty="0">
                <a:solidFill>
                  <a:schemeClr val="tx1"/>
                </a:solidFill>
              </a:rPr>
              <a:t>, W, Au, </a:t>
            </a:r>
            <a:r>
              <a:rPr lang="en-US" altLang="zh-CN" sz="2000" b="1" dirty="0" err="1">
                <a:solidFill>
                  <a:schemeClr val="tx1"/>
                </a:solidFill>
              </a:rPr>
              <a:t>Pb</a:t>
            </a:r>
            <a:r>
              <a:rPr lang="en-US" altLang="zh-CN" sz="2000" b="1" dirty="0">
                <a:solidFill>
                  <a:schemeClr val="tx1"/>
                </a:solidFill>
              </a:rPr>
              <a:t>, Ba, </a:t>
            </a:r>
            <a:r>
              <a:rPr lang="en-US" altLang="zh-CN" sz="2000" b="1" dirty="0" err="1">
                <a:solidFill>
                  <a:schemeClr val="tx1"/>
                </a:solidFill>
              </a:rPr>
              <a:t>Hf</a:t>
            </a:r>
            <a:r>
              <a:rPr lang="en-US" altLang="zh-CN" sz="2000" b="1" dirty="0">
                <a:solidFill>
                  <a:schemeClr val="tx1"/>
                </a:solidFill>
              </a:rPr>
              <a:t>, Ta, Hg, Bi, </a:t>
            </a:r>
            <a:r>
              <a:rPr lang="en-US" altLang="zh-CN" sz="2000" b="1" dirty="0" err="1" smtClean="0">
                <a:solidFill>
                  <a:schemeClr val="tx1"/>
                </a:solidFill>
              </a:rPr>
              <a:t>Rb</a:t>
            </a:r>
            <a:r>
              <a:rPr lang="en-US" altLang="zh-CN" sz="2000" b="1" dirty="0" smtClean="0">
                <a:solidFill>
                  <a:schemeClr val="tx1"/>
                </a:solidFill>
              </a:rPr>
              <a:t>  28</a:t>
            </a:r>
            <a:r>
              <a:rPr lang="zh-CN" altLang="zh-CN" sz="2000" b="1" dirty="0">
                <a:solidFill>
                  <a:schemeClr val="tx1"/>
                </a:solidFill>
              </a:rPr>
              <a:t>种元素</a:t>
            </a:r>
            <a:endParaRPr lang="zh-CN" altLang="en-US" sz="2000" b="1" dirty="0">
              <a:solidFill>
                <a:schemeClr val="tx1"/>
              </a:solidFill>
            </a:endParaRPr>
          </a:p>
        </p:txBody>
      </p:sp>
      <p:sp>
        <p:nvSpPr>
          <p:cNvPr id="3" name="灯片编号占位符 2"/>
          <p:cNvSpPr>
            <a:spLocks noGrp="1"/>
          </p:cNvSpPr>
          <p:nvPr>
            <p:ph type="sldNum" sz="quarter" idx="2"/>
          </p:nvPr>
        </p:nvSpPr>
        <p:spPr/>
        <p:txBody>
          <a:bodyPr/>
          <a:lstStyle/>
          <a:p>
            <a:fld id="{86CB4B4D-7CA3-9044-876B-883B54F8677D}" type="slidenum">
              <a:rPr lang="en-US" altLang="zh-CN" smtClean="0"/>
              <a:t>4</a:t>
            </a:fld>
            <a:endParaRPr lang="zh-CN" altLang="en-US"/>
          </a:p>
        </p:txBody>
      </p:sp>
    </p:spTree>
    <p:extLst>
      <p:ext uri="{BB962C8B-B14F-4D97-AF65-F5344CB8AC3E}">
        <p14:creationId xmlns:p14="http://schemas.microsoft.com/office/powerpoint/2010/main" val="572949924"/>
      </p:ext>
    </p:extLst>
  </p:cSld>
  <p:clrMapOvr>
    <a:masterClrMapping/>
  </p:clrMapOvr>
  <p:transition spd="slow"/>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lvl1pPr defTabSz="525779">
              <a:spcBef>
                <a:spcPts val="1400"/>
              </a:spcBef>
              <a:defRPr sz="6300"/>
            </a:lvl1pPr>
          </a:lstStyle>
          <a:p>
            <a:r>
              <a:rPr b="1" dirty="0" err="1"/>
              <a:t>X</a:t>
            </a:r>
            <a:r>
              <a:rPr b="1" dirty="0" err="1" smtClean="0"/>
              <a:t>射线荧光</a:t>
            </a:r>
            <a:r>
              <a:rPr lang="zh-CN" altLang="en-US" b="1" dirty="0" smtClean="0"/>
              <a:t>光谱仪</a:t>
            </a:r>
            <a:endParaRPr b="1" dirty="0"/>
          </a:p>
        </p:txBody>
      </p:sp>
      <p:sp>
        <p:nvSpPr>
          <p:cNvPr id="149" name="Shape 149"/>
          <p:cNvSpPr/>
          <p:nvPr/>
        </p:nvSpPr>
        <p:spPr>
          <a:xfrm>
            <a:off x="678302" y="165351"/>
            <a:ext cx="56906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n-US" altLang="zh-CN" b="1" dirty="0" smtClean="0"/>
              <a:t>XRF</a:t>
            </a:r>
            <a:endParaRPr b="1" dirty="0"/>
          </a:p>
        </p:txBody>
      </p:sp>
      <p:sp>
        <p:nvSpPr>
          <p:cNvPr id="2" name="TextBox 1"/>
          <p:cNvSpPr txBox="1"/>
          <p:nvPr/>
        </p:nvSpPr>
        <p:spPr>
          <a:xfrm>
            <a:off x="6934448" y="4228728"/>
            <a:ext cx="5472608"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50000"/>
              </a:lnSpc>
              <a:spcBef>
                <a:spcPts val="0"/>
              </a:spcBef>
              <a:spcAft>
                <a:spcPts val="0"/>
              </a:spcAft>
              <a:buClrTx/>
              <a:buSzTx/>
              <a:buFont typeface="Arial" pitchFamily="34" charset="0"/>
              <a:buChar char="•"/>
              <a:tabLst/>
            </a:pPr>
            <a:r>
              <a:rPr kumimoji="0" lang="en-US" altLang="zh-CN" sz="3600" b="1" i="0" u="none" strike="noStrike" cap="none" spc="0" normalizeH="0" baseline="0" dirty="0" smtClean="0">
                <a:ln>
                  <a:noFill/>
                </a:ln>
                <a:solidFill>
                  <a:srgbClr val="0070C0"/>
                </a:solidFill>
                <a:effectLst/>
                <a:uFillTx/>
                <a:latin typeface="Palatino"/>
                <a:ea typeface="Palatino"/>
                <a:cs typeface="Palatino"/>
                <a:sym typeface="Palatino"/>
              </a:rPr>
              <a:t>X</a:t>
            </a:r>
            <a:r>
              <a:rPr kumimoji="0" lang="zh-CN" altLang="en-US" sz="3600" b="1" i="0" u="none" strike="noStrike" cap="none" spc="0" normalizeH="0" baseline="0" dirty="0" smtClean="0">
                <a:ln>
                  <a:noFill/>
                </a:ln>
                <a:solidFill>
                  <a:srgbClr val="0070C0"/>
                </a:solidFill>
                <a:effectLst/>
                <a:uFillTx/>
                <a:latin typeface="Palatino"/>
                <a:ea typeface="Palatino"/>
                <a:cs typeface="Palatino"/>
                <a:sym typeface="Palatino"/>
              </a:rPr>
              <a:t>射线和荧光</a:t>
            </a:r>
            <a:r>
              <a:rPr kumimoji="0" lang="en-US" altLang="zh-CN" sz="3600" b="1" i="0" u="none" strike="noStrike" cap="none" spc="0" normalizeH="0" baseline="0" dirty="0" smtClean="0">
                <a:ln>
                  <a:noFill/>
                </a:ln>
                <a:solidFill>
                  <a:srgbClr val="0070C0"/>
                </a:solidFill>
                <a:effectLst/>
                <a:uFillTx/>
                <a:latin typeface="Palatino"/>
                <a:ea typeface="Palatino"/>
                <a:cs typeface="Palatino"/>
                <a:sym typeface="Palatino"/>
              </a:rPr>
              <a:t>X</a:t>
            </a:r>
            <a:r>
              <a:rPr kumimoji="0" lang="zh-CN" altLang="en-US" sz="3600" b="1" i="0" u="none" strike="noStrike" cap="none" spc="0" normalizeH="0" baseline="0" dirty="0" smtClean="0">
                <a:ln>
                  <a:noFill/>
                </a:ln>
                <a:solidFill>
                  <a:srgbClr val="0070C0"/>
                </a:solidFill>
                <a:effectLst/>
                <a:uFillTx/>
                <a:latin typeface="Palatino"/>
                <a:ea typeface="Palatino"/>
                <a:cs typeface="Palatino"/>
                <a:sym typeface="Palatino"/>
              </a:rPr>
              <a:t>射线</a:t>
            </a:r>
            <a:endParaRPr kumimoji="0" lang="en-US" altLang="zh-CN" sz="3600" b="1" i="0" u="none" strike="noStrike" cap="none" spc="0" normalizeH="0" baseline="0" dirty="0" smtClean="0">
              <a:ln>
                <a:noFill/>
              </a:ln>
              <a:solidFill>
                <a:srgbClr val="0070C0"/>
              </a:solidFill>
              <a:effectLst/>
              <a:uFillTx/>
              <a:latin typeface="Palatino"/>
              <a:ea typeface="Palatino"/>
              <a:cs typeface="Palatino"/>
              <a:sym typeface="Palatino"/>
            </a:endParaRPr>
          </a:p>
          <a:p>
            <a:pPr marL="571500" indent="-571500" algn="l">
              <a:lnSpc>
                <a:spcPct val="150000"/>
              </a:lnSpc>
              <a:buFont typeface="Arial" pitchFamily="34" charset="0"/>
              <a:buChar char="•"/>
            </a:pPr>
            <a:r>
              <a:rPr lang="zh-CN" altLang="en-US" sz="3600" b="1" dirty="0">
                <a:solidFill>
                  <a:srgbClr val="0070C0"/>
                </a:solidFill>
              </a:rPr>
              <a:t>原</a:t>
            </a:r>
            <a:r>
              <a:rPr lang="zh-CN" altLang="en-US" sz="3600" b="1" dirty="0" smtClean="0">
                <a:solidFill>
                  <a:srgbClr val="0070C0"/>
                </a:solidFill>
              </a:rPr>
              <a:t>级</a:t>
            </a:r>
            <a:r>
              <a:rPr lang="en-US" altLang="zh-CN" sz="3600" b="1" dirty="0">
                <a:solidFill>
                  <a:srgbClr val="0070C0"/>
                </a:solidFill>
              </a:rPr>
              <a:t>X</a:t>
            </a:r>
            <a:r>
              <a:rPr lang="zh-CN" altLang="en-US" sz="3600" b="1" dirty="0">
                <a:solidFill>
                  <a:srgbClr val="0070C0"/>
                </a:solidFill>
              </a:rPr>
              <a:t>射线</a:t>
            </a:r>
            <a:r>
              <a:rPr lang="zh-CN" altLang="en-US" sz="3600" b="1" dirty="0" smtClean="0">
                <a:solidFill>
                  <a:srgbClr val="0070C0"/>
                </a:solidFill>
              </a:rPr>
              <a:t>和二级</a:t>
            </a:r>
            <a:r>
              <a:rPr lang="en-US" altLang="zh-CN" sz="3600" b="1" dirty="0">
                <a:solidFill>
                  <a:srgbClr val="0070C0"/>
                </a:solidFill>
              </a:rPr>
              <a:t>X</a:t>
            </a:r>
            <a:r>
              <a:rPr lang="zh-CN" altLang="en-US" sz="3600" b="1" dirty="0" smtClean="0">
                <a:solidFill>
                  <a:srgbClr val="0070C0"/>
                </a:solidFill>
              </a:rPr>
              <a:t>射线</a:t>
            </a:r>
            <a:endParaRPr lang="en-US" altLang="zh-CN" sz="3600" b="1" dirty="0" smtClean="0">
              <a:solidFill>
                <a:srgbClr val="0070C0"/>
              </a:solidFill>
            </a:endParaRPr>
          </a:p>
          <a:p>
            <a:pPr marL="571500" indent="-571500" algn="l">
              <a:lnSpc>
                <a:spcPct val="150000"/>
              </a:lnSpc>
              <a:buFont typeface="Arial" pitchFamily="34" charset="0"/>
              <a:buChar char="•"/>
            </a:pPr>
            <a:r>
              <a:rPr lang="en-US" altLang="zh-CN" sz="3600" b="1" dirty="0"/>
              <a:t>X</a:t>
            </a:r>
            <a:r>
              <a:rPr lang="zh-CN" altLang="en-US" sz="3600" b="1" dirty="0"/>
              <a:t>射线荧光光谱仪</a:t>
            </a:r>
            <a:endParaRPr kumimoji="0" lang="zh-CN" altLang="en-US" sz="3600" b="1" i="0" u="none" strike="noStrike" cap="none" spc="0" normalizeH="0" baseline="0" dirty="0">
              <a:ln>
                <a:noFill/>
              </a:ln>
              <a:solidFill>
                <a:schemeClr val="bg1"/>
              </a:solidFill>
              <a:effectLst/>
              <a:uFillTx/>
              <a:latin typeface="Palatino"/>
              <a:ea typeface="Palatino"/>
              <a:cs typeface="Palatino"/>
              <a:sym typeface="Palatino"/>
            </a:endParaRPr>
          </a:p>
        </p:txBody>
      </p:sp>
      <p:pic>
        <p:nvPicPr>
          <p:cNvPr id="17" name="图片 16" descr="X射线的产生.png"/>
          <p:cNvPicPr>
            <a:picLocks noChangeAspect="1"/>
          </p:cNvPicPr>
          <p:nvPr/>
        </p:nvPicPr>
        <p:blipFill>
          <a:blip r:embed="rId3" cstate="print"/>
          <a:stretch>
            <a:fillRect/>
          </a:stretch>
        </p:blipFill>
        <p:spPr>
          <a:xfrm>
            <a:off x="1486377" y="3004461"/>
            <a:ext cx="5077644" cy="4608512"/>
          </a:xfrm>
          <a:prstGeom prst="rect">
            <a:avLst/>
          </a:prstGeom>
          <a:solidFill>
            <a:schemeClr val="bg1">
              <a:lumMod val="10000"/>
              <a:lumOff val="90000"/>
            </a:schemeClr>
          </a:solidFill>
        </p:spPr>
      </p:pic>
      <p:sp>
        <p:nvSpPr>
          <p:cNvPr id="19" name="矩形 18"/>
          <p:cNvSpPr/>
          <p:nvPr/>
        </p:nvSpPr>
        <p:spPr>
          <a:xfrm>
            <a:off x="6564021" y="3016386"/>
            <a:ext cx="1627369" cy="523220"/>
          </a:xfrm>
          <a:prstGeom prst="rect">
            <a:avLst/>
          </a:prstGeom>
        </p:spPr>
        <p:txBody>
          <a:bodyPr wrap="none">
            <a:spAutoFit/>
          </a:bodyPr>
          <a:lstStyle/>
          <a:p>
            <a:pPr>
              <a:buNone/>
            </a:pPr>
            <a:r>
              <a:rPr lang="zh-CN" altLang="en-US" sz="2800" b="1" dirty="0" smtClean="0">
                <a:solidFill>
                  <a:srgbClr val="0070C0"/>
                </a:solidFill>
              </a:rPr>
              <a:t>轫致辐射</a:t>
            </a:r>
            <a:endParaRPr lang="zh-CN" altLang="en-US" sz="2800" b="1" dirty="0">
              <a:solidFill>
                <a:srgbClr val="0070C0"/>
              </a:solidFill>
            </a:endParaRPr>
          </a:p>
        </p:txBody>
      </p:sp>
      <p:sp>
        <p:nvSpPr>
          <p:cNvPr id="20" name="矩形 19"/>
          <p:cNvSpPr/>
          <p:nvPr/>
        </p:nvSpPr>
        <p:spPr>
          <a:xfrm>
            <a:off x="2181920" y="7089753"/>
            <a:ext cx="1627369" cy="523220"/>
          </a:xfrm>
          <a:prstGeom prst="rect">
            <a:avLst/>
          </a:prstGeom>
        </p:spPr>
        <p:txBody>
          <a:bodyPr wrap="none">
            <a:spAutoFit/>
          </a:bodyPr>
          <a:lstStyle/>
          <a:p>
            <a:r>
              <a:rPr lang="zh-CN" altLang="en-US" sz="2800" b="1" dirty="0" smtClean="0">
                <a:solidFill>
                  <a:srgbClr val="FFFFFF"/>
                </a:solidFill>
              </a:rPr>
              <a:t>特征辐射</a:t>
            </a:r>
            <a:endParaRPr lang="zh-CN" altLang="en-US" sz="2800" b="1" dirty="0">
              <a:solidFill>
                <a:srgbClr val="FFFFFF"/>
              </a:solidFill>
            </a:endParaRPr>
          </a:p>
        </p:txBody>
      </p:sp>
      <p:sp>
        <p:nvSpPr>
          <p:cNvPr id="3" name="TextBox 2"/>
          <p:cNvSpPr txBox="1"/>
          <p:nvPr/>
        </p:nvSpPr>
        <p:spPr>
          <a:xfrm>
            <a:off x="1821880" y="7748932"/>
            <a:ext cx="446449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200" b="1" i="0" u="none" strike="noStrike" cap="none" spc="0" normalizeH="0" baseline="0" dirty="0" smtClean="0">
                <a:ln>
                  <a:noFill/>
                </a:ln>
                <a:solidFill>
                  <a:srgbClr val="414141"/>
                </a:solidFill>
                <a:effectLst/>
                <a:uFillTx/>
                <a:latin typeface="Palatino"/>
                <a:ea typeface="Palatino"/>
                <a:cs typeface="Palatino"/>
                <a:sym typeface="Palatino"/>
              </a:rPr>
              <a:t>X</a:t>
            </a:r>
            <a:r>
              <a:rPr kumimoji="0" lang="zh-CN" altLang="en-US" sz="3200" b="1" i="0" u="none" strike="noStrike" cap="none" spc="0" normalizeH="0" baseline="0" dirty="0" smtClean="0">
                <a:ln>
                  <a:noFill/>
                </a:ln>
                <a:solidFill>
                  <a:srgbClr val="414141"/>
                </a:solidFill>
                <a:effectLst/>
                <a:uFillTx/>
                <a:latin typeface="Palatino"/>
                <a:ea typeface="Palatino"/>
                <a:cs typeface="Palatino"/>
                <a:sym typeface="Palatino"/>
              </a:rPr>
              <a:t>射线产生的原理示意图</a:t>
            </a:r>
            <a:endParaRPr kumimoji="0" lang="zh-CN" altLang="en-US" sz="3200" b="1"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5" name="灯片编号占位符 4"/>
          <p:cNvSpPr>
            <a:spLocks noGrp="1"/>
          </p:cNvSpPr>
          <p:nvPr>
            <p:ph type="sldNum" sz="quarter" idx="2"/>
          </p:nvPr>
        </p:nvSpPr>
        <p:spPr/>
        <p:txBody>
          <a:bodyPr/>
          <a:lstStyle/>
          <a:p>
            <a:fld id="{86CB4B4D-7CA3-9044-876B-883B54F8677D}" type="slidenum">
              <a:rPr lang="en-US" altLang="zh-CN" smtClean="0"/>
              <a:t>5</a:t>
            </a:fld>
            <a:endParaRPr lang="zh-CN" altLang="en-US"/>
          </a:p>
        </p:txBody>
      </p:sp>
    </p:spTree>
    <p:extLst>
      <p:ext uri="{BB962C8B-B14F-4D97-AF65-F5344CB8AC3E}">
        <p14:creationId xmlns:p14="http://schemas.microsoft.com/office/powerpoint/2010/main" val="1975298443"/>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3768" y="844352"/>
            <a:ext cx="11988800" cy="1219200"/>
          </a:xfrm>
        </p:spPr>
        <p:txBody>
          <a:bodyPr/>
          <a:lstStyle/>
          <a:p>
            <a:r>
              <a:rPr lang="en-US" altLang="zh-CN" b="1" dirty="0" smtClean="0"/>
              <a:t>WDXRF</a:t>
            </a:r>
            <a:r>
              <a:rPr lang="zh-CN" altLang="en-US" b="1" dirty="0" smtClean="0"/>
              <a:t>和</a:t>
            </a:r>
            <a:r>
              <a:rPr lang="en-US" altLang="zh-CN" b="1" dirty="0" smtClean="0"/>
              <a:t>EDXRF</a:t>
            </a:r>
            <a:endParaRPr lang="zh-CN" altLang="en-US" b="1" dirty="0"/>
          </a:p>
        </p:txBody>
      </p:sp>
      <p:sp>
        <p:nvSpPr>
          <p:cNvPr id="4" name="灯片编号占位符 3"/>
          <p:cNvSpPr>
            <a:spLocks noGrp="1"/>
          </p:cNvSpPr>
          <p:nvPr>
            <p:ph type="sldNum" sz="quarter" idx="2"/>
          </p:nvPr>
        </p:nvSpPr>
        <p:spPr>
          <a:xfrm>
            <a:off x="6326000" y="9197280"/>
            <a:ext cx="342901" cy="406400"/>
          </a:xfrm>
        </p:spPr>
        <p:txBody>
          <a:bodyPr/>
          <a:lstStyle/>
          <a:p>
            <a:fld id="{86CB4B4D-7CA3-9044-876B-883B54F8677D}" type="slidenum">
              <a:rPr lang="en-US" altLang="zh-CN" smtClean="0"/>
              <a:t>6</a:t>
            </a:fld>
            <a:endParaRPr lang="zh-CN" altLang="en-US" dirty="0"/>
          </a:p>
        </p:txBody>
      </p:sp>
      <p:sp>
        <p:nvSpPr>
          <p:cNvPr id="5" name="AutoShape 3"/>
          <p:cNvSpPr>
            <a:spLocks noChangeArrowheads="1"/>
          </p:cNvSpPr>
          <p:nvPr/>
        </p:nvSpPr>
        <p:spPr bwMode="auto">
          <a:xfrm>
            <a:off x="8089714" y="4084985"/>
            <a:ext cx="1662112" cy="1798638"/>
          </a:xfrm>
          <a:prstGeom prst="roundRect">
            <a:avLst>
              <a:gd name="adj" fmla="val 16667"/>
            </a:avLst>
          </a:prstGeom>
          <a:noFill/>
          <a:ln w="38100" cmpd="sng">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anose="020B0604030504040204" pitchFamily="34" charset="0"/>
              <a:ea typeface="宋体" panose="02010600030101010101" pitchFamily="2" charset="-122"/>
            </a:endParaRPr>
          </a:p>
        </p:txBody>
      </p:sp>
      <p:sp>
        <p:nvSpPr>
          <p:cNvPr id="6" name="AutoShape 4"/>
          <p:cNvSpPr>
            <a:spLocks noChangeArrowheads="1"/>
          </p:cNvSpPr>
          <p:nvPr/>
        </p:nvSpPr>
        <p:spPr bwMode="auto">
          <a:xfrm>
            <a:off x="3120839" y="4084985"/>
            <a:ext cx="1657350" cy="1798638"/>
          </a:xfrm>
          <a:prstGeom prst="roundRect">
            <a:avLst>
              <a:gd name="adj" fmla="val 16667"/>
            </a:avLst>
          </a:prstGeom>
          <a:noFill/>
          <a:ln w="38100" cmpd="sng">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anose="020B0604030504040204" pitchFamily="34" charset="0"/>
              <a:ea typeface="宋体" panose="02010600030101010101" pitchFamily="2" charset="-122"/>
            </a:endParaRPr>
          </a:p>
        </p:txBody>
      </p:sp>
      <p:sp>
        <p:nvSpPr>
          <p:cNvPr id="7" name="未知"/>
          <p:cNvSpPr>
            <a:spLocks/>
          </p:cNvSpPr>
          <p:nvPr/>
        </p:nvSpPr>
        <p:spPr bwMode="auto">
          <a:xfrm>
            <a:off x="4921065" y="422786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AutoShape 6"/>
          <p:cNvSpPr>
            <a:spLocks noChangeAspect="1" noChangeArrowheads="1" noTextEdit="1"/>
          </p:cNvSpPr>
          <p:nvPr/>
        </p:nvSpPr>
        <p:spPr bwMode="auto">
          <a:xfrm flipH="1">
            <a:off x="6957826" y="3403948"/>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 name="未知"/>
          <p:cNvSpPr>
            <a:spLocks/>
          </p:cNvSpPr>
          <p:nvPr/>
        </p:nvSpPr>
        <p:spPr bwMode="auto">
          <a:xfrm flipH="1">
            <a:off x="7081651" y="4300886"/>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Group 8"/>
          <p:cNvGrpSpPr>
            <a:grpSpLocks/>
          </p:cNvGrpSpPr>
          <p:nvPr/>
        </p:nvGrpSpPr>
        <p:grpSpPr bwMode="auto">
          <a:xfrm>
            <a:off x="5065526" y="2716560"/>
            <a:ext cx="2998788" cy="1601788"/>
            <a:chOff x="0" y="0"/>
            <a:chExt cx="1889" cy="1009"/>
          </a:xfrm>
        </p:grpSpPr>
        <p:grpSp>
          <p:nvGrpSpPr>
            <p:cNvPr id="11" name="Group 9"/>
            <p:cNvGrpSpPr>
              <a:grpSpLocks/>
            </p:cNvGrpSpPr>
            <p:nvPr/>
          </p:nvGrpSpPr>
          <p:grpSpPr bwMode="auto">
            <a:xfrm>
              <a:off x="0" y="90"/>
              <a:ext cx="1889" cy="919"/>
              <a:chOff x="0" y="0"/>
              <a:chExt cx="1926" cy="937"/>
            </a:xfrm>
          </p:grpSpPr>
          <p:sp>
            <p:nvSpPr>
              <p:cNvPr id="16" name="Oval 10"/>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Oval 11"/>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 name="Oval 12"/>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3" name="Oval 13"/>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Oval 14"/>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Oval 15"/>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16"/>
          <p:cNvSpPr txBox="1">
            <a:spLocks noChangeArrowheads="1"/>
          </p:cNvSpPr>
          <p:nvPr/>
        </p:nvSpPr>
        <p:spPr bwMode="auto">
          <a:xfrm>
            <a:off x="5497326" y="3076923"/>
            <a:ext cx="194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2400" b="1">
                <a:solidFill>
                  <a:srgbClr val="FF0000"/>
                </a:solidFill>
                <a:ea typeface="宋体" panose="02010600030101010101" pitchFamily="2" charset="-122"/>
              </a:rPr>
              <a:t>分类</a:t>
            </a:r>
            <a:endParaRPr lang="zh-CN" altLang="en-US" sz="1400">
              <a:solidFill>
                <a:srgbClr val="FF0000"/>
              </a:solidFill>
              <a:ea typeface="宋体" panose="02010600030101010101" pitchFamily="2" charset="-122"/>
            </a:endParaRPr>
          </a:p>
        </p:txBody>
      </p:sp>
      <p:sp>
        <p:nvSpPr>
          <p:cNvPr id="20" name="Rectangle 18"/>
          <p:cNvSpPr>
            <a:spLocks noChangeArrowheads="1"/>
          </p:cNvSpPr>
          <p:nvPr/>
        </p:nvSpPr>
        <p:spPr bwMode="auto">
          <a:xfrm>
            <a:off x="8089714" y="4707984"/>
            <a:ext cx="172878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300" b="1" dirty="0">
                <a:latin typeface="+mn-ea"/>
              </a:rPr>
              <a:t>能量色散型 </a:t>
            </a:r>
          </a:p>
        </p:txBody>
      </p:sp>
      <p:sp>
        <p:nvSpPr>
          <p:cNvPr id="21" name="Rectangle 19"/>
          <p:cNvSpPr>
            <a:spLocks noChangeArrowheads="1"/>
          </p:cNvSpPr>
          <p:nvPr/>
        </p:nvSpPr>
        <p:spPr bwMode="auto">
          <a:xfrm>
            <a:off x="3054640" y="4648548"/>
            <a:ext cx="1723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300" b="1" dirty="0">
                <a:latin typeface="+mn-ea"/>
              </a:rPr>
              <a:t>波长色散型</a:t>
            </a:r>
          </a:p>
        </p:txBody>
      </p:sp>
      <p:sp>
        <p:nvSpPr>
          <p:cNvPr id="51" name="Text Box 16"/>
          <p:cNvSpPr txBox="1">
            <a:spLocks noChangeArrowheads="1"/>
          </p:cNvSpPr>
          <p:nvPr/>
        </p:nvSpPr>
        <p:spPr bwMode="auto">
          <a:xfrm>
            <a:off x="2325936" y="6316960"/>
            <a:ext cx="36792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3600" b="1" dirty="0" smtClean="0">
                <a:solidFill>
                  <a:schemeClr val="tx1"/>
                </a:solidFill>
              </a:rPr>
              <a:t>Bragg's law</a:t>
            </a:r>
          </a:p>
          <a:p>
            <a:pPr algn="ctr" eaLnBrk="0" hangingPunct="0"/>
            <a:r>
              <a:rPr lang="en-US" altLang="zh-CN" sz="3600" b="1" dirty="0" smtClean="0">
                <a:solidFill>
                  <a:schemeClr val="tx1"/>
                </a:solidFill>
                <a:ea typeface="宋体" panose="02010600030101010101" pitchFamily="2" charset="-122"/>
              </a:rPr>
              <a:t>2</a:t>
            </a:r>
            <a:r>
              <a:rPr lang="en-US" altLang="zh-CN" sz="3600" b="1" i="1" dirty="0" smtClean="0">
                <a:solidFill>
                  <a:schemeClr val="tx1"/>
                </a:solidFill>
                <a:ea typeface="宋体" panose="02010600030101010101" pitchFamily="2" charset="-122"/>
              </a:rPr>
              <a:t>d</a:t>
            </a:r>
            <a:r>
              <a:rPr lang="en-US" altLang="zh-CN" sz="3600" b="1" dirty="0" smtClean="0">
                <a:solidFill>
                  <a:schemeClr val="tx1"/>
                </a:solidFill>
                <a:ea typeface="宋体" panose="02010600030101010101" pitchFamily="2" charset="-122"/>
              </a:rPr>
              <a:t>sin</a:t>
            </a:r>
            <a:r>
              <a:rPr lang="en-US" altLang="zh-CN" sz="3600" b="1" i="1" dirty="0" smtClean="0">
                <a:solidFill>
                  <a:schemeClr val="tx1"/>
                </a:solidFill>
                <a:ea typeface="宋体" panose="02010600030101010101" pitchFamily="2" charset="-122"/>
                <a:sym typeface="Symbol"/>
              </a:rPr>
              <a:t> </a:t>
            </a:r>
            <a:r>
              <a:rPr lang="en-US" altLang="zh-CN" sz="3600" b="1" dirty="0" smtClean="0">
                <a:solidFill>
                  <a:schemeClr val="tx1"/>
                </a:solidFill>
                <a:ea typeface="宋体" panose="02010600030101010101" pitchFamily="2" charset="-122"/>
              </a:rPr>
              <a:t>= k</a:t>
            </a:r>
            <a:r>
              <a:rPr lang="en-US" altLang="zh-CN" sz="3600" b="1" i="1" dirty="0" smtClean="0">
                <a:solidFill>
                  <a:schemeClr val="tx1"/>
                </a:solidFill>
                <a:ea typeface="宋体" panose="02010600030101010101" pitchFamily="2" charset="-122"/>
                <a:sym typeface="Symbol"/>
              </a:rPr>
              <a:t></a:t>
            </a:r>
            <a:r>
              <a:rPr lang="zh-CN" altLang="en-US" sz="3600" b="1" dirty="0" smtClean="0">
                <a:solidFill>
                  <a:schemeClr val="tx1"/>
                </a:solidFill>
                <a:ea typeface="宋体" panose="02010600030101010101" pitchFamily="2" charset="-122"/>
              </a:rPr>
              <a:t> </a:t>
            </a:r>
            <a:endParaRPr lang="en-US" sz="3600" b="1" dirty="0">
              <a:solidFill>
                <a:schemeClr val="tx1"/>
              </a:solidFill>
              <a:ea typeface="宋体" panose="02010600030101010101" pitchFamily="2" charset="-122"/>
            </a:endParaRPr>
          </a:p>
        </p:txBody>
      </p:sp>
      <p:sp>
        <p:nvSpPr>
          <p:cNvPr id="54" name="Shape 171"/>
          <p:cNvSpPr/>
          <p:nvPr/>
        </p:nvSpPr>
        <p:spPr>
          <a:xfrm>
            <a:off x="885776" y="167558"/>
            <a:ext cx="721352"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zh-CN" altLang="en-US" b="1" dirty="0" smtClean="0"/>
              <a:t>分类</a:t>
            </a:r>
            <a:endParaRPr b="1" dirty="0"/>
          </a:p>
        </p:txBody>
      </p:sp>
    </p:spTree>
    <p:extLst>
      <p:ext uri="{BB962C8B-B14F-4D97-AF65-F5344CB8AC3E}">
        <p14:creationId xmlns:p14="http://schemas.microsoft.com/office/powerpoint/2010/main" val="3074161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lvl1pPr defTabSz="525779">
              <a:spcBef>
                <a:spcPts val="1400"/>
              </a:spcBef>
              <a:defRPr sz="6300"/>
            </a:lvl1pPr>
          </a:lstStyle>
          <a:p>
            <a:r>
              <a:rPr b="1" dirty="0" err="1"/>
              <a:t>能量色散型谱仪</a:t>
            </a:r>
            <a:endParaRPr b="1" dirty="0"/>
          </a:p>
        </p:txBody>
      </p:sp>
      <p:sp>
        <p:nvSpPr>
          <p:cNvPr id="171" name="Shape 171"/>
          <p:cNvSpPr/>
          <p:nvPr/>
        </p:nvSpPr>
        <p:spPr>
          <a:xfrm>
            <a:off x="1016243" y="157738"/>
            <a:ext cx="880048"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n-US" b="1" dirty="0" smtClean="0"/>
              <a:t>EDXRF</a:t>
            </a:r>
            <a:endParaRP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7" y="2232936"/>
            <a:ext cx="7992888" cy="416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2"/>
          </p:nvPr>
        </p:nvSpPr>
        <p:spPr/>
        <p:txBody>
          <a:bodyPr/>
          <a:lstStyle/>
          <a:p>
            <a:fld id="{86CB4B4D-7CA3-9044-876B-883B54F8677D}" type="slidenum">
              <a:rPr lang="en-US" altLang="zh-CN" smtClean="0"/>
              <a:t>7</a:t>
            </a:fld>
            <a:endParaRPr lang="zh-CN" altLang="en-US"/>
          </a:p>
        </p:txBody>
      </p:sp>
      <p:sp>
        <p:nvSpPr>
          <p:cNvPr id="7" name="TextBox 6"/>
          <p:cNvSpPr txBox="1"/>
          <p:nvPr/>
        </p:nvSpPr>
        <p:spPr>
          <a:xfrm>
            <a:off x="2181920" y="6316960"/>
            <a:ext cx="4083731"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sz="2800" b="1" dirty="0" smtClean="0"/>
              <a:t>不同能量的荧光</a:t>
            </a:r>
            <a:r>
              <a:rPr lang="en-US" altLang="zh-CN" sz="2800" b="1" dirty="0" smtClean="0"/>
              <a:t>X</a:t>
            </a:r>
            <a:r>
              <a:rPr lang="zh-CN" altLang="en-US" sz="2800" b="1" dirty="0" smtClean="0"/>
              <a:t>射线</a:t>
            </a:r>
            <a:endParaRPr lang="en-US" altLang="zh-CN" sz="2800" b="1" dirty="0" smtClean="0"/>
          </a:p>
          <a:p>
            <a:pPr algn="l"/>
            <a:r>
              <a:rPr lang="zh-CN" altLang="en-US" sz="2800" b="1" dirty="0" smtClean="0"/>
              <a:t>进入探测器</a:t>
            </a:r>
            <a:endParaRPr lang="en-US" altLang="zh-CN" sz="2800" b="1" dirty="0" smtClean="0"/>
          </a:p>
          <a:p>
            <a:pPr algn="l"/>
            <a:r>
              <a:rPr lang="zh-CN" altLang="en-US" sz="2800" b="1" dirty="0" smtClean="0"/>
              <a:t>输出不同高度的脉冲信号</a:t>
            </a:r>
            <a:endParaRPr kumimoji="0" lang="zh-CN" altLang="en-US" sz="2800" b="1" i="0" u="none" strike="noStrike" cap="none" spc="0" normalizeH="0" baseline="0" dirty="0">
              <a:ln>
                <a:noFill/>
              </a:ln>
              <a:solidFill>
                <a:srgbClr val="414141"/>
              </a:solidFill>
              <a:effectLst/>
              <a:uFillTx/>
              <a:sym typeface="Palatino"/>
            </a:endParaRPr>
          </a:p>
        </p:txBody>
      </p:sp>
      <p:sp>
        <p:nvSpPr>
          <p:cNvPr id="8" name="TextBox 7"/>
          <p:cNvSpPr txBox="1"/>
          <p:nvPr/>
        </p:nvSpPr>
        <p:spPr>
          <a:xfrm>
            <a:off x="6516209" y="6686292"/>
            <a:ext cx="54006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3600" b="1" i="0" u="none" strike="noStrike" cap="none" spc="0" normalizeH="0" baseline="0" dirty="0" smtClean="0">
                <a:ln>
                  <a:noFill/>
                </a:ln>
                <a:solidFill>
                  <a:srgbClr val="414141"/>
                </a:solidFill>
                <a:effectLst/>
                <a:uFillTx/>
                <a:latin typeface="Palatino"/>
                <a:ea typeface="Palatino"/>
                <a:cs typeface="Palatino"/>
                <a:sym typeface="Palatino"/>
              </a:rPr>
              <a:t>特征</a:t>
            </a:r>
            <a:r>
              <a:rPr kumimoji="0" lang="en-US" altLang="zh-CN" sz="3600" b="1" i="0" u="none" strike="noStrike" cap="none" spc="0" normalizeH="0" baseline="0" dirty="0" smtClean="0">
                <a:ln>
                  <a:noFill/>
                </a:ln>
                <a:solidFill>
                  <a:srgbClr val="414141"/>
                </a:solidFill>
                <a:effectLst/>
                <a:uFillTx/>
                <a:latin typeface="Palatino"/>
                <a:ea typeface="Palatino"/>
                <a:cs typeface="Palatino"/>
                <a:sym typeface="Palatino"/>
              </a:rPr>
              <a:t>X</a:t>
            </a:r>
            <a:r>
              <a:rPr kumimoji="0" lang="zh-CN" altLang="en-US" sz="3600" b="1" i="0" u="none" strike="noStrike" cap="none" spc="0" normalizeH="0" baseline="0" dirty="0" smtClean="0">
                <a:ln>
                  <a:noFill/>
                </a:ln>
                <a:solidFill>
                  <a:srgbClr val="414141"/>
                </a:solidFill>
                <a:effectLst/>
                <a:uFillTx/>
                <a:latin typeface="Palatino"/>
                <a:ea typeface="Palatino"/>
                <a:cs typeface="Palatino"/>
                <a:sym typeface="Palatino"/>
              </a:rPr>
              <a:t>射线  做组分分析</a:t>
            </a:r>
            <a:endParaRPr kumimoji="0" lang="zh-CN" altLang="en-US" sz="3600" b="1" i="0" u="none" strike="noStrike" cap="none" spc="0" normalizeH="0" baseline="0" dirty="0">
              <a:ln>
                <a:noFill/>
              </a:ln>
              <a:solidFill>
                <a:srgbClr val="414141"/>
              </a:solidFill>
              <a:effectLst/>
              <a:uFillTx/>
              <a:latin typeface="Palatino"/>
              <a:ea typeface="Palatino"/>
              <a:cs typeface="Palatino"/>
              <a:sym typeface="Palatino"/>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lvl1pPr defTabSz="525779">
              <a:spcBef>
                <a:spcPts val="1400"/>
              </a:spcBef>
              <a:defRPr sz="6300"/>
            </a:lvl1pPr>
          </a:lstStyle>
          <a:p>
            <a:r>
              <a:rPr lang="en-US" b="1" dirty="0" smtClean="0"/>
              <a:t>XRF</a:t>
            </a:r>
            <a:r>
              <a:rPr lang="zh-CN" altLang="en-US" b="1" dirty="0"/>
              <a:t>优</a:t>
            </a:r>
            <a:r>
              <a:rPr lang="zh-CN" altLang="en-US" b="1" dirty="0" smtClean="0"/>
              <a:t>点</a:t>
            </a:r>
            <a:endParaRPr b="1" dirty="0"/>
          </a:p>
        </p:txBody>
      </p:sp>
      <p:sp>
        <p:nvSpPr>
          <p:cNvPr id="4" name="文本占位符 3"/>
          <p:cNvSpPr>
            <a:spLocks noGrp="1"/>
          </p:cNvSpPr>
          <p:nvPr>
            <p:ph type="body" idx="1"/>
          </p:nvPr>
        </p:nvSpPr>
        <p:spPr/>
        <p:txBody>
          <a:bodyPr/>
          <a:lstStyle/>
          <a:p>
            <a:r>
              <a:rPr lang="zh-CN" altLang="en-US" b="1" dirty="0" smtClean="0"/>
              <a:t>可以探测低原子序数的元素 </a:t>
            </a:r>
            <a:r>
              <a:rPr lang="en-US" altLang="zh-CN" b="1" dirty="0" smtClean="0"/>
              <a:t>Fe Cu  </a:t>
            </a:r>
            <a:r>
              <a:rPr lang="zh-CN" altLang="en-US" b="1" dirty="0" smtClean="0"/>
              <a:t> </a:t>
            </a:r>
            <a:endParaRPr lang="en-US" altLang="zh-CN" b="1" dirty="0" smtClean="0"/>
          </a:p>
          <a:p>
            <a:r>
              <a:rPr lang="zh-CN" altLang="en-US" b="1" dirty="0" smtClean="0"/>
              <a:t>分辨率提高</a:t>
            </a:r>
            <a:endParaRPr lang="en-US" altLang="zh-CN" b="1" dirty="0" smtClean="0"/>
          </a:p>
          <a:p>
            <a:r>
              <a:rPr lang="zh-CN" altLang="en-US" b="1" dirty="0" smtClean="0"/>
              <a:t>很多元素同时测量 焊锡成分</a:t>
            </a:r>
            <a:r>
              <a:rPr lang="zh-CN" altLang="en-US" b="1" dirty="0"/>
              <a:t>分析</a:t>
            </a:r>
            <a:r>
              <a:rPr lang="zh-CN" altLang="en-US" b="1" dirty="0" smtClean="0"/>
              <a:t> </a:t>
            </a:r>
            <a:endParaRPr lang="en-US" altLang="zh-CN" b="1" dirty="0" smtClean="0"/>
          </a:p>
          <a:p>
            <a:r>
              <a:rPr lang="zh-CN" altLang="en-US" b="1" dirty="0" smtClean="0"/>
              <a:t>分析快速 </a:t>
            </a:r>
            <a:r>
              <a:rPr lang="en-US" altLang="zh-CN" b="1" dirty="0" err="1" smtClean="0"/>
              <a:t>RoHS</a:t>
            </a:r>
            <a:r>
              <a:rPr lang="zh-CN" altLang="en-US" b="1" dirty="0" smtClean="0"/>
              <a:t>检测</a:t>
            </a:r>
            <a:endParaRPr lang="zh-CN" altLang="en-US" b="1" dirty="0"/>
          </a:p>
        </p:txBody>
      </p:sp>
      <p:sp>
        <p:nvSpPr>
          <p:cNvPr id="5" name="灯片编号占位符 4"/>
          <p:cNvSpPr>
            <a:spLocks noGrp="1"/>
          </p:cNvSpPr>
          <p:nvPr>
            <p:ph type="sldNum" sz="quarter" idx="2"/>
          </p:nvPr>
        </p:nvSpPr>
        <p:spPr/>
        <p:txBody>
          <a:bodyPr/>
          <a:lstStyle/>
          <a:p>
            <a:fld id="{86CB4B4D-7CA3-9044-876B-883B54F8677D}" type="slidenum">
              <a:rPr lang="en-US" altLang="zh-CN" smtClean="0"/>
              <a:t>8</a:t>
            </a:fld>
            <a:endParaRPr lang="zh-CN" altLang="en-US"/>
          </a:p>
        </p:txBody>
      </p:sp>
      <p:sp>
        <p:nvSpPr>
          <p:cNvPr id="3" name="TextBox 2"/>
          <p:cNvSpPr txBox="1"/>
          <p:nvPr/>
        </p:nvSpPr>
        <p:spPr>
          <a:xfrm>
            <a:off x="1605856" y="2356520"/>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414141"/>
              </a:solidFill>
              <a:effectLst/>
              <a:uFillTx/>
              <a:latin typeface="Palatino"/>
              <a:ea typeface="Palatino"/>
              <a:cs typeface="Palatino"/>
              <a:sym typeface="Palatino"/>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焊锡的定量测量</a:t>
            </a:r>
            <a:endParaRPr lang="zh-CN" altLang="en-US" dirty="0"/>
          </a:p>
        </p:txBody>
      </p:sp>
      <p:sp>
        <p:nvSpPr>
          <p:cNvPr id="4" name="灯片编号占位符 3"/>
          <p:cNvSpPr>
            <a:spLocks noGrp="1"/>
          </p:cNvSpPr>
          <p:nvPr>
            <p:ph type="sldNum" sz="quarter" idx="2"/>
          </p:nvPr>
        </p:nvSpPr>
        <p:spPr/>
        <p:txBody>
          <a:bodyPr/>
          <a:lstStyle/>
          <a:p>
            <a:fld id="{86CB4B4D-7CA3-9044-876B-883B54F8677D}" type="slidenum">
              <a:rPr lang="en-US" altLang="zh-CN" smtClean="0"/>
              <a:t>9</a:t>
            </a:fld>
            <a:endParaRPr lang="zh-CN"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52" y="2636551"/>
            <a:ext cx="1188132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格 6"/>
          <p:cNvGraphicFramePr>
            <a:graphicFrameLocks noGrp="1"/>
          </p:cNvGraphicFramePr>
          <p:nvPr>
            <p:extLst>
              <p:ext uri="{D42A27DB-BD31-4B8C-83A1-F6EECF244321}">
                <p14:modId xmlns:p14="http://schemas.microsoft.com/office/powerpoint/2010/main" val="2250289318"/>
              </p:ext>
            </p:extLst>
          </p:nvPr>
        </p:nvGraphicFramePr>
        <p:xfrm>
          <a:off x="3190032" y="2516538"/>
          <a:ext cx="5400600" cy="6840760"/>
        </p:xfrm>
        <a:graphic>
          <a:graphicData uri="http://schemas.openxmlformats.org/drawingml/2006/table">
            <a:tbl>
              <a:tblPr>
                <a:tableStyleId>{5940675A-B579-460E-94D1-54222C63F5DA}</a:tableStyleId>
              </a:tblPr>
              <a:tblGrid>
                <a:gridCol w="1800200"/>
                <a:gridCol w="1800200"/>
                <a:gridCol w="1800200"/>
              </a:tblGrid>
              <a:tr h="1266968">
                <a:tc>
                  <a:txBody>
                    <a:bodyPr/>
                    <a:lstStyle/>
                    <a:p>
                      <a:pPr algn="ctr" fontAlgn="ctr"/>
                      <a:r>
                        <a:rPr lang="zh-CN" altLang="en-US" sz="2400" b="1" u="none" strike="noStrike" dirty="0" smtClean="0">
                          <a:solidFill>
                            <a:srgbClr val="FFFFFF"/>
                          </a:solidFill>
                          <a:effectLst/>
                        </a:rPr>
                        <a:t>元素</a:t>
                      </a:r>
                      <a:br>
                        <a:rPr lang="zh-CN" altLang="en-US" sz="2400" b="1" u="none" strike="noStrike" dirty="0" smtClean="0">
                          <a:solidFill>
                            <a:srgbClr val="FFFFFF"/>
                          </a:solidFill>
                          <a:effectLst/>
                        </a:rPr>
                      </a:br>
                      <a:r>
                        <a:rPr lang="en-US" sz="2400" b="1" u="none" strike="noStrike" dirty="0" smtClean="0">
                          <a:solidFill>
                            <a:srgbClr val="FFFFFF"/>
                          </a:solidFill>
                          <a:effectLst/>
                        </a:rPr>
                        <a:t>Element</a:t>
                      </a:r>
                      <a:endParaRPr lang="en-US" sz="2400" b="1" i="0" u="none" strike="noStrike" dirty="0">
                        <a:solidFill>
                          <a:srgbClr val="FFFFFF"/>
                        </a:solidFill>
                        <a:effectLst/>
                        <a:latin typeface="宋体"/>
                      </a:endParaRPr>
                    </a:p>
                  </a:txBody>
                  <a:tcPr marL="9525" marR="9525" marT="9525" marB="0" anchor="ctr">
                    <a:solidFill>
                      <a:srgbClr val="990000"/>
                    </a:solidFill>
                  </a:tcPr>
                </a:tc>
                <a:tc>
                  <a:txBody>
                    <a:bodyPr/>
                    <a:lstStyle/>
                    <a:p>
                      <a:pPr algn="ctr" fontAlgn="ctr"/>
                      <a:r>
                        <a:rPr lang="zh-CN" altLang="en-US" sz="2400" b="1" u="none" strike="noStrike" dirty="0">
                          <a:solidFill>
                            <a:srgbClr val="FFFFFF"/>
                          </a:solidFill>
                          <a:effectLst/>
                        </a:rPr>
                        <a:t>强度</a:t>
                      </a:r>
                      <a:br>
                        <a:rPr lang="zh-CN" altLang="en-US" sz="2400" b="1" u="none" strike="noStrike" dirty="0">
                          <a:solidFill>
                            <a:srgbClr val="FFFFFF"/>
                          </a:solidFill>
                          <a:effectLst/>
                        </a:rPr>
                      </a:br>
                      <a:r>
                        <a:rPr lang="en-US" sz="2400" b="1" u="none" strike="noStrike" dirty="0">
                          <a:solidFill>
                            <a:srgbClr val="FFFFFF"/>
                          </a:solidFill>
                          <a:effectLst/>
                        </a:rPr>
                        <a:t>Intensity</a:t>
                      </a:r>
                      <a:endParaRPr lang="en-US" sz="2400" b="1" i="0" u="none" strike="noStrike" dirty="0">
                        <a:solidFill>
                          <a:srgbClr val="FFFFFF"/>
                        </a:solidFill>
                        <a:effectLst/>
                        <a:latin typeface="宋体"/>
                      </a:endParaRPr>
                    </a:p>
                  </a:txBody>
                  <a:tcPr marL="9525" marR="9525" marT="9525" marB="0" anchor="ctr">
                    <a:solidFill>
                      <a:srgbClr val="990000"/>
                    </a:solidFill>
                  </a:tcPr>
                </a:tc>
                <a:tc>
                  <a:txBody>
                    <a:bodyPr/>
                    <a:lstStyle/>
                    <a:p>
                      <a:pPr algn="ctr" fontAlgn="ctr"/>
                      <a:r>
                        <a:rPr lang="zh-CN" altLang="en-US" sz="2400" b="1" u="none" strike="noStrike" dirty="0" smtClean="0">
                          <a:solidFill>
                            <a:srgbClr val="FFFFFF"/>
                          </a:solidFill>
                          <a:effectLst/>
                        </a:rPr>
                        <a:t>含量</a:t>
                      </a:r>
                      <a:r>
                        <a:rPr lang="en-US" altLang="zh-CN" sz="2400" b="1" u="none" strike="noStrike" dirty="0" smtClean="0">
                          <a:solidFill>
                            <a:srgbClr val="FFFFFF"/>
                          </a:solidFill>
                          <a:effectLst/>
                        </a:rPr>
                        <a:t>(%)</a:t>
                      </a:r>
                      <a:br>
                        <a:rPr lang="en-US" altLang="zh-CN" sz="2400" b="1" u="none" strike="noStrike" dirty="0" smtClean="0">
                          <a:solidFill>
                            <a:srgbClr val="FFFFFF"/>
                          </a:solidFill>
                          <a:effectLst/>
                        </a:rPr>
                      </a:br>
                      <a:r>
                        <a:rPr lang="en-US" sz="2400" b="1" u="none" strike="noStrike" dirty="0" smtClean="0">
                          <a:solidFill>
                            <a:srgbClr val="FFFFFF"/>
                          </a:solidFill>
                          <a:effectLst/>
                        </a:rPr>
                        <a:t>Content(%)</a:t>
                      </a:r>
                      <a:endParaRPr lang="en-US" sz="2400" b="1" i="0" u="none" strike="noStrike" dirty="0">
                        <a:solidFill>
                          <a:srgbClr val="FFFFFF"/>
                        </a:solidFill>
                        <a:effectLst/>
                        <a:latin typeface="宋体"/>
                      </a:endParaRPr>
                    </a:p>
                  </a:txBody>
                  <a:tcPr marL="9525" marR="9525" marT="9525" marB="0" anchor="ctr">
                    <a:solidFill>
                      <a:srgbClr val="990000"/>
                    </a:solidFill>
                  </a:tcPr>
                </a:tc>
              </a:tr>
              <a:tr h="429592">
                <a:tc>
                  <a:txBody>
                    <a:bodyPr/>
                    <a:lstStyle/>
                    <a:p>
                      <a:pPr algn="ctr" fontAlgn="ctr"/>
                      <a:r>
                        <a:rPr lang="en-US" sz="2400" b="1" u="none" strike="noStrike" dirty="0" smtClean="0">
                          <a:solidFill>
                            <a:srgbClr val="FFFFFF"/>
                          </a:solidFill>
                          <a:effectLst/>
                        </a:rPr>
                        <a:t>K(%)</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11.76598</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1.58519</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err="1">
                          <a:solidFill>
                            <a:srgbClr val="FFFFFF"/>
                          </a:solidFill>
                          <a:effectLst/>
                        </a:rPr>
                        <a:t>Ca</a:t>
                      </a:r>
                      <a:r>
                        <a:rPr lang="en-US" sz="2400" b="1" u="none" strike="noStrike" dirty="0">
                          <a:solidFill>
                            <a:srgbClr val="FFFFFF"/>
                          </a:solidFill>
                          <a:effectLst/>
                        </a:rPr>
                        <a:t>(%)</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17.91000</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0.67366</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a:solidFill>
                            <a:srgbClr val="FFFFFF"/>
                          </a:solidFill>
                          <a:effectLst/>
                        </a:rPr>
                        <a:t>Ni(%)</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2.64495</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0.03151</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a:solidFill>
                            <a:srgbClr val="FFFFFF"/>
                          </a:solidFill>
                          <a:effectLst/>
                        </a:rPr>
                        <a:t>Cu(%)</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1.97400</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0.02843</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a:solidFill>
                            <a:srgbClr val="FFFFFF"/>
                          </a:solidFill>
                          <a:effectLst/>
                        </a:rPr>
                        <a:t>As(%)</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47.33833</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0.36747</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err="1">
                          <a:solidFill>
                            <a:srgbClr val="FFFFFF"/>
                          </a:solidFill>
                          <a:effectLst/>
                        </a:rPr>
                        <a:t>Sn</a:t>
                      </a:r>
                      <a:r>
                        <a:rPr lang="en-US" sz="2400" b="1" u="none" strike="noStrike" dirty="0">
                          <a:solidFill>
                            <a:srgbClr val="FFFFFF"/>
                          </a:solidFill>
                          <a:effectLst/>
                        </a:rPr>
                        <a:t>(%)</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974.71000</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sng" strike="noStrike" dirty="0">
                          <a:solidFill>
                            <a:srgbClr val="FF0000"/>
                          </a:solidFill>
                          <a:effectLst/>
                        </a:rPr>
                        <a:t>2.53296</a:t>
                      </a:r>
                      <a:endParaRPr lang="en-US" altLang="zh-CN" sz="2400" b="1" i="0" u="sng" strike="noStrike" dirty="0">
                        <a:solidFill>
                          <a:srgbClr val="FF0000"/>
                        </a:solidFill>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err="1">
                          <a:solidFill>
                            <a:srgbClr val="FFFFFF"/>
                          </a:solidFill>
                          <a:effectLst/>
                        </a:rPr>
                        <a:t>Sb</a:t>
                      </a:r>
                      <a:r>
                        <a:rPr lang="en-US" sz="2400" b="1" u="none" strike="noStrike" dirty="0">
                          <a:solidFill>
                            <a:srgbClr val="FFFFFF"/>
                          </a:solidFill>
                          <a:effectLst/>
                        </a:rPr>
                        <a:t>(%)</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23.11000</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0.06704</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a:solidFill>
                            <a:srgbClr val="FFFFFF"/>
                          </a:solidFill>
                          <a:effectLst/>
                        </a:rPr>
                        <a:t>W(%)</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0.58039</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0.01856</a:t>
                      </a:r>
                      <a:endParaRPr lang="en-US" altLang="zh-CN" sz="2400" b="1" i="0" u="none" strike="noStrike">
                        <a:effectLst/>
                        <a:latin typeface="宋体"/>
                      </a:endParaRPr>
                    </a:p>
                  </a:txBody>
                  <a:tcPr marL="9525" marR="9525" marT="9525" marB="0" anchor="ctr">
                    <a:solidFill>
                      <a:srgbClr val="FFFFFF"/>
                    </a:solidFill>
                  </a:tcPr>
                </a:tc>
              </a:tr>
              <a:tr h="848280">
                <a:tc>
                  <a:txBody>
                    <a:bodyPr/>
                    <a:lstStyle/>
                    <a:p>
                      <a:pPr algn="ctr" fontAlgn="ctr"/>
                      <a:r>
                        <a:rPr lang="en-US" sz="2400" b="1" u="none" strike="noStrike" dirty="0" err="1">
                          <a:solidFill>
                            <a:srgbClr val="FFFFFF"/>
                          </a:solidFill>
                          <a:effectLst/>
                        </a:rPr>
                        <a:t>Pb</a:t>
                      </a:r>
                      <a:r>
                        <a:rPr lang="en-US" sz="2400" b="1" u="none" strike="noStrike" dirty="0">
                          <a:solidFill>
                            <a:srgbClr val="FFFFFF"/>
                          </a:solidFill>
                          <a:effectLst/>
                        </a:rPr>
                        <a:t>(%)</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1632.24313</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sng" strike="noStrike" dirty="0">
                          <a:solidFill>
                            <a:srgbClr val="FF0000"/>
                          </a:solidFill>
                          <a:effectLst/>
                        </a:rPr>
                        <a:t>20.74736</a:t>
                      </a:r>
                      <a:endParaRPr lang="en-US" altLang="zh-CN" sz="2400" b="1" i="0" u="sng" strike="noStrike" dirty="0">
                        <a:solidFill>
                          <a:srgbClr val="FF0000"/>
                        </a:solidFill>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err="1">
                          <a:solidFill>
                            <a:srgbClr val="FFFFFF"/>
                          </a:solidFill>
                          <a:effectLst/>
                        </a:rPr>
                        <a:t>Hf</a:t>
                      </a:r>
                      <a:r>
                        <a:rPr lang="en-US" sz="2400" b="1" u="none" strike="noStrike" dirty="0">
                          <a:solidFill>
                            <a:srgbClr val="FFFFFF"/>
                          </a:solidFill>
                          <a:effectLst/>
                        </a:rPr>
                        <a:t>(%)</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3.84867</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0.00142</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a:solidFill>
                            <a:srgbClr val="FFFFFF"/>
                          </a:solidFill>
                          <a:effectLst/>
                        </a:rPr>
                        <a:t>Ta(%)</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2.65214</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a:effectLst/>
                        </a:rPr>
                        <a:t>0.00133</a:t>
                      </a:r>
                      <a:endParaRPr lang="en-US" altLang="zh-CN" sz="2400" b="1" i="0" u="none" strike="noStrike">
                        <a:effectLst/>
                        <a:latin typeface="宋体"/>
                      </a:endParaRPr>
                    </a:p>
                  </a:txBody>
                  <a:tcPr marL="9525" marR="9525" marT="9525" marB="0" anchor="ctr">
                    <a:solidFill>
                      <a:srgbClr val="FFFFFF"/>
                    </a:solidFill>
                  </a:tcPr>
                </a:tc>
              </a:tr>
              <a:tr h="429592">
                <a:tc>
                  <a:txBody>
                    <a:bodyPr/>
                    <a:lstStyle/>
                    <a:p>
                      <a:pPr algn="ctr" fontAlgn="ctr"/>
                      <a:r>
                        <a:rPr lang="en-US" sz="2400" b="1" u="none" strike="noStrike" dirty="0" smtClean="0">
                          <a:solidFill>
                            <a:srgbClr val="FFFFFF"/>
                          </a:solidFill>
                          <a:effectLst/>
                        </a:rPr>
                        <a:t>Bi(%)</a:t>
                      </a:r>
                      <a:endParaRPr lang="en-US" sz="2400" b="1" i="0" u="none" strike="noStrike" dirty="0">
                        <a:solidFill>
                          <a:srgbClr val="FFFFFF"/>
                        </a:solidFill>
                        <a:effectLst/>
                        <a:latin typeface="Times New Roman"/>
                      </a:endParaRPr>
                    </a:p>
                  </a:txBody>
                  <a:tcPr marL="9525" marR="9525" marT="9525" marB="0" anchor="ctr">
                    <a:solidFill>
                      <a:schemeClr val="tx1">
                        <a:lumMod val="60000"/>
                        <a:lumOff val="40000"/>
                      </a:schemeClr>
                    </a:solidFill>
                  </a:tcPr>
                </a:tc>
                <a:tc>
                  <a:txBody>
                    <a:bodyPr/>
                    <a:lstStyle/>
                    <a:p>
                      <a:pPr algn="ctr" fontAlgn="ctr"/>
                      <a:r>
                        <a:rPr lang="en-US" altLang="zh-CN" sz="2400" b="1" u="none" strike="noStrike">
                          <a:effectLst/>
                        </a:rPr>
                        <a:t>117.52000</a:t>
                      </a:r>
                      <a:endParaRPr lang="en-US" altLang="zh-CN" sz="2400" b="1" i="0" u="none" strike="noStrike">
                        <a:effectLst/>
                        <a:latin typeface="宋体"/>
                      </a:endParaRPr>
                    </a:p>
                  </a:txBody>
                  <a:tcPr marL="9525" marR="9525" marT="9525" marB="0" anchor="ctr">
                    <a:solidFill>
                      <a:srgbClr val="FFFFFF"/>
                    </a:solidFill>
                  </a:tcPr>
                </a:tc>
                <a:tc>
                  <a:txBody>
                    <a:bodyPr/>
                    <a:lstStyle/>
                    <a:p>
                      <a:pPr algn="ctr" fontAlgn="ctr"/>
                      <a:r>
                        <a:rPr lang="en-US" altLang="zh-CN" sz="2400" b="1" u="none" strike="noStrike" dirty="0">
                          <a:effectLst/>
                        </a:rPr>
                        <a:t>0.23474</a:t>
                      </a:r>
                      <a:endParaRPr lang="en-US" altLang="zh-CN" sz="2400" b="1" i="0" u="none" strike="noStrike" dirty="0">
                        <a:effectLst/>
                        <a:latin typeface="宋体"/>
                      </a:endParaRPr>
                    </a:p>
                  </a:txBody>
                  <a:tcPr marL="9525" marR="9525" marT="9525" marB="0" anchor="ctr">
                    <a:solidFill>
                      <a:srgbClr val="FFFFFF"/>
                    </a:solidFill>
                  </a:tcPr>
                </a:tc>
              </a:tr>
            </a:tbl>
          </a:graphicData>
        </a:graphic>
      </p:graphicFrame>
      <p:sp>
        <p:nvSpPr>
          <p:cNvPr id="2" name="TextBox 1"/>
          <p:cNvSpPr txBox="1"/>
          <p:nvPr/>
        </p:nvSpPr>
        <p:spPr>
          <a:xfrm>
            <a:off x="9360073" y="6356182"/>
            <a:ext cx="318035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zh-CN" altLang="en-US" sz="2400" b="0" i="0" u="none" strike="noStrike" cap="none" spc="0" normalizeH="0" baseline="0" dirty="0" smtClean="0">
                <a:ln>
                  <a:noFill/>
                </a:ln>
                <a:solidFill>
                  <a:srgbClr val="414141"/>
                </a:solidFill>
                <a:effectLst/>
                <a:uFillTx/>
                <a:latin typeface="Palatino"/>
                <a:ea typeface="Palatino"/>
                <a:cs typeface="Palatino"/>
                <a:sym typeface="Palatino"/>
              </a:rPr>
              <a:t>可以看出：</a:t>
            </a:r>
            <a:endParaRPr kumimoji="0" lang="en-US" altLang="zh-CN" sz="2400" b="0" i="0" u="none" strike="noStrike" cap="none" spc="0" normalizeH="0" baseline="0" dirty="0" smtClean="0">
              <a:ln>
                <a:noFill/>
              </a:ln>
              <a:solidFill>
                <a:srgbClr val="414141"/>
              </a:solidFill>
              <a:effectLst/>
              <a:uFillTx/>
              <a:latin typeface="Palatino"/>
              <a:ea typeface="Palatino"/>
              <a:cs typeface="Palatino"/>
              <a:sym typeface="Palatino"/>
            </a:endParaRPr>
          </a:p>
          <a:p>
            <a:pPr marL="0" marR="0" indent="0" algn="l" defTabSz="584200" rtl="0" fontAlgn="auto" latinLnBrk="0" hangingPunct="0">
              <a:lnSpc>
                <a:spcPct val="100000"/>
              </a:lnSpc>
              <a:spcBef>
                <a:spcPts val="0"/>
              </a:spcBef>
              <a:spcAft>
                <a:spcPts val="0"/>
              </a:spcAft>
              <a:buClrTx/>
              <a:buSzTx/>
              <a:buFontTx/>
              <a:buNone/>
              <a:tabLst/>
            </a:pPr>
            <a:r>
              <a:rPr kumimoji="0" lang="zh-CN" altLang="en-US" sz="2400" b="0" i="0" u="none" strike="noStrike" cap="none" spc="0" normalizeH="0" baseline="0" dirty="0" smtClean="0">
                <a:ln>
                  <a:noFill/>
                </a:ln>
                <a:solidFill>
                  <a:srgbClr val="414141"/>
                </a:solidFill>
                <a:effectLst/>
                <a:uFillTx/>
                <a:latin typeface="Palatino"/>
                <a:ea typeface="Palatino"/>
                <a:cs typeface="Palatino"/>
                <a:sym typeface="Palatino"/>
              </a:rPr>
              <a:t>成分定量结果有问题！</a:t>
            </a:r>
            <a:endParaRPr kumimoji="0" lang="en-US" altLang="zh-CN" sz="2400" b="0" i="0" u="none" strike="noStrike" cap="none" spc="0" normalizeH="0" baseline="0" dirty="0" smtClean="0">
              <a:ln>
                <a:noFill/>
              </a:ln>
              <a:solidFill>
                <a:srgbClr val="414141"/>
              </a:solidFill>
              <a:effectLst/>
              <a:uFillTx/>
              <a:latin typeface="Palatino"/>
              <a:ea typeface="Palatino"/>
              <a:cs typeface="Palatino"/>
              <a:sym typeface="Palatino"/>
            </a:endParaRPr>
          </a:p>
          <a:p>
            <a:pPr marL="0" marR="0" indent="0" algn="l" defTabSz="584200" rtl="0" fontAlgn="auto" latinLnBrk="0" hangingPunct="0">
              <a:lnSpc>
                <a:spcPct val="100000"/>
              </a:lnSpc>
              <a:spcBef>
                <a:spcPts val="0"/>
              </a:spcBef>
              <a:spcAft>
                <a:spcPts val="0"/>
              </a:spcAft>
              <a:buClrTx/>
              <a:buSzTx/>
              <a:buFontTx/>
              <a:buNone/>
              <a:tabLst/>
            </a:pPr>
            <a:r>
              <a:rPr kumimoji="0" lang="zh-CN" altLang="en-US" sz="2400" b="0" i="0" u="none" strike="noStrike" cap="none" spc="0" normalizeH="0" baseline="0" dirty="0" smtClean="0">
                <a:ln>
                  <a:noFill/>
                </a:ln>
                <a:solidFill>
                  <a:srgbClr val="414141"/>
                </a:solidFill>
                <a:effectLst/>
                <a:uFillTx/>
                <a:latin typeface="Palatino"/>
                <a:ea typeface="Palatino"/>
                <a:cs typeface="Palatino"/>
                <a:sym typeface="Palatino"/>
              </a:rPr>
              <a:t>定标曲线需要更新！</a:t>
            </a:r>
            <a:endParaRPr kumimoji="0" lang="zh-CN" altLang="en-US" sz="2400" b="0" i="0" u="none" strike="noStrike" cap="none" spc="0" normalizeH="0" baseline="0" dirty="0">
              <a:ln>
                <a:noFill/>
              </a:ln>
              <a:solidFill>
                <a:srgbClr val="414141"/>
              </a:solidFill>
              <a:effectLst/>
              <a:uFillTx/>
              <a:latin typeface="Palatino"/>
              <a:ea typeface="Palatino"/>
              <a:cs typeface="Palatino"/>
              <a:sym typeface="Palatino"/>
            </a:endParaRPr>
          </a:p>
        </p:txBody>
      </p:sp>
    </p:spTree>
    <p:extLst>
      <p:ext uri="{BB962C8B-B14F-4D97-AF65-F5344CB8AC3E}">
        <p14:creationId xmlns:p14="http://schemas.microsoft.com/office/powerpoint/2010/main" val="24203728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1917</TotalTime>
  <Words>876</Words>
  <Application>Microsoft Office PowerPoint</Application>
  <PresentationFormat>自定义</PresentationFormat>
  <Paragraphs>161</Paragraphs>
  <Slides>15</Slides>
  <Notes>8</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New_Template4</vt:lpstr>
      <vt:lpstr>基于XRF的实验教学探索</vt:lpstr>
      <vt:lpstr>遇到问题</vt:lpstr>
      <vt:lpstr>PowerPoint 演示文稿</vt:lpstr>
      <vt:lpstr>X射线荧光光谱仪</vt:lpstr>
      <vt:lpstr>X射线荧光光谱仪</vt:lpstr>
      <vt:lpstr>WDXRF和EDXRF</vt:lpstr>
      <vt:lpstr>能量色散型谱仪</vt:lpstr>
      <vt:lpstr>XRF优点</vt:lpstr>
      <vt:lpstr>焊锡的定量测量</vt:lpstr>
      <vt:lpstr>XRR局限性</vt:lpstr>
      <vt:lpstr>RoHS检测标准</vt:lpstr>
      <vt:lpstr>可以运行的教学实验</vt:lpstr>
      <vt:lpstr>定量分析研究的挑战</vt:lpstr>
      <vt:lpstr>峰标识信息的更多设置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新进仪器 X射线荧光分析仪 EDX 18008</dc:title>
  <cp:lastModifiedBy>admin</cp:lastModifiedBy>
  <cp:revision>367</cp:revision>
  <dcterms:modified xsi:type="dcterms:W3CDTF">2016-07-19T06:30:45Z</dcterms:modified>
</cp:coreProperties>
</file>