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7"/>
  </p:notesMasterIdLst>
  <p:sldIdLst>
    <p:sldId id="380" r:id="rId2"/>
    <p:sldId id="505" r:id="rId3"/>
    <p:sldId id="509" r:id="rId4"/>
    <p:sldId id="494" r:id="rId5"/>
    <p:sldId id="513" r:id="rId6"/>
    <p:sldId id="462" r:id="rId7"/>
    <p:sldId id="464" r:id="rId8"/>
    <p:sldId id="497" r:id="rId9"/>
    <p:sldId id="465" r:id="rId10"/>
    <p:sldId id="520" r:id="rId11"/>
    <p:sldId id="498" r:id="rId12"/>
    <p:sldId id="508" r:id="rId13"/>
    <p:sldId id="511" r:id="rId14"/>
    <p:sldId id="500" r:id="rId15"/>
    <p:sldId id="501" r:id="rId16"/>
    <p:sldId id="502" r:id="rId17"/>
    <p:sldId id="514" r:id="rId18"/>
    <p:sldId id="521" r:id="rId19"/>
    <p:sldId id="492" r:id="rId20"/>
    <p:sldId id="376" r:id="rId21"/>
    <p:sldId id="515" r:id="rId22"/>
    <p:sldId id="516" r:id="rId23"/>
    <p:sldId id="517" r:id="rId24"/>
    <p:sldId id="518" r:id="rId25"/>
    <p:sldId id="51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1FFE8"/>
    <a:srgbClr val="4A85FC"/>
    <a:srgbClr val="F0F0F0"/>
    <a:srgbClr val="FFFFFF"/>
    <a:srgbClr val="FFFFA3"/>
    <a:srgbClr val="B8003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1/20</a:t>
            </a: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宋体" pitchFamily="2" charset="-122"/>
              </a:defRPr>
            </a:lvl1pPr>
          </a:lstStyle>
          <a:p>
            <a:pPr>
              <a:defRPr/>
            </a:pPr>
            <a:fld id="{A04210FF-5B20-453E-A502-3F81BAD13B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9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 is fixed.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frame rate is constant.</a:t>
            </a:r>
          </a:p>
          <a:p>
            <a:r>
              <a:rPr lang="en-US" baseline="0" dirty="0" smtClean="0"/>
              <a:t>The image has no distortion.</a:t>
            </a:r>
          </a:p>
          <a:p>
            <a:r>
              <a:rPr lang="en-US" baseline="0" dirty="0" smtClean="0"/>
              <a:t>The camera is viewing motion from the side (not at an angle)</a:t>
            </a:r>
          </a:p>
          <a:p>
            <a:r>
              <a:rPr lang="en-US" baseline="0" dirty="0" smtClean="0"/>
              <a:t>The center of the cup can always be determined.</a:t>
            </a:r>
          </a:p>
          <a:p>
            <a:r>
              <a:rPr lang="en-US" baseline="0" dirty="0" smtClean="0"/>
              <a:t>The origin is adjusted.  The length to </a:t>
            </a:r>
            <a:r>
              <a:rPr lang="en-US" baseline="0" smtClean="0"/>
              <a:t>pixel conversion.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C3BB-C575-45C0-9CF5-82D54D81C4F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 is fixed.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frame rate is constant.</a:t>
            </a:r>
          </a:p>
          <a:p>
            <a:r>
              <a:rPr lang="en-US" baseline="0" dirty="0" smtClean="0"/>
              <a:t>The image has no distortion.</a:t>
            </a:r>
          </a:p>
          <a:p>
            <a:r>
              <a:rPr lang="en-US" baseline="0" dirty="0" smtClean="0"/>
              <a:t>The camera is viewing motion from the side (not at an angle)</a:t>
            </a:r>
          </a:p>
          <a:p>
            <a:r>
              <a:rPr lang="en-US" baseline="0" dirty="0" smtClean="0"/>
              <a:t>The center of the cup can always be determined.</a:t>
            </a:r>
          </a:p>
          <a:p>
            <a:r>
              <a:rPr lang="en-US" baseline="0" dirty="0" smtClean="0"/>
              <a:t>The origin is adjusted.  The length to </a:t>
            </a:r>
            <a:r>
              <a:rPr lang="en-US" baseline="0" smtClean="0"/>
              <a:t>pixel conversion.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C3BB-C575-45C0-9CF5-82D54D81C4F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D5F8-A6E0-4D18-AFA4-0EEF5BC657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71079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2DA7-F23D-407D-9D2A-80CB33FC6A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3683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90E6-4A26-4669-BA1C-ED05821407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19775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774F-0C4F-4B4A-A934-CA46F49838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49606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8AE2-23E3-4D3D-A846-8DBDDBFA22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6873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8D2-A020-4723-AF12-60DB7979DA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4988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85C6-9F80-4621-B371-A40E9886D7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3373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166A-8221-4542-B96D-58377C06FD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60707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52B-D7CC-432B-A2CE-D875C38280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81796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DDD4-EFD0-40E1-8CBC-CB393655C6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9541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0D66-D0A7-4E5E-9C08-20DCE73AC3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52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第六届全国物理实验教学研讨会</a:t>
            </a: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B5933A5-22E9-4431-99E8-850C0B4E7D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476250"/>
            <a:ext cx="9144000" cy="2374900"/>
          </a:xfrm>
        </p:spPr>
        <p:txBody>
          <a:bodyPr/>
          <a:lstStyle/>
          <a:p>
            <a:pPr eaLnBrk="1" hangingPunct="1"/>
            <a:r>
              <a:rPr lang="zh-CN" altLang="en-US" sz="6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物理实验教学中的</a:t>
            </a:r>
            <a:r>
              <a:rPr lang="en-US" altLang="zh-CN" sz="6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6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6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建模</a:t>
            </a:r>
            <a:endParaRPr lang="zh-CN" altLang="en-US" sz="60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27088" y="4797425"/>
            <a:ext cx="7345362" cy="18716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乐永康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复旦大学物理教学实验中心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5000"/>
              </a:spcBef>
            </a:pPr>
            <a:r>
              <a:rPr lang="en-US" altLang="zh-CN" dirty="0" smtClean="0"/>
              <a:t>2016.7.18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644900"/>
            <a:ext cx="9144000" cy="8239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 2" pitchFamily="18" charset="2"/>
              <a:buChar char="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4800" i="1" dirty="0">
                <a:solidFill>
                  <a:srgbClr val="4A85FC"/>
                </a:solidFill>
              </a:rPr>
              <a:t>http://phylab.fudan.edu.cn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基于模型</a:t>
            </a:r>
            <a:r>
              <a:rPr lang="zh-CN" altLang="en-US" b="1" dirty="0"/>
              <a:t>，</a:t>
            </a:r>
            <a:r>
              <a:rPr lang="zh-CN" altLang="en-US" b="1" dirty="0" smtClean="0"/>
              <a:t>理解实验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电桥平衡时，无电流流过检流计；</a:t>
            </a:r>
            <a:endParaRPr lang="en-US" altLang="zh-CN" b="1" dirty="0" smtClean="0"/>
          </a:p>
          <a:p>
            <a:r>
              <a:rPr lang="zh-CN" altLang="en-US" b="1" dirty="0" smtClean="0"/>
              <a:t>简化电路；</a:t>
            </a:r>
            <a:endParaRPr lang="en-US" altLang="zh-CN" b="1" dirty="0" smtClean="0"/>
          </a:p>
          <a:p>
            <a:r>
              <a:rPr lang="zh-CN" altLang="en-US" b="1" dirty="0" smtClean="0"/>
              <a:t>桥臂之间的电势差是关键！</a:t>
            </a:r>
            <a:endParaRPr lang="en-US" altLang="zh-CN" b="1" dirty="0" smtClean="0"/>
          </a:p>
          <a:p>
            <a:r>
              <a:rPr lang="zh-CN" altLang="en-US" b="1" dirty="0" smtClean="0"/>
              <a:t>应用：非平衡电桥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便于放大改变量！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调平衡：调零！</a:t>
            </a:r>
            <a:endParaRPr lang="en-US" altLang="zh-CN" b="1" dirty="0" smtClean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59946" y="551287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</a:rPr>
              <a:t>构建模型，指导实验查错！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惠斯通电桥实验中的查错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有意引入几个故障：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待测电阻接线脱落；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三根导线断路；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一个电阻箱一个档位短路；</a:t>
            </a:r>
            <a:endParaRPr lang="en-US" altLang="zh-CN" b="1" dirty="0" smtClean="0"/>
          </a:p>
          <a:p>
            <a:r>
              <a:rPr lang="zh-CN" altLang="en-US" b="1" dirty="0" smtClean="0"/>
              <a:t>让学生查错！</a:t>
            </a:r>
            <a:endParaRPr lang="en-US" altLang="zh-CN" b="1" dirty="0"/>
          </a:p>
          <a:p>
            <a:pPr marL="0" indent="0">
              <a:buNone/>
            </a:pP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4716016" cy="26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81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617" y="20805"/>
            <a:ext cx="8540750" cy="1143000"/>
          </a:xfrm>
        </p:spPr>
        <p:txBody>
          <a:bodyPr/>
          <a:lstStyle/>
          <a:p>
            <a:r>
              <a:rPr lang="en-US" altLang="zh-CN" dirty="0" smtClean="0"/>
              <a:t>Work Sheet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832521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5288" y="1124744"/>
            <a:ext cx="46440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b="1" dirty="0"/>
              <a:t>画</a:t>
            </a:r>
            <a:r>
              <a:rPr lang="zh-CN" altLang="en-US" b="1" dirty="0" smtClean="0"/>
              <a:t>出线路图，标注接线顺序。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闭合电键之前要注意什么？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如何判断电桥接线是否正确？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为什么说你的电路有故障？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找故障的思路？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导线损坏和电阻箱故障表现会有何不同？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79792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617" y="20805"/>
            <a:ext cx="8540750" cy="1143000"/>
          </a:xfrm>
        </p:spPr>
        <p:txBody>
          <a:bodyPr/>
          <a:lstStyle/>
          <a:p>
            <a:r>
              <a:rPr lang="zh-CN" altLang="en-US" b="1" dirty="0" smtClean="0"/>
              <a:t>发现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8397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学生很快就找到了接线脱落点；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学生不善于简化电路；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学生找错的效率比较低：</a:t>
            </a:r>
            <a:endParaRPr lang="en-US" altLang="zh-CN" b="1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zh-CN" altLang="en-US" sz="2800" b="1" dirty="0"/>
              <a:t>导线是否</a:t>
            </a:r>
            <a:r>
              <a:rPr lang="zh-CN" altLang="en-US" sz="2800" b="1" dirty="0" smtClean="0"/>
              <a:t>工作：一根一根地量！</a:t>
            </a:r>
            <a:endParaRPr lang="en-US" altLang="zh-CN" sz="2800" b="1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判断电阻箱是否正常：用万用表量电阻与指示是否一致！</a:t>
            </a:r>
            <a:endParaRPr lang="en-US" altLang="zh-CN" sz="2800" b="1" dirty="0" smtClean="0"/>
          </a:p>
          <a:p>
            <a:endParaRPr lang="en-US" altLang="zh-CN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47217"/>
            <a:ext cx="8695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有一天晚上助教告诉我：</a:t>
            </a:r>
            <a:endParaRPr lang="en-US" altLang="zh-CN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b="1" dirty="0"/>
              <a:t>今天</a:t>
            </a:r>
            <a:r>
              <a:rPr lang="zh-CN" altLang="en-US" b="1" dirty="0" smtClean="0"/>
              <a:t>来了一位绩点</a:t>
            </a:r>
            <a:r>
              <a:rPr lang="en-US" altLang="zh-CN" b="1" dirty="0" smtClean="0"/>
              <a:t>3.85/4</a:t>
            </a:r>
            <a:r>
              <a:rPr lang="zh-CN" altLang="en-US" b="1" dirty="0" smtClean="0"/>
              <a:t>的学生，一小时内找到了所有的故障！</a:t>
            </a:r>
            <a:endParaRPr lang="en-US" altLang="zh-CN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我们得设计一些新故障！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4931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35560" y="260350"/>
            <a:ext cx="9108440" cy="857250"/>
          </a:xfrm>
        </p:spPr>
        <p:txBody>
          <a:bodyPr vert="horz" wrap="square" anchor="ctr">
            <a:normAutofit/>
          </a:bodyPr>
          <a:lstStyle/>
          <a:p>
            <a:pPr lvl="0" algn="ctr"/>
            <a:r>
              <a:rPr lang="zh-CN" altLang="en-US" dirty="0"/>
              <a:t>电容器的应用</a:t>
            </a:r>
          </a:p>
        </p:txBody>
      </p:sp>
      <p:pic>
        <p:nvPicPr>
          <p:cNvPr id="6" name="图片 5" descr="电容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158" y="1484630"/>
            <a:ext cx="4072274" cy="24484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67" y="4158932"/>
            <a:ext cx="1954805" cy="2078380"/>
          </a:xfrm>
          <a:prstGeom prst="rect">
            <a:avLst/>
          </a:prstGeom>
        </p:spPr>
      </p:pic>
      <p:pic>
        <p:nvPicPr>
          <p:cNvPr id="9" name="图片 8" descr="电容-6"/>
          <p:cNvPicPr>
            <a:picLocks noChangeAspect="1"/>
          </p:cNvPicPr>
          <p:nvPr/>
        </p:nvPicPr>
        <p:blipFill>
          <a:blip r:embed="rId4"/>
          <a:srcRect l="9861"/>
          <a:stretch>
            <a:fillRect/>
          </a:stretch>
        </p:blipFill>
        <p:spPr>
          <a:xfrm>
            <a:off x="6253172" y="4188809"/>
            <a:ext cx="2207260" cy="1379600"/>
          </a:xfrm>
          <a:prstGeom prst="rect">
            <a:avLst/>
          </a:prstGeom>
        </p:spPr>
      </p:pic>
      <p:pic>
        <p:nvPicPr>
          <p:cNvPr id="12" name="图片 11" descr="电容-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132" y="4188809"/>
            <a:ext cx="3279008" cy="20485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82478" y="6273225"/>
            <a:ext cx="227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网络图片</a:t>
            </a:r>
          </a:p>
        </p:txBody>
      </p:sp>
      <p:pic>
        <p:nvPicPr>
          <p:cNvPr id="10" name="图片 9" descr="平行板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66" y="1467118"/>
            <a:ext cx="3254512" cy="2446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0807" y="5733256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100pF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4088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35560" y="260350"/>
            <a:ext cx="9108440" cy="857250"/>
          </a:xfrm>
        </p:spPr>
        <p:txBody>
          <a:bodyPr vert="horz" wrap="square" anchor="ctr">
            <a:normAutofit/>
          </a:bodyPr>
          <a:lstStyle/>
          <a:p>
            <a:pPr lvl="0" algn="ctr"/>
            <a:r>
              <a:rPr lang="zh-CN" altLang="en-US" b="1" dirty="0" smtClean="0"/>
              <a:t>平板电容如何测量？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155609"/>
            <a:ext cx="43396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 smtClean="0"/>
              <a:t>万用表中的电容档！</a:t>
            </a:r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 smtClean="0"/>
              <a:t>原理？</a:t>
            </a:r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 smtClean="0"/>
              <a:t>精度？</a:t>
            </a:r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 smtClean="0"/>
              <a:t>适用范围？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23528" y="1091535"/>
            <a:ext cx="3888432" cy="2337465"/>
            <a:chOff x="0" y="0"/>
            <a:chExt cx="5857875" cy="395859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1" r="31605"/>
            <a:stretch/>
          </p:blipFill>
          <p:spPr bwMode="auto">
            <a:xfrm>
              <a:off x="2771775" y="0"/>
              <a:ext cx="1933575" cy="395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r="37921"/>
            <a:stretch/>
          </p:blipFill>
          <p:spPr bwMode="auto">
            <a:xfrm>
              <a:off x="0" y="0"/>
              <a:ext cx="2771775" cy="395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63" r="22401"/>
            <a:stretch/>
          </p:blipFill>
          <p:spPr bwMode="auto">
            <a:xfrm>
              <a:off x="4705350" y="0"/>
              <a:ext cx="1152525" cy="395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69" y="3573016"/>
            <a:ext cx="1333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7295" y="4509120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 = 20 cm</a:t>
            </a:r>
          </a:p>
          <a:p>
            <a:r>
              <a:rPr lang="en-US" altLang="zh-CN" dirty="0" smtClean="0"/>
              <a:t>d = 1 cm</a:t>
            </a:r>
          </a:p>
          <a:p>
            <a:r>
              <a:rPr lang="en-US" altLang="zh-CN" dirty="0" smtClean="0"/>
              <a:t>C</a:t>
            </a:r>
            <a:r>
              <a:rPr lang="en-US" altLang="zh-CN" baseline="-25000" dirty="0" smtClean="0"/>
              <a:t>0 </a:t>
            </a:r>
            <a:r>
              <a:rPr lang="en-US" altLang="zh-CN" dirty="0" smtClean="0"/>
              <a:t>~ 30 pF  </a:t>
            </a:r>
            <a:r>
              <a:rPr lang="en-US" altLang="zh-CN" dirty="0" smtClean="0">
                <a:solidFill>
                  <a:srgbClr val="FFFF00"/>
                </a:solidFill>
              </a:rPr>
              <a:t>!!!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/>
          <a:stretch/>
        </p:blipFill>
        <p:spPr bwMode="auto">
          <a:xfrm>
            <a:off x="4357559" y="3273581"/>
            <a:ext cx="4410075" cy="3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5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35560" y="260350"/>
            <a:ext cx="9108440" cy="857250"/>
          </a:xfrm>
        </p:spPr>
        <p:txBody>
          <a:bodyPr vert="horz" wrap="square" anchor="ctr">
            <a:normAutofit/>
          </a:bodyPr>
          <a:lstStyle/>
          <a:p>
            <a:pPr lvl="0" algn="ctr"/>
            <a:r>
              <a:rPr lang="zh-CN" altLang="en-US" b="1" dirty="0" smtClean="0"/>
              <a:t>测量结果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/>
          <a:stretch/>
        </p:blipFill>
        <p:spPr bwMode="auto">
          <a:xfrm>
            <a:off x="723689" y="1315678"/>
            <a:ext cx="4056392" cy="24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52744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4" y="3789040"/>
            <a:ext cx="3527445" cy="282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3" y="3951312"/>
            <a:ext cx="3704587" cy="27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42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/>
          <p:nvPr/>
        </p:nvSpPr>
        <p:spPr>
          <a:xfrm>
            <a:off x="50800" y="146720"/>
            <a:ext cx="8985696" cy="12660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8000" tIns="21600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solidFill>
                  <a:srgbClr val="FFFF00"/>
                </a:solidFill>
                <a:latin typeface="Arial Unicode MS" charset="0"/>
                <a:ea typeface="Arial Unicode MS" charset="0"/>
                <a:cs typeface="Calibri" pitchFamily="34" charset="0"/>
              </a:rPr>
              <a:t>基于建模的实验设计和结果评估</a:t>
            </a:r>
            <a:endParaRPr lang="en-US" altLang="zh-CN" sz="4000" dirty="0" smtClean="0">
              <a:solidFill>
                <a:srgbClr val="FFFF00"/>
              </a:solidFill>
              <a:latin typeface="Arial Unicode MS" charset="0"/>
              <a:ea typeface="Arial Unicode MS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1" y="1668864"/>
            <a:ext cx="8985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建模是拓展工作实验设计的基础；</a:t>
            </a:r>
            <a:endParaRPr lang="en-US" altLang="zh-CN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合理建模才能正确评估实验结果；</a:t>
            </a:r>
            <a:endParaRPr lang="en-US" altLang="zh-CN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“好”结果不仅依赖于“好”设备，合理建模体现功力，需要训练！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541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/>
          <p:nvPr/>
        </p:nvSpPr>
        <p:spPr>
          <a:xfrm>
            <a:off x="50800" y="146720"/>
            <a:ext cx="8985696" cy="12660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8000" tIns="21600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 smtClean="0">
                <a:solidFill>
                  <a:srgbClr val="FFFF00"/>
                </a:solidFill>
                <a:latin typeface="Arial Unicode MS" charset="0"/>
                <a:ea typeface="Arial Unicode MS" charset="0"/>
                <a:cs typeface="Calibri" pitchFamily="34" charset="0"/>
              </a:rPr>
              <a:t>小结</a:t>
            </a:r>
            <a:endParaRPr lang="en-US" altLang="zh-CN" sz="6000" dirty="0" smtClean="0">
              <a:solidFill>
                <a:srgbClr val="FFFF00"/>
              </a:solidFill>
              <a:latin typeface="Arial Unicode MS" charset="0"/>
              <a:ea typeface="Arial Unicode MS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462" y="1668864"/>
            <a:ext cx="68339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b="1" dirty="0" smtClean="0"/>
              <a:t>建模的重要性被忽视！</a:t>
            </a:r>
            <a:endParaRPr lang="en-US" altLang="zh-CN" sz="4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b="1" dirty="0" smtClean="0"/>
              <a:t>改革对象：教学模式！</a:t>
            </a:r>
            <a:endParaRPr lang="en-US" altLang="zh-CN" sz="4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b="1" dirty="0" smtClean="0"/>
              <a:t>思维方法：物理建模！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85032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229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60350"/>
            <a:ext cx="91662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3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物理实验教学的现状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 dirty="0" smtClean="0"/>
              <a:t>学生做很多实验</a:t>
            </a:r>
            <a:endParaRPr lang="en-US" altLang="zh-CN" sz="3600" b="1" dirty="0" smtClean="0"/>
          </a:p>
          <a:p>
            <a:pPr lvl="1"/>
            <a:r>
              <a:rPr lang="zh-CN" altLang="en-US" sz="3200" b="1" dirty="0" smtClean="0"/>
              <a:t>学校、老师投入很多</a:t>
            </a:r>
            <a:endParaRPr lang="en-US" altLang="zh-CN" sz="3200" b="1" dirty="0" smtClean="0"/>
          </a:p>
          <a:p>
            <a:pPr lvl="1"/>
            <a:r>
              <a:rPr lang="zh-CN" altLang="en-US" sz="3200" b="1" dirty="0" smtClean="0"/>
              <a:t>学生学得很累</a:t>
            </a:r>
            <a:endParaRPr lang="en-US" altLang="zh-CN" sz="3200" b="1" dirty="0" smtClean="0"/>
          </a:p>
          <a:p>
            <a:r>
              <a:rPr lang="zh-CN" altLang="en-US" sz="3600" b="1" dirty="0" smtClean="0"/>
              <a:t>学生抱怨：投入产出比很高（效率低）</a:t>
            </a:r>
            <a:endParaRPr lang="zh-CN" altLang="en-US" sz="3600" b="1" dirty="0"/>
          </a:p>
          <a:p>
            <a:r>
              <a:rPr lang="zh-CN" altLang="en-US" sz="3600" b="1" dirty="0" smtClean="0"/>
              <a:t>老师抱怨：学生不会做实验</a:t>
            </a:r>
            <a:endParaRPr lang="en-US" altLang="zh-CN" sz="3600" b="1" dirty="0" smtClean="0"/>
          </a:p>
          <a:p>
            <a:pPr marL="0" indent="0">
              <a:buNone/>
            </a:pP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28463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536" y="1916832"/>
            <a:ext cx="842493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 2" pitchFamily="18" charset="2"/>
              <a:buChar char="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9600" dirty="0" smtClean="0">
                <a:ea typeface="黑体" pitchFamily="49" charset="-122"/>
              </a:rPr>
              <a:t>谢谢！</a:t>
            </a:r>
            <a:endParaRPr lang="en-US" altLang="zh-CN" sz="9600" dirty="0" smtClean="0">
              <a:ea typeface="黑体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9600" dirty="0" smtClean="0">
                <a:ea typeface="黑体" pitchFamily="49" charset="-122"/>
              </a:rPr>
              <a:t>恳请批评指正！</a:t>
            </a:r>
            <a:endParaRPr lang="zh-CN" altLang="en-US" sz="9600" dirty="0"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251520" y="320279"/>
            <a:ext cx="8352928" cy="857250"/>
          </a:xfrm>
        </p:spPr>
        <p:txBody>
          <a:bodyPr vert="horz" wrap="square" anchor="ctr">
            <a:normAutofit fontScale="90000"/>
          </a:bodyPr>
          <a:lstStyle/>
          <a:p>
            <a:pPr lvl="0"/>
            <a:r>
              <a:rPr lang="zh-CN" altLang="en-US" b="1" dirty="0">
                <a:sym typeface="+mn-ea"/>
              </a:rPr>
              <a:t>《</a:t>
            </a:r>
            <a:r>
              <a:rPr lang="en-US" altLang="zh-CN" b="1" dirty="0">
                <a:sym typeface="+mn-ea"/>
              </a:rPr>
              <a:t>Practical Physics</a:t>
            </a:r>
            <a:r>
              <a:rPr lang="zh-CN" altLang="en-US" b="1" dirty="0">
                <a:sym typeface="+mn-ea"/>
              </a:rPr>
              <a:t>》</a:t>
            </a:r>
            <a:r>
              <a:rPr lang="zh-CN" altLang="en-US" b="1" dirty="0"/>
              <a:t>第一版序言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4294967295"/>
          </p:nvPr>
        </p:nvSpPr>
        <p:spPr>
          <a:xfrm>
            <a:off x="683568" y="1484784"/>
            <a:ext cx="7738745" cy="4495800"/>
          </a:xfrm>
        </p:spPr>
        <p:txBody>
          <a:bodyPr vert="horz" wrap="square" anchor="t">
            <a:normAutofit lnSpcReduction="10000"/>
          </a:bodyPr>
          <a:lstStyle/>
          <a:p>
            <a:pPr lvl="0"/>
            <a:r>
              <a:rPr lang="en-US" altLang="x-none" b="1" dirty="0">
                <a:solidFill>
                  <a:schemeClr val="tx1"/>
                </a:solidFill>
              </a:rPr>
              <a:t>Experimental physics has </a:t>
            </a:r>
            <a:r>
              <a:rPr lang="en-US" altLang="x-none" b="1" dirty="0">
                <a:solidFill>
                  <a:schemeClr val="tx2">
                    <a:lumMod val="75000"/>
                  </a:schemeClr>
                </a:solidFill>
              </a:rPr>
              <a:t>occupied</a:t>
            </a:r>
            <a:r>
              <a:rPr lang="en-US" altLang="x-none" b="1" dirty="0">
                <a:solidFill>
                  <a:schemeClr val="tx1"/>
                </a:solidFill>
              </a:rPr>
              <a:t> some of </a:t>
            </a:r>
            <a:r>
              <a:rPr lang="en-US" altLang="x-none" b="1" dirty="0">
                <a:solidFill>
                  <a:schemeClr val="tx2">
                    <a:lumMod val="75000"/>
                  </a:schemeClr>
                </a:solidFill>
              </a:rPr>
              <a:t>the finest intellects </a:t>
            </a:r>
            <a:r>
              <a:rPr lang="en-US" altLang="x-none" b="1" dirty="0">
                <a:solidFill>
                  <a:schemeClr val="tx1"/>
                </a:solidFill>
              </a:rPr>
              <a:t>in the history of man, but </a:t>
            </a:r>
            <a:r>
              <a:rPr lang="en-US" altLang="x-none" b="1" dirty="0">
                <a:solidFill>
                  <a:schemeClr val="tx2">
                    <a:lumMod val="75000"/>
                  </a:schemeClr>
                </a:solidFill>
              </a:rPr>
              <a:t>the fascination of the subject is not always apparent </a:t>
            </a:r>
            <a:r>
              <a:rPr lang="en-US" altLang="x-none" b="1" dirty="0">
                <a:solidFill>
                  <a:schemeClr val="tx1"/>
                </a:solidFill>
              </a:rPr>
              <a:t>in an undergraduate course work</a:t>
            </a:r>
            <a:r>
              <a:rPr lang="en-US" altLang="x-none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altLang="x-none" b="1" dirty="0">
              <a:solidFill>
                <a:schemeClr val="tx1"/>
              </a:solidFill>
            </a:endParaRPr>
          </a:p>
          <a:p>
            <a:pPr lvl="0"/>
            <a:r>
              <a:rPr lang="zh-CN" altLang="en-US" b="1" dirty="0">
                <a:solidFill>
                  <a:schemeClr val="tx1"/>
                </a:solidFill>
              </a:rPr>
              <a:t>人类历史上最有才智的一些人专注于实验物理，但实验物理的精妙在本科实验课程中并非总是显而易见</a:t>
            </a:r>
            <a:r>
              <a:rPr lang="zh-CN" altLang="en-US" b="1" dirty="0" smtClean="0">
                <a:solidFill>
                  <a:schemeClr val="tx1"/>
                </a:solidFill>
              </a:rPr>
              <a:t>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6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6388" y="1304925"/>
          <a:ext cx="8540750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5162550" imgH="2228850" progId="PBrush">
                  <p:embed/>
                </p:oleObj>
              </mc:Choice>
              <mc:Fallback>
                <p:oleObj r:id="rId3" imgW="5162550" imgH="222885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 l="288" t="757" r="244"/>
                      <a:stretch>
                        <a:fillRect/>
                      </a:stretch>
                    </p:blipFill>
                    <p:spPr>
                      <a:xfrm>
                        <a:off x="306388" y="1304925"/>
                        <a:ext cx="8540750" cy="3687763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/>
          <p:nvPr/>
        </p:nvSpPr>
        <p:spPr>
          <a:xfrm>
            <a:off x="1084358" y="5963104"/>
            <a:ext cx="7664106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引自</a:t>
            </a:r>
            <a:r>
              <a:rPr lang="zh-CN" altLang="en-US" b="1" dirty="0" smtClean="0">
                <a:latin typeface="Arial" pitchFamily="34" charset="0"/>
                <a:ea typeface="宋体" pitchFamily="2" charset="-122"/>
              </a:rPr>
              <a:t>：复旦教师发展中心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丁妍老师的PPT</a:t>
            </a:r>
          </a:p>
        </p:txBody>
      </p:sp>
    </p:spTree>
    <p:extLst>
      <p:ext uri="{BB962C8B-B14F-4D97-AF65-F5344CB8AC3E}">
        <p14:creationId xmlns:p14="http://schemas.microsoft.com/office/powerpoint/2010/main" val="9748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AAPT's Recommendation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4" y="1412776"/>
            <a:ext cx="8734871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2014.11: AAPT’s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Recommendations for the 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   Undergraduate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Physics Laboratory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Curriculum</a:t>
            </a:r>
          </a:p>
          <a:p>
            <a:pPr marL="0" indent="0">
              <a:buNone/>
            </a:pPr>
            <a:endParaRPr lang="en-US" altLang="zh-CN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b="1" dirty="0" smtClean="0"/>
              <a:t>什么是物理？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Physics </a:t>
            </a:r>
            <a:r>
              <a:rPr lang="zh-CN" altLang="en-US" dirty="0"/>
              <a:t>is not just a subject; rather, it is a way of approaching scientific discovery, which requires personal observation and physical experimentation.</a:t>
            </a:r>
          </a:p>
          <a:p>
            <a:endParaRPr lang="zh-CN" altLang="en-US" sz="1700" dirty="0"/>
          </a:p>
          <a:p>
            <a:r>
              <a:rPr lang="zh-CN" altLang="en-US" b="1" dirty="0"/>
              <a:t>实验教学的目的：</a:t>
            </a:r>
          </a:p>
          <a:p>
            <a:pPr marL="0" indent="0">
              <a:buNone/>
            </a:pPr>
            <a:r>
              <a:rPr lang="en-US" altLang="zh-CN" dirty="0"/>
              <a:t>“Thinking like a physicist” and constructing knowledge of our physical universe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6160948"/>
            <a:ext cx="348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——www.aapt.org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177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Modeling(1)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997152"/>
          </a:xfrm>
        </p:spPr>
        <p:txBody>
          <a:bodyPr/>
          <a:lstStyle/>
          <a:p>
            <a:r>
              <a:rPr lang="en-US" altLang="zh-CN" dirty="0"/>
              <a:t>Modeling entails developing </a:t>
            </a:r>
            <a:r>
              <a:rPr lang="en-US" altLang="zh-CN" dirty="0">
                <a:solidFill>
                  <a:srgbClr val="FFFF00"/>
                </a:solidFill>
              </a:rPr>
              <a:t>an abstract representation</a:t>
            </a:r>
            <a:r>
              <a:rPr lang="en-US" altLang="zh-CN" dirty="0"/>
              <a:t> of a real system being studied in the laboratory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A model provides a link between</a:t>
            </a:r>
            <a:r>
              <a:rPr lang="en-US" altLang="zh-CN" dirty="0">
                <a:solidFill>
                  <a:srgbClr val="FFFF00"/>
                </a:solidFill>
              </a:rPr>
              <a:t> theory and experiment</a:t>
            </a:r>
            <a:r>
              <a:rPr lang="en-US" altLang="zh-CN" dirty="0"/>
              <a:t> and between a </a:t>
            </a:r>
            <a:r>
              <a:rPr lang="en-US" altLang="zh-CN" dirty="0">
                <a:solidFill>
                  <a:srgbClr val="FFFF00"/>
                </a:solidFill>
              </a:rPr>
              <a:t>qualitative and quantitative </a:t>
            </a:r>
            <a:r>
              <a:rPr lang="en-US" altLang="zh-CN" dirty="0"/>
              <a:t>understanding of a system. </a:t>
            </a:r>
            <a:endParaRPr lang="en-US" altLang="zh-CN" dirty="0" smtClean="0"/>
          </a:p>
          <a:p>
            <a:r>
              <a:rPr lang="en-US" altLang="zh-CN" dirty="0" smtClean="0"/>
              <a:t>Models </a:t>
            </a:r>
            <a:r>
              <a:rPr lang="en-US" altLang="zh-CN" dirty="0"/>
              <a:t>in physics tend to be mathematical and/or computational in nature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28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Modeling(2)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997152"/>
          </a:xfrm>
        </p:spPr>
        <p:txBody>
          <a:bodyPr/>
          <a:lstStyle/>
          <a:p>
            <a:r>
              <a:rPr lang="en-US" altLang="zh-CN" dirty="0"/>
              <a:t>Students should be able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develop models </a:t>
            </a:r>
            <a:r>
              <a:rPr lang="en-US" altLang="zh-CN" dirty="0"/>
              <a:t>to represent physical systems, including their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measurement devices</a:t>
            </a:r>
            <a:r>
              <a:rPr lang="en-US" altLang="zh-CN" dirty="0"/>
              <a:t>; </a:t>
            </a:r>
            <a:endParaRPr lang="en-US" altLang="zh-CN" dirty="0" smtClean="0"/>
          </a:p>
          <a:p>
            <a:pPr marL="742950" lvl="2" indent="-342900"/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</a:rPr>
              <a:t>Implement</a:t>
            </a:r>
            <a:r>
              <a:rPr lang="en-US" altLang="zh-CN" sz="2800" dirty="0"/>
              <a:t> models;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</a:rPr>
              <a:t>predict the outcomes </a:t>
            </a:r>
            <a:r>
              <a:rPr lang="en-US" altLang="zh-CN" sz="2800" dirty="0"/>
              <a:t>of experiments;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</a:rPr>
              <a:t>interpret</a:t>
            </a:r>
            <a:r>
              <a:rPr lang="en-US" altLang="zh-CN" sz="2800" dirty="0"/>
              <a:t> their laboratory results</a:t>
            </a:r>
          </a:p>
          <a:p>
            <a:r>
              <a:rPr lang="en-US" altLang="zh-CN" dirty="0"/>
              <a:t>Students should also be able to recognize a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model’s limitations</a:t>
            </a:r>
            <a:r>
              <a:rPr lang="en-US" altLang="zh-CN" dirty="0"/>
              <a:t>, including considerations of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uncertainties</a:t>
            </a:r>
            <a:r>
              <a:rPr lang="en-US" altLang="zh-CN" dirty="0"/>
              <a:t> in measurements and the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limitations of measurement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devices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36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251520" y="320279"/>
            <a:ext cx="8352928" cy="857250"/>
          </a:xfrm>
        </p:spPr>
        <p:txBody>
          <a:bodyPr vert="horz" wrap="square" anchor="ctr">
            <a:normAutofit/>
          </a:bodyPr>
          <a:lstStyle/>
          <a:p>
            <a:pPr lvl="0"/>
            <a:r>
              <a:rPr lang="zh-CN" altLang="en-US" b="1" dirty="0" smtClean="0"/>
              <a:t>几点思考</a:t>
            </a:r>
            <a:endParaRPr lang="zh-CN" altLang="en-US" b="1" dirty="0"/>
          </a:p>
        </p:txBody>
      </p:sp>
      <p:sp>
        <p:nvSpPr>
          <p:cNvPr id="8195" name="内容占位符 2"/>
          <p:cNvSpPr>
            <a:spLocks noGrp="1"/>
          </p:cNvSpPr>
          <p:nvPr>
            <p:ph idx="4294967295"/>
          </p:nvPr>
        </p:nvSpPr>
        <p:spPr>
          <a:xfrm>
            <a:off x="683568" y="1484784"/>
            <a:ext cx="7738745" cy="4495800"/>
          </a:xfrm>
        </p:spPr>
        <p:txBody>
          <a:bodyPr vert="horz" wrap="square" anchor="t"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学生的实验能力与</a:t>
            </a:r>
            <a:r>
              <a:rPr lang="zh-CN" altLang="en-US" b="1" dirty="0"/>
              <a:t>学生“做过”的</a:t>
            </a:r>
            <a:r>
              <a:rPr lang="zh-CN" altLang="en-US" b="1" dirty="0" smtClean="0">
                <a:solidFill>
                  <a:schemeClr val="tx1"/>
                </a:solidFill>
              </a:rPr>
              <a:t>教学实验数量不是简单成正比；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 smtClean="0"/>
              <a:t>改善实验教学效果的出路在哪里？</a:t>
            </a:r>
            <a:endParaRPr lang="en-US" altLang="x-none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调研结果：让学生“做透”实验！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3200" b="1" dirty="0"/>
              <a:t>“做透实验”需要什么？</a:t>
            </a:r>
            <a:endParaRPr lang="en-US" altLang="zh-CN" sz="3200" b="1" dirty="0"/>
          </a:p>
          <a:p>
            <a:pPr lvl="1">
              <a:lnSpc>
                <a:spcPct val="150000"/>
              </a:lnSpc>
            </a:pPr>
            <a:r>
              <a:rPr lang="zh-CN" altLang="en-US" sz="3200" b="1" dirty="0" smtClean="0"/>
              <a:t>教学目标：知识、能力、创新意识？</a:t>
            </a:r>
            <a:endParaRPr lang="en-US" altLang="zh-C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0678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b="1" dirty="0">
                <a:solidFill>
                  <a:schemeClr val="tx1"/>
                </a:solidFill>
              </a:rPr>
              <a:t>AAPT's Recommendation</a:t>
            </a:r>
          </a:p>
        </p:txBody>
      </p:sp>
      <p:sp>
        <p:nvSpPr>
          <p:cNvPr id="8195" name="TextBox 10"/>
          <p:cNvSpPr/>
          <p:nvPr/>
        </p:nvSpPr>
        <p:spPr>
          <a:xfrm>
            <a:off x="395536" y="6130925"/>
            <a:ext cx="8064896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400" dirty="0">
                <a:latin typeface="Calibri" pitchFamily="34" charset="0"/>
                <a:ea typeface="宋体" pitchFamily="2" charset="-122"/>
                <a:sym typeface="微软雅黑" pitchFamily="34" charset="-122"/>
              </a:rPr>
              <a:t>引自：美国物理教师协会"对物理实验教学目标的建议"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06513"/>
            <a:ext cx="6102350" cy="4583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6482245" y="1317625"/>
            <a:ext cx="266175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两点思考：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1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、这些能力要素之间是否存在内在“逻辑”关系？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、如何以此来指导实验教学改革？</a:t>
            </a:r>
          </a:p>
        </p:txBody>
      </p:sp>
    </p:spTree>
    <p:extLst>
      <p:ext uri="{BB962C8B-B14F-4D97-AF65-F5344CB8AC3E}">
        <p14:creationId xmlns:p14="http://schemas.microsoft.com/office/powerpoint/2010/main" val="2375808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251520" y="320279"/>
            <a:ext cx="8352928" cy="857250"/>
          </a:xfrm>
        </p:spPr>
        <p:txBody>
          <a:bodyPr vert="horz" wrap="square" anchor="ctr">
            <a:normAutofit/>
          </a:bodyPr>
          <a:lstStyle/>
          <a:p>
            <a:pPr lvl="0"/>
            <a:r>
              <a:rPr lang="zh-CN" altLang="en-US" b="1" dirty="0" smtClean="0"/>
              <a:t>教育目标</a:t>
            </a:r>
            <a:endParaRPr lang="zh-CN" altLang="en-US" b="1" dirty="0"/>
          </a:p>
        </p:txBody>
      </p:sp>
      <p:sp>
        <p:nvSpPr>
          <p:cNvPr id="8195" name="内容占位符 2"/>
          <p:cNvSpPr>
            <a:spLocks noGrp="1"/>
          </p:cNvSpPr>
          <p:nvPr>
            <p:ph idx="4294967295"/>
          </p:nvPr>
        </p:nvSpPr>
        <p:spPr>
          <a:xfrm>
            <a:off x="395537" y="1268760"/>
            <a:ext cx="4104456" cy="864096"/>
          </a:xfrm>
        </p:spPr>
        <p:txBody>
          <a:bodyPr vert="horz" wrap="square" anchor="t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b="1" dirty="0" smtClean="0"/>
              <a:t>Bloom’s Taxonomy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46800"/>
              </p:ext>
            </p:extLst>
          </p:nvPr>
        </p:nvGraphicFramePr>
        <p:xfrm>
          <a:off x="899592" y="2070349"/>
          <a:ext cx="3184759" cy="454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759"/>
              </a:tblGrid>
              <a:tr h="64518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dirty="0" smtClean="0"/>
                        <a:t>理论学习</a:t>
                      </a:r>
                      <a:endParaRPr lang="zh-CN" altLang="en-US" sz="2800" dirty="0"/>
                    </a:p>
                  </a:txBody>
                  <a:tcPr/>
                </a:tc>
              </a:tr>
              <a:tr h="649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Create</a:t>
                      </a:r>
                      <a:endParaRPr lang="zh-CN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9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Evaluate</a:t>
                      </a:r>
                      <a:endParaRPr lang="zh-CN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9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Analyze</a:t>
                      </a:r>
                      <a:endParaRPr lang="zh-CN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49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Apply</a:t>
                      </a:r>
                      <a:endParaRPr lang="zh-CN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9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Understand</a:t>
                      </a:r>
                      <a:endParaRPr lang="zh-CN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9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Remember</a:t>
                      </a:r>
                      <a:endParaRPr lang="zh-CN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上箭头 4"/>
          <p:cNvSpPr/>
          <p:nvPr/>
        </p:nvSpPr>
        <p:spPr bwMode="auto">
          <a:xfrm>
            <a:off x="4455751" y="2433392"/>
            <a:ext cx="720080" cy="3816424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914106" y="2721424"/>
            <a:ext cx="3153838" cy="32403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54888"/>
              </p:ext>
            </p:extLst>
          </p:nvPr>
        </p:nvGraphicFramePr>
        <p:xfrm>
          <a:off x="5724128" y="2060848"/>
          <a:ext cx="3024336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5687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实验训练</a:t>
                      </a:r>
                      <a:endParaRPr lang="zh-CN" altLang="en-US" sz="2400" dirty="0"/>
                    </a:p>
                  </a:txBody>
                  <a:tcPr marL="68597" marR="68597" marT="34303" marB="34303"/>
                </a:tc>
              </a:tr>
              <a:tr h="5703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Creation</a:t>
                      </a:r>
                      <a:endParaRPr lang="zh-CN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97" marR="68597" marT="34303" marB="34303"/>
                </a:tc>
              </a:tr>
              <a:tr h="568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Design </a:t>
                      </a:r>
                      <a:endParaRPr lang="zh-CN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97" marR="68597" marT="34303" marB="34303"/>
                </a:tc>
              </a:tr>
              <a:tr h="10489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Evaluating /</a:t>
                      </a:r>
                      <a:r>
                        <a:rPr lang="en-US" altLang="zh-CN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Understanding </a:t>
                      </a:r>
                      <a:endParaRPr lang="zh-CN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97" marR="68597" marT="34303" marB="34303"/>
                </a:tc>
              </a:tr>
              <a:tr h="568715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Troubleshooting</a:t>
                      </a:r>
                      <a:endParaRPr lang="zh-CN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97" marR="68597" marT="34303" marB="34303"/>
                </a:tc>
              </a:tr>
              <a:tr h="57035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Modeling</a:t>
                      </a:r>
                      <a:endParaRPr lang="zh-CN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97" marR="68597" marT="34303" marB="34303"/>
                </a:tc>
              </a:tr>
              <a:tr h="568715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Operation</a:t>
                      </a:r>
                      <a:endParaRPr lang="zh-CN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97" marR="68597" marT="34303" marB="34303"/>
                </a:tc>
              </a:tr>
            </a:tbl>
          </a:graphicData>
        </a:graphic>
      </p:graphicFrame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224445" y="1260263"/>
            <a:ext cx="41044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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zh-CN" altLang="en-US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实验教学</a:t>
            </a:r>
            <a:endParaRPr lang="en-US" altLang="zh-CN" b="1" kern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724128" y="5958197"/>
            <a:ext cx="3024336" cy="49155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724128" y="3212976"/>
            <a:ext cx="3024336" cy="49155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724128" y="5373216"/>
            <a:ext cx="3024336" cy="49155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424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animBg="1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什么是物理模型？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540750" cy="50691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玻尔的原子模型</a:t>
            </a:r>
          </a:p>
          <a:p>
            <a:r>
              <a:rPr lang="zh-CN" altLang="en-US" b="1" dirty="0">
                <a:sym typeface="+mn-ea"/>
              </a:rPr>
              <a:t>是一个真实对象的描述</a:t>
            </a:r>
          </a:p>
          <a:p>
            <a:pPr lvl="2">
              <a:buFont typeface="Wingdings" charset="0"/>
              <a:buChar char="Ø"/>
            </a:pPr>
            <a:r>
              <a:rPr lang="zh-CN" altLang="en-US" b="1" dirty="0">
                <a:sym typeface="+mn-ea"/>
              </a:rPr>
              <a:t>怎么描述的？</a:t>
            </a:r>
          </a:p>
          <a:p>
            <a:r>
              <a:rPr lang="zh-CN" altLang="en-US" b="1" dirty="0">
                <a:sym typeface="+mn-ea"/>
              </a:rPr>
              <a:t>与已知的结果相符</a:t>
            </a:r>
          </a:p>
          <a:p>
            <a:r>
              <a:rPr lang="zh-CN" altLang="en-US" b="1" dirty="0" smtClean="0">
                <a:sym typeface="+mn-ea"/>
              </a:rPr>
              <a:t>有假设、近似</a:t>
            </a:r>
            <a:endParaRPr lang="en-US" altLang="zh-CN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未必</a:t>
            </a:r>
            <a:r>
              <a:rPr lang="zh-CN" altLang="en-US" b="1" dirty="0">
                <a:sym typeface="+mn-ea"/>
              </a:rPr>
              <a:t>准确、全面</a:t>
            </a:r>
          </a:p>
          <a:p>
            <a:r>
              <a:rPr lang="zh-CN" altLang="en-US" b="1" dirty="0" smtClean="0">
                <a:sym typeface="+mn-ea"/>
              </a:rPr>
              <a:t>便于</a:t>
            </a:r>
            <a:r>
              <a:rPr lang="zh-CN" altLang="en-US" b="1" dirty="0">
                <a:sym typeface="+mn-ea"/>
              </a:rPr>
              <a:t>阐述、交流</a:t>
            </a:r>
          </a:p>
          <a:p>
            <a:r>
              <a:rPr lang="zh-CN" altLang="en-US" b="1" dirty="0" smtClean="0">
                <a:sym typeface="+mn-ea"/>
              </a:rPr>
              <a:t>对</a:t>
            </a:r>
            <a:r>
              <a:rPr lang="zh-CN" altLang="en-US" b="1" dirty="0">
                <a:sym typeface="+mn-ea"/>
              </a:rPr>
              <a:t>下一步的探索有参考作用</a:t>
            </a:r>
          </a:p>
          <a:p>
            <a:pPr marL="0" indent="0"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7358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两</a:t>
            </a:r>
            <a:r>
              <a:rPr lang="zh-CN" altLang="en-US" b="1" dirty="0" smtClean="0"/>
              <a:t>个</a:t>
            </a:r>
            <a:r>
              <a:rPr lang="zh-CN" altLang="en-US" b="1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49897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ym typeface="+mn-ea"/>
              </a:rPr>
              <a:t>从</a:t>
            </a:r>
            <a:r>
              <a:rPr lang="zh-CN" altLang="en-US" b="1" dirty="0">
                <a:sym typeface="+mn-ea"/>
              </a:rPr>
              <a:t>学生时代做教学实验，到现在做科研实验，你认为自己是什么时候开始会做实验了？这个过程中的变化具体是什么？是什么引起了这些变化？</a:t>
            </a:r>
            <a:endParaRPr lang="zh-CN" altLang="en-US" b="1" dirty="0"/>
          </a:p>
          <a:p>
            <a:r>
              <a:rPr lang="zh-CN" altLang="en-US" b="1" dirty="0">
                <a:sym typeface="+mn-ea"/>
              </a:rPr>
              <a:t>学生在实验中遇到困难（特别是电路类实验、多</a:t>
            </a:r>
            <a:r>
              <a:rPr lang="zh-CN" altLang="en-US" b="1" dirty="0" smtClean="0">
                <a:sym typeface="+mn-ea"/>
              </a:rPr>
              <a:t>参数调节实验），</a:t>
            </a:r>
            <a:r>
              <a:rPr lang="zh-CN" altLang="en-US" b="1" dirty="0">
                <a:sym typeface="+mn-ea"/>
              </a:rPr>
              <a:t>苦思不得其解，寻求指导老师的帮助，老师很快能找到问题的关键</a:t>
            </a:r>
            <a:r>
              <a:rPr lang="zh-CN" altLang="en-US" b="1" dirty="0" smtClean="0">
                <a:sym typeface="+mn-ea"/>
              </a:rPr>
              <a:t>，这是</a:t>
            </a:r>
            <a:r>
              <a:rPr lang="zh-CN" altLang="en-US" b="1" dirty="0">
                <a:sym typeface="+mn-ea"/>
              </a:rPr>
              <a:t>什么原因</a:t>
            </a:r>
            <a:r>
              <a:rPr lang="en-US" altLang="zh-CN" b="1" dirty="0">
                <a:sym typeface="+mn-ea"/>
              </a:rPr>
              <a:t>?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58772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</a:rPr>
              <a:t>思维方式：物理建模！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35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惠斯通电桥实验</a:t>
            </a:r>
            <a:endParaRPr lang="zh-CN" altLang="en-US" b="1" dirty="0"/>
          </a:p>
        </p:txBody>
      </p:sp>
      <p:pic>
        <p:nvPicPr>
          <p:cNvPr id="2050" name="Picture 2" descr="brid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764" r="40814" b="27893"/>
          <a:stretch>
            <a:fillRect/>
          </a:stretch>
        </p:blipFill>
        <p:spPr bwMode="auto">
          <a:xfrm>
            <a:off x="323528" y="1404707"/>
            <a:ext cx="495963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431865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/>
              <a:t>电桥法比伏安法的有点是什么？</a:t>
            </a:r>
            <a:endParaRPr lang="en-US" altLang="zh-CN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/>
              <a:t>电桥灵敏度和哪些因素有关？</a:t>
            </a:r>
            <a:endParaRPr lang="en-US" altLang="zh-CN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/>
              <a:t>有何应用？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0518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1143000"/>
          </a:xfrm>
        </p:spPr>
        <p:txBody>
          <a:bodyPr/>
          <a:lstStyle/>
          <a:p>
            <a:r>
              <a:rPr lang="zh-CN" altLang="en-US" sz="4000" b="1" dirty="0" smtClean="0"/>
              <a:t>一堆启发性问题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4685" y="1085170"/>
            <a:ext cx="8116570" cy="5584190"/>
          </a:xfrm>
        </p:spPr>
        <p:txBody>
          <a:bodyPr>
            <a:noAutofit/>
          </a:bodyPr>
          <a:lstStyle/>
          <a:p>
            <a:r>
              <a:rPr lang="zh-CN" altLang="en-US" sz="2200" b="1" dirty="0"/>
              <a:t>在调节电桥平衡的时候，我们判断的依据是什么？</a:t>
            </a:r>
          </a:p>
          <a:p>
            <a:r>
              <a:rPr lang="zh-CN" altLang="en-US" sz="2200" b="1" dirty="0"/>
              <a:t>这个“依据”和哪些因素有关？</a:t>
            </a:r>
          </a:p>
          <a:p>
            <a:r>
              <a:rPr lang="zh-CN" altLang="en-US" sz="2200" b="1" dirty="0"/>
              <a:t>假如调节电阻在阻值为R</a:t>
            </a:r>
            <a:r>
              <a:rPr lang="zh-CN" altLang="en-US" sz="2200" b="1" baseline="-25000" dirty="0"/>
              <a:t>S</a:t>
            </a:r>
            <a:r>
              <a:rPr lang="zh-CN" altLang="en-US" sz="2200" b="1" dirty="0"/>
              <a:t>时，电桥达到平衡，当该电阻的阻值有一个小量δ变化时，检流计两端的电势差如何计算？</a:t>
            </a:r>
          </a:p>
          <a:p>
            <a:r>
              <a:rPr lang="zh-CN" altLang="en-US" sz="2200" b="1" dirty="0"/>
              <a:t>上述电势差在什么情况下最小？</a:t>
            </a:r>
          </a:p>
          <a:p>
            <a:r>
              <a:rPr lang="zh-CN" altLang="en-US" sz="2200" b="1" dirty="0"/>
              <a:t>电阻的精度如何影响电桥测量的不确定度？</a:t>
            </a:r>
          </a:p>
          <a:p>
            <a:r>
              <a:rPr lang="zh-CN" altLang="en-US" sz="2200" b="1" dirty="0"/>
              <a:t>R</a:t>
            </a:r>
            <a:r>
              <a:rPr lang="zh-CN" altLang="en-US" sz="2200" b="1" baseline="-25000" dirty="0"/>
              <a:t>S</a:t>
            </a:r>
            <a:r>
              <a:rPr lang="zh-CN" altLang="en-US" sz="2200" b="1" dirty="0"/>
              <a:t>阻值的读数和哪些因素有关？该读几位有效数字？</a:t>
            </a:r>
          </a:p>
          <a:p>
            <a:r>
              <a:rPr lang="zh-CN" altLang="en-US" sz="2200" b="1" dirty="0"/>
              <a:t>检流计的量程是多大？内阻多大？可以用什么方法来测量？</a:t>
            </a:r>
          </a:p>
          <a:p>
            <a:r>
              <a:rPr lang="zh-CN" altLang="en-US" sz="2200" b="1" dirty="0"/>
              <a:t>能判断检流计读数有变化的最小电流改变是多大？对应的两端电势差的变化是多大？</a:t>
            </a:r>
          </a:p>
          <a:p>
            <a:r>
              <a:rPr lang="zh-CN" altLang="en-US" sz="2200" b="1" dirty="0"/>
              <a:t>检流计的保护电阻是串联好还是并联好？各有什么优缺点？对所用的保护电阻有什么要求？</a:t>
            </a:r>
          </a:p>
          <a:p>
            <a:r>
              <a:rPr lang="zh-CN" altLang="en-US" sz="2200" b="1" dirty="0"/>
              <a:t>用我们实验中使用的检流计组装一个量程为±2.00mA的双向直流电流表，其内阻应是多大</a:t>
            </a:r>
            <a:r>
              <a:rPr lang="zh-CN" altLang="en-US" sz="2200" b="1" dirty="0" smtClean="0"/>
              <a:t>？</a:t>
            </a:r>
            <a:endParaRPr lang="en-US" altLang="zh-CN" sz="2200" b="1" dirty="0" smtClean="0"/>
          </a:p>
          <a:p>
            <a:pPr marL="0" indent="0">
              <a:buNone/>
            </a:pP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539733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天坛月色">
  <a:themeElements>
    <a:clrScheme name="天坛月色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天坛月色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天坛月色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Pages>0</Pages>
  <Words>1169</Words>
  <Characters>0</Characters>
  <Application>Microsoft Office PowerPoint</Application>
  <DocSecurity>0</DocSecurity>
  <PresentationFormat>全屏显示(4:3)</PresentationFormat>
  <Lines>0</Lines>
  <Paragraphs>156</Paragraphs>
  <Slides>25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天坛月色</vt:lpstr>
      <vt:lpstr>物理实验教学中的 建模</vt:lpstr>
      <vt:lpstr>物理实验教学的现状</vt:lpstr>
      <vt:lpstr>几点思考</vt:lpstr>
      <vt:lpstr>AAPT's Recommendation</vt:lpstr>
      <vt:lpstr>教育目标</vt:lpstr>
      <vt:lpstr>什么是物理模型？</vt:lpstr>
      <vt:lpstr>两个问题</vt:lpstr>
      <vt:lpstr>惠斯通电桥实验</vt:lpstr>
      <vt:lpstr>一堆启发性问题</vt:lpstr>
      <vt:lpstr>基于模型，理解实验</vt:lpstr>
      <vt:lpstr>惠斯通电桥实验中的查错</vt:lpstr>
      <vt:lpstr>Work Sheet</vt:lpstr>
      <vt:lpstr>发现</vt:lpstr>
      <vt:lpstr>电容器的应用</vt:lpstr>
      <vt:lpstr>平板电容如何测量？</vt:lpstr>
      <vt:lpstr>测量结果</vt:lpstr>
      <vt:lpstr>PowerPoint 演示文稿</vt:lpstr>
      <vt:lpstr>PowerPoint 演示文稿</vt:lpstr>
      <vt:lpstr>PowerPoint 演示文稿</vt:lpstr>
      <vt:lpstr>PowerPoint 演示文稿</vt:lpstr>
      <vt:lpstr>《Practical Physics》第一版序言</vt:lpstr>
      <vt:lpstr>PowerPoint 演示文稿</vt:lpstr>
      <vt:lpstr>AAPT's Recommendation</vt:lpstr>
      <vt:lpstr>Modeling(1)</vt:lpstr>
      <vt:lpstr>Modeling(2)</vt:lpstr>
    </vt:vector>
  </TitlesOfParts>
  <Company>fudan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david</dc:creator>
  <cp:lastModifiedBy>admin</cp:lastModifiedBy>
  <cp:revision>207</cp:revision>
  <dcterms:created xsi:type="dcterms:W3CDTF">2010-01-14T07:55:23Z</dcterms:created>
  <dcterms:modified xsi:type="dcterms:W3CDTF">2016-07-18T23:32:24Z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TC010689872052</vt:lpwstr>
  </property>
  <property fmtid="{D5CDD505-2E9C-101B-9397-08002B2CF9AE}" pid="3" name="KSOProductBuildVer">
    <vt:lpwstr>2052-9.1.0.5060</vt:lpwstr>
  </property>
</Properties>
</file>