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02" r:id="rId3"/>
    <p:sldId id="259" r:id="rId4"/>
    <p:sldId id="294" r:id="rId5"/>
    <p:sldId id="279" r:id="rId6"/>
    <p:sldId id="306" r:id="rId7"/>
    <p:sldId id="300" r:id="rId8"/>
    <p:sldId id="307" r:id="rId9"/>
    <p:sldId id="281" r:id="rId10"/>
    <p:sldId id="261" r:id="rId11"/>
    <p:sldId id="295" r:id="rId12"/>
    <p:sldId id="296" r:id="rId13"/>
    <p:sldId id="263" r:id="rId14"/>
    <p:sldId id="297" r:id="rId15"/>
    <p:sldId id="310" r:id="rId16"/>
    <p:sldId id="288" r:id="rId17"/>
    <p:sldId id="292" r:id="rId18"/>
  </p:sldIdLst>
  <p:sldSz cx="9144000" cy="6858000" type="screen4x3"/>
  <p:notesSz cx="6797675" cy="9926638"/>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70C0"/>
    <a:srgbClr val="0000FF"/>
    <a:srgbClr val="7F7F7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7950" autoAdjust="0"/>
    <p:restoredTop sz="97778" autoAdjust="0"/>
  </p:normalViewPr>
  <p:slideViewPr>
    <p:cSldViewPr>
      <p:cViewPr>
        <p:scale>
          <a:sx n="84" d="100"/>
          <a:sy n="84" d="100"/>
        </p:scale>
        <p:origin x="-72" y="660"/>
      </p:cViewPr>
      <p:guideLst>
        <p:guide orient="horz" pos="2128"/>
        <p:guide pos="28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50443" y="0"/>
            <a:ext cx="2945659" cy="496332"/>
          </a:xfrm>
          <a:prstGeom prst="rect">
            <a:avLst/>
          </a:prstGeom>
        </p:spPr>
        <p:txBody>
          <a:bodyPr vert="horz" lIns="91440" tIns="45720" rIns="91440" bIns="45720" rtlCol="0"/>
          <a:lstStyle>
            <a:lvl1pPr algn="r">
              <a:spcBef>
                <a:spcPts val="0"/>
              </a:spcBef>
              <a:spcAft>
                <a:spcPts val="0"/>
              </a:spcAft>
              <a:defRPr sz="1200" smtClean="0">
                <a:latin typeface="+mn-lt"/>
                <a:ea typeface="+mn-ea"/>
              </a:defRPr>
            </a:lvl1pPr>
          </a:lstStyle>
          <a:p>
            <a:pPr>
              <a:defRPr/>
            </a:pPr>
            <a:fld id="{EE8893F3-27AB-4C44-B9B6-354C0A840E44}" type="datetimeFigureOut">
              <a:rPr lang="zh-CN" altLang="en-US"/>
              <a:pPr>
                <a:defRPr/>
              </a:pPr>
              <a:t>2016/7/18</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spcBef>
                <a:spcPts val="0"/>
              </a:spcBef>
              <a:spcAft>
                <a:spcPts val="0"/>
              </a:spcAft>
              <a:defRPr sz="1200" smtClean="0">
                <a:latin typeface="+mn-lt"/>
                <a:ea typeface="+mn-ea"/>
              </a:defRPr>
            </a:lvl1pPr>
          </a:lstStyle>
          <a:p>
            <a:pPr>
              <a:defRPr/>
            </a:pPr>
            <a:fld id="{96B6A43C-1B0A-4A7A-926C-43701C5C5E8A}" type="slidenum">
              <a:rPr lang="zh-CN" altLang="en-US"/>
              <a:pPr>
                <a:defRPr/>
              </a:pPr>
              <a:t>‹#›</a:t>
            </a:fld>
            <a:endParaRPr lang="zh-CN" altLang="en-US"/>
          </a:p>
        </p:txBody>
      </p:sp>
    </p:spTree>
    <p:extLst>
      <p:ext uri="{BB962C8B-B14F-4D97-AF65-F5344CB8AC3E}">
        <p14:creationId xmlns="" xmlns:p14="http://schemas.microsoft.com/office/powerpoint/2010/main" val="1429758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B6A43C-1B0A-4A7A-926C-43701C5C5E8A}" type="slidenum">
              <a:rPr lang="zh-CN" altLang="en-US" smtClean="0"/>
              <a:pPr>
                <a:defRPr/>
              </a:pPr>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mc:AlternateContent xmlns:mc="http://schemas.openxmlformats.org/markup-compatibility/2006">
        <mc:Choice xmlns="" xmlns:a14="http://schemas.microsoft.com/office/drawing/2010/main" Requires="a14">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光从磁性物质透过或反射后其偏振状态发生变化，是光电磁波的电场强度</a:t>
                </a:r>
                <a:r>
                  <a:rPr lang="en-US" altLang="zh-CN" sz="1200" i="1" kern="1200" dirty="0">
                    <a:solidFill>
                      <a:schemeClr val="tx1"/>
                    </a:solidFill>
                    <a:effectLst/>
                    <a:latin typeface="+mn-lt"/>
                    <a:ea typeface="+mn-ea"/>
                    <a:cs typeface="+mn-cs"/>
                  </a:rPr>
                  <a:t>E</a:t>
                </a:r>
                <a:r>
                  <a:rPr lang="zh-CN" altLang="zh-CN" sz="1200" kern="1200" dirty="0">
                    <a:solidFill>
                      <a:schemeClr val="tx1"/>
                    </a:solidFill>
                    <a:effectLst/>
                    <a:latin typeface="+mn-lt"/>
                    <a:ea typeface="+mn-ea"/>
                    <a:cs typeface="+mn-cs"/>
                  </a:rPr>
                  <a:t>和磁场强度</a:t>
                </a:r>
                <a:r>
                  <a:rPr lang="en-US" altLang="zh-CN" sz="1200" i="1" kern="1200" dirty="0">
                    <a:solidFill>
                      <a:schemeClr val="tx1"/>
                    </a:solidFill>
                    <a:effectLst/>
                    <a:latin typeface="+mn-lt"/>
                    <a:ea typeface="+mn-ea"/>
                    <a:cs typeface="+mn-cs"/>
                  </a:rPr>
                  <a:t>H</a:t>
                </a:r>
                <a:r>
                  <a:rPr lang="zh-CN" altLang="zh-CN" sz="1200" kern="1200" dirty="0">
                    <a:solidFill>
                      <a:schemeClr val="tx1"/>
                    </a:solidFill>
                    <a:effectLst/>
                    <a:latin typeface="+mn-lt"/>
                    <a:ea typeface="+mn-ea"/>
                    <a:cs typeface="+mn-cs"/>
                  </a:rPr>
                  <a:t>与磁性物质的自发磁化强度</a:t>
                </a:r>
                <a:r>
                  <a:rPr lang="en-US" altLang="zh-CN" sz="1200" i="1" kern="1200" dirty="0">
                    <a:solidFill>
                      <a:schemeClr val="tx1"/>
                    </a:solidFill>
                    <a:effectLst/>
                    <a:latin typeface="+mn-lt"/>
                    <a:ea typeface="+mn-ea"/>
                    <a:cs typeface="+mn-cs"/>
                  </a:rPr>
                  <a:t>M</a:t>
                </a:r>
                <a:r>
                  <a:rPr lang="en-US" altLang="zh-CN" sz="1200" kern="1200" baseline="-25000" dirty="0">
                    <a:solidFill>
                      <a:schemeClr val="tx1"/>
                    </a:solidFill>
                    <a:effectLst/>
                    <a:latin typeface="+mn-lt"/>
                    <a:ea typeface="+mn-ea"/>
                    <a:cs typeface="+mn-cs"/>
                  </a:rPr>
                  <a:t>S</a:t>
                </a:r>
                <a:r>
                  <a:rPr lang="zh-CN" altLang="zh-CN" sz="1200" kern="1200" dirty="0">
                    <a:solidFill>
                      <a:schemeClr val="tx1"/>
                    </a:solidFill>
                    <a:effectLst/>
                    <a:latin typeface="+mn-lt"/>
                    <a:ea typeface="+mn-ea"/>
                    <a:cs typeface="+mn-cs"/>
                  </a:rPr>
                  <a:t>相互作用的结果，因此磁光效应必然与磁性物质的介电张量</a:t>
                </a:r>
                <a14:m>
                  <m:oMath xmlns:m="http://schemas.openxmlformats.org/officeDocument/2006/math">
                    <m:r>
                      <m:rPr>
                        <m:sty m:val="p"/>
                      </m:rPr>
                      <a:rPr lang="en-US" altLang="zh-CN" sz="1200" kern="1200">
                        <a:solidFill>
                          <a:schemeClr val="tx1"/>
                        </a:solidFill>
                        <a:effectLst/>
                        <a:latin typeface="Cambria Math"/>
                        <a:ea typeface="+mn-ea"/>
                        <a:cs typeface="+mn-cs"/>
                      </a:rPr>
                      <m:t>ε</m:t>
                    </m:r>
                  </m:oMath>
                </a14:m>
                <a:r>
                  <a:rPr lang="zh-CN" altLang="zh-CN" sz="1200" kern="1200" dirty="0">
                    <a:solidFill>
                      <a:schemeClr val="tx1"/>
                    </a:solidFill>
                    <a:effectLst/>
                    <a:latin typeface="+mn-lt"/>
                    <a:ea typeface="+mn-ea"/>
                    <a:cs typeface="+mn-cs"/>
                  </a:rPr>
                  <a:t>、电导率张量</a:t>
                </a:r>
                <a14:m>
                  <m:oMath xmlns:m="http://schemas.openxmlformats.org/officeDocument/2006/math">
                    <m:r>
                      <m:rPr>
                        <m:sty m:val="p"/>
                      </m:rPr>
                      <a:rPr lang="en-US" altLang="zh-CN" sz="1200" kern="1200">
                        <a:solidFill>
                          <a:schemeClr val="tx1"/>
                        </a:solidFill>
                        <a:effectLst/>
                        <a:latin typeface="Cambria Math"/>
                        <a:ea typeface="+mn-ea"/>
                        <a:cs typeface="+mn-cs"/>
                      </a:rPr>
                      <m:t>σ</m:t>
                    </m:r>
                  </m:oMath>
                </a14:m>
                <a:r>
                  <a:rPr lang="zh-CN" altLang="zh-CN" sz="1200" kern="1200" dirty="0">
                    <a:solidFill>
                      <a:schemeClr val="tx1"/>
                    </a:solidFill>
                    <a:effectLst/>
                    <a:latin typeface="+mn-lt"/>
                    <a:ea typeface="+mn-ea"/>
                    <a:cs typeface="+mn-cs"/>
                  </a:rPr>
                  <a:t>和磁导率张量</a:t>
                </a:r>
                <a14:m>
                  <m:oMath xmlns:m="http://schemas.openxmlformats.org/officeDocument/2006/math">
                    <m:r>
                      <m:rPr>
                        <m:sty m:val="p"/>
                      </m:rPr>
                      <a:rPr lang="en-US" altLang="zh-CN" sz="1200" kern="1200">
                        <a:solidFill>
                          <a:schemeClr val="tx1"/>
                        </a:solidFill>
                        <a:effectLst/>
                        <a:latin typeface="Cambria Math"/>
                        <a:ea typeface="+mn-ea"/>
                        <a:cs typeface="+mn-cs"/>
                      </a:rPr>
                      <m:t>μ</m:t>
                    </m:r>
                  </m:oMath>
                </a14:m>
                <a:r>
                  <a:rPr lang="zh-CN" altLang="zh-CN" sz="1200" kern="1200" dirty="0" smtClean="0">
                    <a:solidFill>
                      <a:schemeClr val="tx1"/>
                    </a:solidFill>
                    <a:effectLst/>
                    <a:latin typeface="+mn-lt"/>
                    <a:ea typeface="+mn-ea"/>
                    <a:cs typeface="+mn-cs"/>
                  </a:rPr>
                  <a:t>密切相关</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latin typeface="微软雅黑" panose="020B0503020204020204" pitchFamily="34" charset="-122"/>
                    <a:ea typeface="微软雅黑" panose="020B0503020204020204" pitchFamily="34" charset="-122"/>
                  </a:rPr>
                  <a:t>其中</a:t>
                </a:r>
                <a14:m>
                  <m:oMath xmlns:m="http://schemas.openxmlformats.org/officeDocument/2006/math">
                    <m:sSub>
                      <m:sSubPr>
                        <m:ctrlPr>
                          <a:rPr lang="zh-CN" altLang="zh-CN" i="1">
                            <a:latin typeface="Cambria Math"/>
                          </a:rPr>
                        </m:ctrlPr>
                      </m:sSubPr>
                      <m:e>
                        <m:r>
                          <a:rPr lang="en-US" altLang="zh-CN" i="1">
                            <a:latin typeface="Cambria Math"/>
                          </a:rPr>
                          <m:t>𝐸</m:t>
                        </m:r>
                      </m:e>
                      <m:sub>
                        <m:r>
                          <a:rPr lang="en-US" altLang="zh-CN" i="1">
                            <a:latin typeface="Cambria Math"/>
                          </a:rPr>
                          <m:t>𝑃</m:t>
                        </m:r>
                      </m:sub>
                    </m:sSub>
                    <m:sSub>
                      <m:sSubPr>
                        <m:ctrlPr>
                          <a:rPr lang="zh-CN" altLang="zh-CN" i="1">
                            <a:latin typeface="Cambria Math"/>
                          </a:rPr>
                        </m:ctrlPr>
                      </m:sSubPr>
                      <m:e>
                        <m:r>
                          <a:rPr lang="zh-CN" altLang="en-US" b="0" i="1" smtClean="0">
                            <a:latin typeface="Cambria Math"/>
                          </a:rPr>
                          <m:t>、</m:t>
                        </m:r>
                        <m:r>
                          <a:rPr lang="en-US" altLang="zh-CN" i="1">
                            <a:latin typeface="Cambria Math"/>
                          </a:rPr>
                          <m:t>𝐸</m:t>
                        </m:r>
                      </m:e>
                      <m:sub>
                        <m:r>
                          <a:rPr lang="en-US" altLang="zh-CN" i="1">
                            <a:latin typeface="Cambria Math"/>
                          </a:rPr>
                          <m:t>𝑠</m:t>
                        </m:r>
                      </m:sub>
                    </m:sSub>
                  </m:oMath>
                </a14:m>
                <a:r>
                  <a:rPr lang="zh-CN" altLang="en-US" dirty="0">
                    <a:latin typeface="微软雅黑" panose="020B0503020204020204" pitchFamily="34" charset="-122"/>
                    <a:ea typeface="微软雅黑" panose="020B0503020204020204" pitchFamily="34" charset="-122"/>
                  </a:rPr>
                  <a:t>为</a:t>
                </a:r>
                <a:r>
                  <a:rPr lang="zh-CN" altLang="en-US" dirty="0" smtClean="0">
                    <a:latin typeface="微软雅黑" panose="020B0503020204020204" pitchFamily="34" charset="-122"/>
                    <a:ea typeface="微软雅黑" panose="020B0503020204020204" pitchFamily="34" charset="-122"/>
                  </a:rPr>
                  <a:t>磁性材料</a:t>
                </a:r>
                <a:r>
                  <a:rPr lang="zh-CN" altLang="en-US" dirty="0">
                    <a:latin typeface="微软雅黑" panose="020B0503020204020204" pitchFamily="34" charset="-122"/>
                    <a:ea typeface="微软雅黑" panose="020B0503020204020204" pitchFamily="34" charset="-122"/>
                  </a:rPr>
                  <a:t>内部的电场强度，</a:t>
                </a:r>
                <a14:m>
                  <m:oMath xmlns:m="http://schemas.openxmlformats.org/officeDocument/2006/math">
                    <m:r>
                      <a:rPr lang="en-US" altLang="zh-CN" i="1" smtClean="0">
                        <a:latin typeface="Cambria Math"/>
                      </a:rPr>
                      <m:t>𝑑</m:t>
                    </m:r>
                  </m:oMath>
                </a14:m>
                <a:r>
                  <a:rPr lang="zh-CN" altLang="en-US" dirty="0" smtClean="0">
                    <a:latin typeface="微软雅黑" panose="020B0503020204020204" pitchFamily="34" charset="-122"/>
                    <a:ea typeface="微软雅黑" panose="020B0503020204020204" pitchFamily="34" charset="-122"/>
                  </a:rPr>
                  <a:t>为</a:t>
                </a:r>
                <a:r>
                  <a:rPr lang="zh-CN" altLang="en-US" dirty="0">
                    <a:latin typeface="微软雅黑" panose="020B0503020204020204" pitchFamily="34" charset="-122"/>
                    <a:ea typeface="微软雅黑" panose="020B0503020204020204" pitchFamily="34" charset="-122"/>
                  </a:rPr>
                  <a:t>材料厚度，</a:t>
                </a:r>
                <a14:m>
                  <m:oMath xmlns:m="http://schemas.openxmlformats.org/officeDocument/2006/math">
                    <m:sSub>
                      <m:sSubPr>
                        <m:ctrlPr>
                          <a:rPr lang="zh-CN" altLang="zh-CN" i="1">
                            <a:latin typeface="Cambria Math"/>
                          </a:rPr>
                        </m:ctrlPr>
                      </m:sSubPr>
                      <m:e>
                        <m:r>
                          <a:rPr lang="en-US" altLang="zh-CN" i="1">
                            <a:latin typeface="Cambria Math"/>
                          </a:rPr>
                          <m:t>𝜀</m:t>
                        </m:r>
                      </m:e>
                      <m:sub>
                        <m:r>
                          <a:rPr lang="en-US" altLang="zh-CN" i="1">
                            <a:latin typeface="Cambria Math"/>
                          </a:rPr>
                          <m:t>𝑚𝑜</m:t>
                        </m:r>
                      </m:sub>
                    </m:sSub>
                  </m:oMath>
                </a14:m>
                <a:r>
                  <a:rPr lang="zh-CN" altLang="en-US" dirty="0">
                    <a:latin typeface="微软雅黑" panose="020B0503020204020204" pitchFamily="34" charset="-122"/>
                    <a:ea typeface="微软雅黑" panose="020B0503020204020204" pitchFamily="34" charset="-122"/>
                  </a:rPr>
                  <a:t>为磁光系数，</a:t>
                </a:r>
              </a:p>
              <a:p>
                <a:endParaRPr lang="zh-CN" altLang="en-US" dirty="0"/>
              </a:p>
            </p:txBody>
          </p:sp>
        </mc:Choice>
        <mc:Fallback>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光从磁性物质透过或反射后其偏振状态发生变化，是光电磁波的电场强度</a:t>
                </a:r>
                <a:r>
                  <a:rPr lang="en-US" altLang="zh-CN" sz="1200" i="1" kern="1200" dirty="0">
                    <a:solidFill>
                      <a:schemeClr val="tx1"/>
                    </a:solidFill>
                    <a:effectLst/>
                    <a:latin typeface="+mn-lt"/>
                    <a:ea typeface="+mn-ea"/>
                    <a:cs typeface="+mn-cs"/>
                  </a:rPr>
                  <a:t>E</a:t>
                </a:r>
                <a:r>
                  <a:rPr lang="zh-CN" altLang="zh-CN" sz="1200" kern="1200" dirty="0">
                    <a:solidFill>
                      <a:schemeClr val="tx1"/>
                    </a:solidFill>
                    <a:effectLst/>
                    <a:latin typeface="+mn-lt"/>
                    <a:ea typeface="+mn-ea"/>
                    <a:cs typeface="+mn-cs"/>
                  </a:rPr>
                  <a:t>和磁场强度</a:t>
                </a:r>
                <a:r>
                  <a:rPr lang="en-US" altLang="zh-CN" sz="1200" i="1" kern="1200" dirty="0">
                    <a:solidFill>
                      <a:schemeClr val="tx1"/>
                    </a:solidFill>
                    <a:effectLst/>
                    <a:latin typeface="+mn-lt"/>
                    <a:ea typeface="+mn-ea"/>
                    <a:cs typeface="+mn-cs"/>
                  </a:rPr>
                  <a:t>H</a:t>
                </a:r>
                <a:r>
                  <a:rPr lang="zh-CN" altLang="zh-CN" sz="1200" kern="1200" dirty="0">
                    <a:solidFill>
                      <a:schemeClr val="tx1"/>
                    </a:solidFill>
                    <a:effectLst/>
                    <a:latin typeface="+mn-lt"/>
                    <a:ea typeface="+mn-ea"/>
                    <a:cs typeface="+mn-cs"/>
                  </a:rPr>
                  <a:t>与磁性物质的自发磁化强度</a:t>
                </a:r>
                <a:r>
                  <a:rPr lang="en-US" altLang="zh-CN" sz="1200" i="1" kern="1200" dirty="0">
                    <a:solidFill>
                      <a:schemeClr val="tx1"/>
                    </a:solidFill>
                    <a:effectLst/>
                    <a:latin typeface="+mn-lt"/>
                    <a:ea typeface="+mn-ea"/>
                    <a:cs typeface="+mn-cs"/>
                  </a:rPr>
                  <a:t>M</a:t>
                </a:r>
                <a:r>
                  <a:rPr lang="en-US" altLang="zh-CN" sz="1200" kern="1200" baseline="-25000" dirty="0">
                    <a:solidFill>
                      <a:schemeClr val="tx1"/>
                    </a:solidFill>
                    <a:effectLst/>
                    <a:latin typeface="+mn-lt"/>
                    <a:ea typeface="+mn-ea"/>
                    <a:cs typeface="+mn-cs"/>
                  </a:rPr>
                  <a:t>S</a:t>
                </a:r>
                <a:r>
                  <a:rPr lang="zh-CN" altLang="zh-CN" sz="1200" kern="1200" dirty="0">
                    <a:solidFill>
                      <a:schemeClr val="tx1"/>
                    </a:solidFill>
                    <a:effectLst/>
                    <a:latin typeface="+mn-lt"/>
                    <a:ea typeface="+mn-ea"/>
                    <a:cs typeface="+mn-cs"/>
                  </a:rPr>
                  <a:t>相互作用的结果，因此磁光效应必然与磁性物质的介电张量</a:t>
                </a:r>
                <a:r>
                  <a:rPr lang="en-US" altLang="zh-CN" sz="1200" i="0" kern="1200">
                    <a:solidFill>
                      <a:schemeClr val="tx1"/>
                    </a:solidFill>
                    <a:effectLst/>
                    <a:latin typeface="+mn-lt"/>
                    <a:ea typeface="+mn-ea"/>
                    <a:cs typeface="+mn-cs"/>
                  </a:rPr>
                  <a:t>ε</a:t>
                </a:r>
                <a:r>
                  <a:rPr lang="zh-CN" altLang="zh-CN" sz="1200" kern="1200" dirty="0">
                    <a:solidFill>
                      <a:schemeClr val="tx1"/>
                    </a:solidFill>
                    <a:effectLst/>
                    <a:latin typeface="+mn-lt"/>
                    <a:ea typeface="+mn-ea"/>
                    <a:cs typeface="+mn-cs"/>
                  </a:rPr>
                  <a:t>、电导率张量</a:t>
                </a:r>
                <a:r>
                  <a:rPr lang="en-US" altLang="zh-CN" sz="1200" i="0" kern="1200">
                    <a:solidFill>
                      <a:schemeClr val="tx1"/>
                    </a:solidFill>
                    <a:effectLst/>
                    <a:latin typeface="+mn-lt"/>
                    <a:ea typeface="+mn-ea"/>
                    <a:cs typeface="+mn-cs"/>
                  </a:rPr>
                  <a:t>σ</a:t>
                </a:r>
                <a:r>
                  <a:rPr lang="zh-CN" altLang="zh-CN" sz="1200" kern="1200" dirty="0">
                    <a:solidFill>
                      <a:schemeClr val="tx1"/>
                    </a:solidFill>
                    <a:effectLst/>
                    <a:latin typeface="+mn-lt"/>
                    <a:ea typeface="+mn-ea"/>
                    <a:cs typeface="+mn-cs"/>
                  </a:rPr>
                  <a:t>和磁导率张量</a:t>
                </a:r>
                <a:r>
                  <a:rPr lang="en-US" altLang="zh-CN" sz="1200" i="0" kern="1200">
                    <a:solidFill>
                      <a:schemeClr val="tx1"/>
                    </a:solidFill>
                    <a:effectLst/>
                    <a:latin typeface="+mn-lt"/>
                    <a:ea typeface="+mn-ea"/>
                    <a:cs typeface="+mn-cs"/>
                  </a:rPr>
                  <a:t>μ</a:t>
                </a:r>
                <a:r>
                  <a:rPr lang="zh-CN" altLang="zh-CN" sz="1200" kern="1200" dirty="0" smtClean="0">
                    <a:solidFill>
                      <a:schemeClr val="tx1"/>
                    </a:solidFill>
                    <a:effectLst/>
                    <a:latin typeface="+mn-lt"/>
                    <a:ea typeface="+mn-ea"/>
                    <a:cs typeface="+mn-cs"/>
                  </a:rPr>
                  <a:t>密切相关</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pPr marL="0" marR="0" indent="0" algn="l" defTabSz="914400" rtl="0" eaLnBrk="1" fontAlgn="base" latinLnBrk="0" hangingPunct="1">
                  <a:spcBef>
                    <a:spcPct val="30000"/>
                  </a:spcBef>
                  <a:spcAft>
                    <a:spcPct val="0"/>
                  </a:spcAft>
                  <a:buClrTx/>
                  <a:buSzTx/>
                  <a:buFontTx/>
                  <a:buNone/>
                  <a:defRPr/>
                </a:pPr>
                <a:r>
                  <a:rPr lang="zh-CN" altLang="en-US" dirty="0" smtClean="0">
                    <a:latin typeface="微软雅黑" pitchFamily="34" charset="-122"/>
                    <a:ea typeface="微软雅黑" pitchFamily="34" charset="-122"/>
                  </a:rPr>
                  <a:t>其中</a:t>
                </a:r>
                <a:r>
                  <a:rPr lang="en-US" altLang="zh-CN" i="0">
                    <a:latin typeface="Cambria Math"/>
                  </a:rPr>
                  <a:t>𝐸</a:t>
                </a:r>
                <a:r>
                  <a:rPr lang="zh-CN" altLang="zh-CN" i="0">
                    <a:latin typeface="Cambria Math"/>
                  </a:rPr>
                  <a:t>_</a:t>
                </a:r>
                <a:r>
                  <a:rPr lang="en-US" altLang="zh-CN" i="0">
                    <a:latin typeface="Cambria Math"/>
                  </a:rPr>
                  <a:t>𝑃</a:t>
                </a:r>
                <a:r>
                  <a:rPr lang="zh-CN" altLang="zh-CN" i="0">
                    <a:latin typeface="Cambria Math"/>
                  </a:rPr>
                  <a:t> 〖</a:t>
                </a:r>
                <a:r>
                  <a:rPr lang="zh-CN" altLang="en-US" b="0" i="0" smtClean="0">
                    <a:latin typeface="Cambria Math"/>
                  </a:rPr>
                  <a:t>、</a:t>
                </a:r>
                <a:r>
                  <a:rPr lang="en-US" altLang="zh-CN" i="0">
                    <a:latin typeface="Cambria Math"/>
                  </a:rPr>
                  <a:t>𝐸</a:t>
                </a:r>
                <a:r>
                  <a:rPr lang="zh-CN" altLang="zh-CN" i="0">
                    <a:latin typeface="Cambria Math"/>
                  </a:rPr>
                  <a:t>〗_</a:t>
                </a:r>
                <a:r>
                  <a:rPr lang="en-US" altLang="zh-CN" i="0">
                    <a:latin typeface="Cambria Math"/>
                  </a:rPr>
                  <a:t>𝑠</a:t>
                </a:r>
                <a:r>
                  <a:rPr lang="zh-CN" altLang="en-US" dirty="0">
                    <a:latin typeface="微软雅黑" pitchFamily="34" charset="-122"/>
                    <a:ea typeface="微软雅黑" pitchFamily="34" charset="-122"/>
                  </a:rPr>
                  <a:t>为</a:t>
                </a:r>
                <a:r>
                  <a:rPr lang="zh-CN" altLang="en-US" dirty="0" smtClean="0">
                    <a:latin typeface="微软雅黑" pitchFamily="34" charset="-122"/>
                    <a:ea typeface="微软雅黑" pitchFamily="34" charset="-122"/>
                  </a:rPr>
                  <a:t>磁性材料</a:t>
                </a:r>
                <a:r>
                  <a:rPr lang="zh-CN" altLang="en-US" dirty="0">
                    <a:latin typeface="微软雅黑" pitchFamily="34" charset="-122"/>
                    <a:ea typeface="微软雅黑" pitchFamily="34" charset="-122"/>
                  </a:rPr>
                  <a:t>内部的电场强度，</a:t>
                </a:r>
                <a:r>
                  <a:rPr lang="en-US" altLang="zh-CN" i="0" smtClean="0">
                    <a:latin typeface="Cambria Math"/>
                  </a:rPr>
                  <a:t>𝑑</a:t>
                </a:r>
                <a:r>
                  <a:rPr lang="zh-CN" altLang="en-US" dirty="0" smtClean="0">
                    <a:latin typeface="微软雅黑" pitchFamily="34" charset="-122"/>
                    <a:ea typeface="微软雅黑" pitchFamily="34" charset="-122"/>
                  </a:rPr>
                  <a:t>为</a:t>
                </a:r>
                <a:r>
                  <a:rPr lang="zh-CN" altLang="en-US" dirty="0">
                    <a:latin typeface="微软雅黑" pitchFamily="34" charset="-122"/>
                    <a:ea typeface="微软雅黑" pitchFamily="34" charset="-122"/>
                  </a:rPr>
                  <a:t>材料厚度，</a:t>
                </a:r>
                <a:r>
                  <a:rPr lang="en-US" altLang="zh-CN" i="0">
                    <a:latin typeface="Cambria Math"/>
                  </a:rPr>
                  <a:t>𝜀</a:t>
                </a:r>
                <a:r>
                  <a:rPr lang="zh-CN" altLang="zh-CN" i="0">
                    <a:latin typeface="Cambria Math"/>
                  </a:rPr>
                  <a:t>_</a:t>
                </a:r>
                <a:r>
                  <a:rPr lang="en-US" altLang="zh-CN" i="0">
                    <a:latin typeface="Cambria Math"/>
                  </a:rPr>
                  <a:t>𝑚𝑜</a:t>
                </a:r>
                <a:r>
                  <a:rPr lang="zh-CN" altLang="en-US" dirty="0">
                    <a:latin typeface="微软雅黑" pitchFamily="34" charset="-122"/>
                    <a:ea typeface="微软雅黑" pitchFamily="34" charset="-122"/>
                  </a:rPr>
                  <a:t>为磁光系数，</a:t>
                </a:r>
              </a:p>
              <a:p>
                <a:endParaRPr lang="zh-CN" altLang="en-US" dirty="0"/>
              </a:p>
            </p:txBody>
          </p:sp>
        </mc:Fallback>
      </mc:AlternateContent>
      <p:sp>
        <p:nvSpPr>
          <p:cNvPr id="4" name="灯片编号占位符 3"/>
          <p:cNvSpPr>
            <a:spLocks noGrp="1"/>
          </p:cNvSpPr>
          <p:nvPr>
            <p:ph type="sldNum" sz="quarter" idx="10"/>
          </p:nvPr>
        </p:nvSpPr>
        <p:spPr/>
        <p:txBody>
          <a:bodyPr/>
          <a:lstStyle/>
          <a:p>
            <a:pPr>
              <a:defRPr/>
            </a:pPr>
            <a:fld id="{96B6A43C-1B0A-4A7A-926C-43701C5C5E8A}" type="slidenum">
              <a:rPr lang="zh-CN" altLang="en-US" smtClean="0"/>
              <a:pPr>
                <a:defRPr/>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r>
              <a:rPr lang="en-US" altLang="zh-CN" dirty="0" smtClean="0"/>
              <a:t>1</a:t>
            </a:r>
            <a:r>
              <a:rPr lang="zh-CN" altLang="en-US" dirty="0" smtClean="0"/>
              <a:t>、</a:t>
            </a:r>
            <a:r>
              <a:rPr lang="en-US" altLang="zh-CN" dirty="0" smtClean="0"/>
              <a:t>Period subwavelength holes</a:t>
            </a:r>
          </a:p>
          <a:p>
            <a:r>
              <a:rPr lang="en-US" altLang="zh-CN" dirty="0" smtClean="0"/>
              <a:t>2</a:t>
            </a:r>
            <a:r>
              <a:rPr lang="zh-CN" altLang="en-US" dirty="0" smtClean="0"/>
              <a:t>、</a:t>
            </a:r>
            <a:r>
              <a:rPr lang="en-US" altLang="zh-CN" dirty="0" smtClean="0"/>
              <a:t>Effective conversion demands equal phase velocities of  the TM and TE modes</a:t>
            </a:r>
          </a:p>
          <a:p>
            <a:r>
              <a:rPr lang="en-US" altLang="zh-CN" dirty="0" smtClean="0"/>
              <a:t>3</a:t>
            </a:r>
            <a:r>
              <a:rPr lang="zh-CN" altLang="en-US" dirty="0" smtClean="0"/>
              <a:t>、</a:t>
            </a:r>
            <a:r>
              <a:rPr lang="en-US" altLang="zh-CN" dirty="0" smtClean="0"/>
              <a:t>The  incident light frequency must correlate with  the band gap for SPP</a:t>
            </a:r>
          </a:p>
          <a:p>
            <a:endParaRPr lang="zh-CN" altLang="en-US" dirty="0"/>
          </a:p>
        </p:txBody>
      </p:sp>
      <p:sp>
        <p:nvSpPr>
          <p:cNvPr id="4" name="灯片编号占位符 3"/>
          <p:cNvSpPr>
            <a:spLocks noGrp="1"/>
          </p:cNvSpPr>
          <p:nvPr>
            <p:ph type="sldNum" sz="quarter" idx="10"/>
          </p:nvPr>
        </p:nvSpPr>
        <p:spPr/>
        <p:txBody>
          <a:bodyPr/>
          <a:lstStyle/>
          <a:p>
            <a:pPr>
              <a:defRPr/>
            </a:pPr>
            <a:fld id="{96B6A43C-1B0A-4A7A-926C-43701C5C5E8A}" type="slidenum">
              <a:rPr lang="zh-CN" altLang="en-US" smtClean="0"/>
              <a:pPr>
                <a:defRPr/>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r>
              <a:rPr lang="en-US" altLang="zh-CN" dirty="0" smtClean="0"/>
              <a:t>1</a:t>
            </a:r>
            <a:r>
              <a:rPr lang="zh-CN" altLang="en-US" dirty="0" smtClean="0"/>
              <a:t>、</a:t>
            </a:r>
            <a:r>
              <a:rPr lang="en-US" altLang="zh-CN" dirty="0" smtClean="0"/>
              <a:t>Period subwavelength holes</a:t>
            </a:r>
          </a:p>
          <a:p>
            <a:r>
              <a:rPr lang="en-US" altLang="zh-CN" dirty="0" smtClean="0"/>
              <a:t>2</a:t>
            </a:r>
            <a:r>
              <a:rPr lang="zh-CN" altLang="en-US" dirty="0" smtClean="0"/>
              <a:t>、</a:t>
            </a:r>
            <a:r>
              <a:rPr lang="en-US" altLang="zh-CN" dirty="0" smtClean="0"/>
              <a:t>Effective conversion demands equal phase velocities of  the TM and TE modes</a:t>
            </a:r>
          </a:p>
          <a:p>
            <a:r>
              <a:rPr lang="en-US" altLang="zh-CN" dirty="0" smtClean="0"/>
              <a:t>3</a:t>
            </a:r>
            <a:r>
              <a:rPr lang="zh-CN" altLang="en-US" dirty="0" smtClean="0"/>
              <a:t>、</a:t>
            </a:r>
            <a:r>
              <a:rPr lang="en-US" altLang="zh-CN" dirty="0" smtClean="0"/>
              <a:t>The  incident light frequency must correlate with  the band gap for SPP</a:t>
            </a:r>
          </a:p>
          <a:p>
            <a:endParaRPr lang="zh-CN" altLang="en-US" dirty="0"/>
          </a:p>
        </p:txBody>
      </p:sp>
      <p:sp>
        <p:nvSpPr>
          <p:cNvPr id="4" name="灯片编号占位符 3"/>
          <p:cNvSpPr>
            <a:spLocks noGrp="1"/>
          </p:cNvSpPr>
          <p:nvPr>
            <p:ph type="sldNum" sz="quarter" idx="10"/>
          </p:nvPr>
        </p:nvSpPr>
        <p:spPr/>
        <p:txBody>
          <a:bodyPr/>
          <a:lstStyle/>
          <a:p>
            <a:pPr>
              <a:defRPr/>
            </a:pPr>
            <a:fld id="{96B6A43C-1B0A-4A7A-926C-43701C5C5E8A}" type="slidenum">
              <a:rPr lang="zh-CN" altLang="en-US" smtClean="0">
                <a:solidFill>
                  <a:prstClr val="black"/>
                </a:solidFill>
              </a:rPr>
              <a:pPr>
                <a:defRPr/>
              </a:pPr>
              <a:t>6</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这说明我们制备所得</a:t>
            </a:r>
            <a:r>
              <a:rPr lang="en-US" altLang="zh-CN" sz="1200" kern="1200" dirty="0" smtClean="0">
                <a:solidFill>
                  <a:schemeClr val="tx1"/>
                </a:solidFill>
                <a:effectLst/>
                <a:latin typeface="+mn-lt"/>
                <a:ea typeface="+mn-ea"/>
                <a:cs typeface="+mn-cs"/>
              </a:rPr>
              <a:t>ZnO</a:t>
            </a:r>
            <a:r>
              <a:rPr lang="zh-CN" altLang="zh-CN" sz="1200" kern="1200" dirty="0" smtClean="0">
                <a:solidFill>
                  <a:schemeClr val="tx1"/>
                </a:solidFill>
                <a:effectLst/>
                <a:latin typeface="+mn-lt"/>
                <a:ea typeface="+mn-ea"/>
                <a:cs typeface="+mn-cs"/>
              </a:rPr>
              <a:t>纳米线的结构和六角纤锌矿结构一致</a:t>
            </a:r>
            <a:r>
              <a:rPr lang="en-US" altLang="zh-CN" sz="1200" kern="1200" baseline="300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；由图</a:t>
            </a:r>
            <a:r>
              <a:rPr lang="en-US" altLang="zh-CN" sz="1200" kern="1200" dirty="0" smtClean="0">
                <a:solidFill>
                  <a:schemeClr val="tx1"/>
                </a:solidFill>
                <a:effectLst/>
                <a:latin typeface="+mn-lt"/>
                <a:ea typeface="+mn-ea"/>
                <a:cs typeface="+mn-cs"/>
              </a:rPr>
              <a:t>3. 3(b)</a:t>
            </a:r>
            <a:r>
              <a:rPr lang="zh-CN" altLang="zh-CN" sz="1200" kern="1200" dirty="0" smtClean="0">
                <a:solidFill>
                  <a:schemeClr val="tx1"/>
                </a:solidFill>
                <a:effectLst/>
                <a:latin typeface="+mn-lt"/>
                <a:ea typeface="+mn-ea"/>
                <a:cs typeface="+mn-cs"/>
              </a:rPr>
              <a:t>可以看到，我们生长的</a:t>
            </a:r>
            <a:r>
              <a:rPr lang="en-US" altLang="zh-CN" sz="1200" kern="1200" dirty="0" smtClean="0">
                <a:solidFill>
                  <a:schemeClr val="tx1"/>
                </a:solidFill>
                <a:effectLst/>
                <a:latin typeface="+mn-lt"/>
                <a:ea typeface="+mn-ea"/>
                <a:cs typeface="+mn-cs"/>
              </a:rPr>
              <a:t>ZnO</a:t>
            </a:r>
            <a:r>
              <a:rPr lang="zh-CN" altLang="zh-CN" sz="1200" kern="1200" dirty="0" smtClean="0">
                <a:solidFill>
                  <a:schemeClr val="tx1"/>
                </a:solidFill>
                <a:effectLst/>
                <a:latin typeface="+mn-lt"/>
                <a:ea typeface="+mn-ea"/>
                <a:cs typeface="+mn-cs"/>
              </a:rPr>
              <a:t>纳米线基本上垂直生长，且</a:t>
            </a:r>
            <a:r>
              <a:rPr lang="en-US" altLang="zh-CN" sz="1200" kern="1200" dirty="0" smtClean="0">
                <a:solidFill>
                  <a:schemeClr val="tx1"/>
                </a:solidFill>
                <a:effectLst/>
                <a:latin typeface="+mn-lt"/>
                <a:ea typeface="+mn-ea"/>
                <a:cs typeface="+mn-cs"/>
              </a:rPr>
              <a:t>ZnO</a:t>
            </a:r>
            <a:r>
              <a:rPr lang="zh-CN" altLang="zh-CN" sz="1200" kern="1200" dirty="0" smtClean="0">
                <a:solidFill>
                  <a:schemeClr val="tx1"/>
                </a:solidFill>
                <a:effectLst/>
                <a:latin typeface="+mn-lt"/>
                <a:ea typeface="+mn-ea"/>
                <a:cs typeface="+mn-cs"/>
              </a:rPr>
              <a:t>纳米线的直径分布均匀，主要集中在</a:t>
            </a:r>
            <a:r>
              <a:rPr lang="en-US" altLang="zh-CN" sz="1200" kern="1200" dirty="0" smtClean="0">
                <a:solidFill>
                  <a:schemeClr val="tx1"/>
                </a:solidFill>
                <a:effectLst/>
                <a:latin typeface="+mn-lt"/>
                <a:ea typeface="+mn-ea"/>
                <a:cs typeface="+mn-cs"/>
              </a:rPr>
              <a:t>150 -200 nm</a:t>
            </a:r>
            <a:r>
              <a:rPr lang="zh-CN" altLang="zh-CN" sz="1200" kern="1200" dirty="0" smtClean="0">
                <a:solidFill>
                  <a:schemeClr val="tx1"/>
                </a:solidFill>
                <a:effectLst/>
                <a:latin typeface="+mn-lt"/>
                <a:ea typeface="+mn-ea"/>
                <a:cs typeface="+mn-cs"/>
              </a:rPr>
              <a:t>范围内，生长可控性较好。</a:t>
            </a:r>
            <a:endParaRPr lang="zh-CN" altLang="en-US" dirty="0"/>
          </a:p>
        </p:txBody>
      </p:sp>
      <p:sp>
        <p:nvSpPr>
          <p:cNvPr id="4" name="灯片编号占位符 3"/>
          <p:cNvSpPr>
            <a:spLocks noGrp="1"/>
          </p:cNvSpPr>
          <p:nvPr>
            <p:ph type="sldNum" sz="quarter" idx="10"/>
          </p:nvPr>
        </p:nvSpPr>
        <p:spPr/>
        <p:txBody>
          <a:bodyPr/>
          <a:lstStyle/>
          <a:p>
            <a:pPr>
              <a:defRPr/>
            </a:pPr>
            <a:fld id="{96B6A43C-1B0A-4A7A-926C-43701C5C5E8A}" type="slidenum">
              <a:rPr lang="zh-CN" altLang="en-US" smtClean="0"/>
              <a:pPr>
                <a:defRPr/>
              </a:pPr>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我们在</a:t>
            </a:r>
            <a:r>
              <a:rPr lang="en-US" altLang="zh-CN" sz="1200" kern="1200" dirty="0" smtClean="0">
                <a:solidFill>
                  <a:schemeClr val="tx1"/>
                </a:solidFill>
                <a:effectLst/>
                <a:latin typeface="+mn-lt"/>
                <a:ea typeface="+mn-ea"/>
                <a:cs typeface="+mn-cs"/>
              </a:rPr>
              <a:t>ZnO</a:t>
            </a:r>
            <a:r>
              <a:rPr lang="zh-CN" altLang="zh-CN" sz="1200" kern="1200" dirty="0" smtClean="0">
                <a:solidFill>
                  <a:schemeClr val="tx1"/>
                </a:solidFill>
                <a:effectLst/>
                <a:latin typeface="+mn-lt"/>
                <a:ea typeface="+mn-ea"/>
                <a:cs typeface="+mn-cs"/>
              </a:rPr>
              <a:t>薄膜和</a:t>
            </a:r>
            <a:r>
              <a:rPr lang="en-US" altLang="zh-CN" sz="1200" kern="1200" dirty="0" smtClean="0">
                <a:solidFill>
                  <a:schemeClr val="tx1"/>
                </a:solidFill>
                <a:effectLst/>
                <a:latin typeface="+mn-lt"/>
                <a:ea typeface="+mn-ea"/>
                <a:cs typeface="+mn-cs"/>
              </a:rPr>
              <a:t>ZnO</a:t>
            </a:r>
            <a:r>
              <a:rPr lang="zh-CN" altLang="zh-CN" sz="1200" kern="1200" dirty="0" smtClean="0">
                <a:solidFill>
                  <a:schemeClr val="tx1"/>
                </a:solidFill>
                <a:effectLst/>
                <a:latin typeface="+mn-lt"/>
                <a:ea typeface="+mn-ea"/>
                <a:cs typeface="+mn-cs"/>
              </a:rPr>
              <a:t>纳米线上分别用不同功率</a:t>
            </a:r>
            <a:r>
              <a:rPr lang="en-US" altLang="zh-CN" sz="1200" kern="1200" dirty="0" smtClean="0">
                <a:solidFill>
                  <a:schemeClr val="tx1"/>
                </a:solidFill>
                <a:effectLst/>
                <a:latin typeface="+mn-lt"/>
                <a:ea typeface="+mn-ea"/>
                <a:cs typeface="+mn-cs"/>
              </a:rPr>
              <a:t>(80W</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100W</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150W</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200W)</a:t>
            </a:r>
            <a:r>
              <a:rPr lang="zh-CN" altLang="zh-CN" sz="1200" kern="1200" dirty="0" smtClean="0">
                <a:solidFill>
                  <a:schemeClr val="tx1"/>
                </a:solidFill>
                <a:effectLst/>
                <a:latin typeface="+mn-lt"/>
                <a:ea typeface="+mn-ea"/>
                <a:cs typeface="+mn-cs"/>
              </a:rPr>
              <a:t>生长了</a:t>
            </a:r>
            <a:r>
              <a:rPr lang="en-US" altLang="zh-CN" sz="1200" kern="1200" dirty="0" smtClean="0">
                <a:solidFill>
                  <a:schemeClr val="tx1"/>
                </a:solidFill>
                <a:effectLst/>
                <a:latin typeface="+mn-lt"/>
                <a:ea typeface="+mn-ea"/>
                <a:cs typeface="+mn-cs"/>
              </a:rPr>
              <a:t>Fe</a:t>
            </a:r>
            <a:r>
              <a:rPr lang="zh-CN" altLang="zh-CN" sz="1200" kern="1200" dirty="0" smtClean="0">
                <a:solidFill>
                  <a:schemeClr val="tx1"/>
                </a:solidFill>
                <a:effectLst/>
                <a:latin typeface="+mn-lt"/>
                <a:ea typeface="+mn-ea"/>
                <a:cs typeface="+mn-cs"/>
              </a:rPr>
              <a:t>壳层</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在</a:t>
            </a:r>
            <a:r>
              <a:rPr lang="en-US" altLang="zh-CN" sz="1200" kern="1200" dirty="0" smtClean="0">
                <a:solidFill>
                  <a:schemeClr val="tx1"/>
                </a:solidFill>
                <a:effectLst/>
                <a:latin typeface="+mn-lt"/>
                <a:ea typeface="+mn-ea"/>
                <a:cs typeface="+mn-cs"/>
              </a:rPr>
              <a:t>ZnO</a:t>
            </a:r>
            <a:r>
              <a:rPr lang="zh-CN" altLang="zh-CN" sz="1200" kern="1200" dirty="0" smtClean="0">
                <a:solidFill>
                  <a:schemeClr val="tx1"/>
                </a:solidFill>
                <a:effectLst/>
                <a:latin typeface="+mn-lt"/>
                <a:ea typeface="+mn-ea"/>
                <a:cs typeface="+mn-cs"/>
              </a:rPr>
              <a:t>薄膜中，随着溅射功率的增大，</a:t>
            </a:r>
            <a:r>
              <a:rPr lang="en-US" altLang="zh-CN" sz="1200" kern="1200" dirty="0" smtClean="0">
                <a:solidFill>
                  <a:schemeClr val="tx1"/>
                </a:solidFill>
                <a:effectLst/>
                <a:latin typeface="+mn-lt"/>
                <a:ea typeface="+mn-ea"/>
                <a:cs typeface="+mn-cs"/>
              </a:rPr>
              <a:t>Fe</a:t>
            </a:r>
            <a:r>
              <a:rPr lang="zh-CN" altLang="zh-CN" sz="1200" kern="1200" dirty="0" smtClean="0">
                <a:solidFill>
                  <a:schemeClr val="tx1"/>
                </a:solidFill>
                <a:effectLst/>
                <a:latin typeface="+mn-lt"/>
                <a:ea typeface="+mn-ea"/>
                <a:cs typeface="+mn-cs"/>
              </a:rPr>
              <a:t>壳层逐渐形成了完整致密的薄膜。溅射功率为</a:t>
            </a:r>
            <a:r>
              <a:rPr lang="en-US" altLang="zh-CN" sz="1200" kern="1200" dirty="0" smtClean="0">
                <a:solidFill>
                  <a:schemeClr val="tx1"/>
                </a:solidFill>
                <a:effectLst/>
                <a:latin typeface="+mn-lt"/>
                <a:ea typeface="+mn-ea"/>
                <a:cs typeface="+mn-cs"/>
              </a:rPr>
              <a:t>80 W</a:t>
            </a:r>
            <a:r>
              <a:rPr lang="zh-CN" altLang="zh-CN" sz="1200" kern="1200" dirty="0" smtClean="0">
                <a:solidFill>
                  <a:schemeClr val="tx1"/>
                </a:solidFill>
                <a:effectLst/>
                <a:latin typeface="+mn-lt"/>
                <a:ea typeface="+mn-ea"/>
                <a:cs typeface="+mn-cs"/>
              </a:rPr>
              <a:t>时，</a:t>
            </a:r>
            <a:r>
              <a:rPr lang="en-US" altLang="zh-CN" sz="1200" kern="1200" dirty="0" smtClean="0">
                <a:solidFill>
                  <a:schemeClr val="tx1"/>
                </a:solidFill>
                <a:effectLst/>
                <a:latin typeface="+mn-lt"/>
                <a:ea typeface="+mn-ea"/>
                <a:cs typeface="+mn-cs"/>
              </a:rPr>
              <a:t>AZO</a:t>
            </a:r>
            <a:r>
              <a:rPr lang="zh-CN" altLang="zh-CN" sz="1200" kern="1200" dirty="0" smtClean="0">
                <a:solidFill>
                  <a:schemeClr val="tx1"/>
                </a:solidFill>
                <a:effectLst/>
                <a:latin typeface="+mn-lt"/>
                <a:ea typeface="+mn-ea"/>
                <a:cs typeface="+mn-cs"/>
              </a:rPr>
              <a:t>衬底上有较多的孔洞；在</a:t>
            </a:r>
            <a:r>
              <a:rPr lang="en-US" altLang="zh-CN" sz="1200" kern="1200" dirty="0" smtClean="0">
                <a:solidFill>
                  <a:schemeClr val="tx1"/>
                </a:solidFill>
                <a:effectLst/>
                <a:latin typeface="+mn-lt"/>
                <a:ea typeface="+mn-ea"/>
                <a:cs typeface="+mn-cs"/>
              </a:rPr>
              <a:t>100 W</a:t>
            </a:r>
            <a:r>
              <a:rPr lang="zh-CN" altLang="zh-CN" sz="1200" kern="1200" dirty="0" smtClean="0">
                <a:solidFill>
                  <a:schemeClr val="tx1"/>
                </a:solidFill>
                <a:effectLst/>
                <a:latin typeface="+mn-lt"/>
                <a:ea typeface="+mn-ea"/>
                <a:cs typeface="+mn-cs"/>
              </a:rPr>
              <a:t>时，孔洞明显减少，形成一层</a:t>
            </a:r>
            <a:r>
              <a:rPr lang="en-US" altLang="zh-CN" sz="1200" kern="1200" dirty="0" smtClean="0">
                <a:solidFill>
                  <a:schemeClr val="tx1"/>
                </a:solidFill>
                <a:effectLst/>
                <a:latin typeface="+mn-lt"/>
                <a:ea typeface="+mn-ea"/>
                <a:cs typeface="+mn-cs"/>
              </a:rPr>
              <a:t>Fe</a:t>
            </a:r>
            <a:r>
              <a:rPr lang="zh-CN" altLang="zh-CN" sz="1200" kern="1200" dirty="0" smtClean="0">
                <a:solidFill>
                  <a:schemeClr val="tx1"/>
                </a:solidFill>
                <a:effectLst/>
                <a:latin typeface="+mn-lt"/>
                <a:ea typeface="+mn-ea"/>
                <a:cs typeface="+mn-cs"/>
              </a:rPr>
              <a:t>膜；</a:t>
            </a:r>
            <a:r>
              <a:rPr lang="en-US" altLang="zh-CN" sz="1200" kern="1200" dirty="0" smtClean="0">
                <a:solidFill>
                  <a:schemeClr val="tx1"/>
                </a:solidFill>
                <a:effectLst/>
                <a:latin typeface="+mn-lt"/>
                <a:ea typeface="+mn-ea"/>
                <a:cs typeface="+mn-cs"/>
              </a:rPr>
              <a:t>150 W</a:t>
            </a:r>
            <a:r>
              <a:rPr lang="zh-CN" altLang="zh-CN" sz="1200" kern="1200" dirty="0" smtClean="0">
                <a:solidFill>
                  <a:schemeClr val="tx1"/>
                </a:solidFill>
                <a:effectLst/>
                <a:latin typeface="+mn-lt"/>
                <a:ea typeface="+mn-ea"/>
                <a:cs typeface="+mn-cs"/>
              </a:rPr>
              <a:t>时，形成了一层致密的</a:t>
            </a:r>
            <a:r>
              <a:rPr lang="en-US" altLang="zh-CN" sz="1200" kern="1200" dirty="0" smtClean="0">
                <a:solidFill>
                  <a:schemeClr val="tx1"/>
                </a:solidFill>
                <a:effectLst/>
                <a:latin typeface="+mn-lt"/>
                <a:ea typeface="+mn-ea"/>
                <a:cs typeface="+mn-cs"/>
              </a:rPr>
              <a:t>Fe</a:t>
            </a:r>
            <a:r>
              <a:rPr lang="zh-CN" altLang="zh-CN" sz="1200" kern="1200" dirty="0" smtClean="0">
                <a:solidFill>
                  <a:schemeClr val="tx1"/>
                </a:solidFill>
                <a:effectLst/>
                <a:latin typeface="+mn-lt"/>
                <a:ea typeface="+mn-ea"/>
                <a:cs typeface="+mn-cs"/>
              </a:rPr>
              <a:t>层；</a:t>
            </a:r>
            <a:r>
              <a:rPr lang="en-US" altLang="zh-CN" sz="1200" kern="1200" dirty="0" smtClean="0">
                <a:solidFill>
                  <a:schemeClr val="tx1"/>
                </a:solidFill>
                <a:effectLst/>
                <a:latin typeface="+mn-lt"/>
                <a:ea typeface="+mn-ea"/>
                <a:cs typeface="+mn-cs"/>
              </a:rPr>
              <a:t>200 W</a:t>
            </a:r>
            <a:r>
              <a:rPr lang="zh-CN" altLang="zh-CN" sz="1200" kern="1200" dirty="0" smtClean="0">
                <a:solidFill>
                  <a:schemeClr val="tx1"/>
                </a:solidFill>
                <a:effectLst/>
                <a:latin typeface="+mn-lt"/>
                <a:ea typeface="+mn-ea"/>
                <a:cs typeface="+mn-cs"/>
              </a:rPr>
              <a:t>时，同样形成了致密的</a:t>
            </a:r>
            <a:r>
              <a:rPr lang="en-US" altLang="zh-CN" sz="1200" kern="1200" dirty="0" smtClean="0">
                <a:solidFill>
                  <a:schemeClr val="tx1"/>
                </a:solidFill>
                <a:effectLst/>
                <a:latin typeface="+mn-lt"/>
                <a:ea typeface="+mn-ea"/>
                <a:cs typeface="+mn-cs"/>
              </a:rPr>
              <a:t>Fe</a:t>
            </a:r>
            <a:r>
              <a:rPr lang="zh-CN" altLang="zh-CN" sz="1200" kern="1200" dirty="0" smtClean="0">
                <a:solidFill>
                  <a:schemeClr val="tx1"/>
                </a:solidFill>
                <a:effectLst/>
                <a:latin typeface="+mn-lt"/>
                <a:ea typeface="+mn-ea"/>
                <a:cs typeface="+mn-cs"/>
              </a:rPr>
              <a:t>层，但出现明显的裂痕。对于纳米线样品，如图</a:t>
            </a:r>
            <a:r>
              <a:rPr lang="en-US" altLang="zh-CN" sz="1200" kern="1200" dirty="0" smtClean="0">
                <a:solidFill>
                  <a:schemeClr val="tx1"/>
                </a:solidFill>
                <a:effectLst/>
                <a:latin typeface="+mn-lt"/>
                <a:ea typeface="+mn-ea"/>
                <a:cs typeface="+mn-cs"/>
              </a:rPr>
              <a:t>3.6</a:t>
            </a:r>
            <a:r>
              <a:rPr lang="zh-CN" altLang="zh-CN" sz="1200" kern="1200" dirty="0" smtClean="0">
                <a:solidFill>
                  <a:schemeClr val="tx1"/>
                </a:solidFill>
                <a:effectLst/>
                <a:latin typeface="+mn-lt"/>
                <a:ea typeface="+mn-ea"/>
                <a:cs typeface="+mn-cs"/>
              </a:rPr>
              <a:t>所示，</a:t>
            </a:r>
            <a:r>
              <a:rPr lang="en-US" altLang="zh-CN" sz="1200" kern="1200" dirty="0" smtClean="0">
                <a:solidFill>
                  <a:schemeClr val="tx1"/>
                </a:solidFill>
                <a:effectLst/>
                <a:latin typeface="+mn-lt"/>
                <a:ea typeface="+mn-ea"/>
                <a:cs typeface="+mn-cs"/>
              </a:rPr>
              <a:t>Fe</a:t>
            </a:r>
            <a:r>
              <a:rPr lang="zh-CN" altLang="zh-CN" sz="1200" kern="1200" dirty="0" smtClean="0">
                <a:solidFill>
                  <a:schemeClr val="tx1"/>
                </a:solidFill>
                <a:effectLst/>
                <a:latin typeface="+mn-lt"/>
                <a:ea typeface="+mn-ea"/>
                <a:cs typeface="+mn-cs"/>
              </a:rPr>
              <a:t>壳层的沉积速率明显降低，但同样随着溅射功率的增大</a:t>
            </a:r>
            <a:r>
              <a:rPr lang="en-US" altLang="zh-CN" sz="1200" kern="1200" dirty="0" smtClean="0">
                <a:solidFill>
                  <a:schemeClr val="tx1"/>
                </a:solidFill>
                <a:effectLst/>
                <a:latin typeface="+mn-lt"/>
                <a:ea typeface="+mn-ea"/>
                <a:cs typeface="+mn-cs"/>
              </a:rPr>
              <a:t>Fe</a:t>
            </a:r>
            <a:r>
              <a:rPr lang="zh-CN" altLang="zh-CN" sz="1200" kern="1200" dirty="0" smtClean="0">
                <a:solidFill>
                  <a:schemeClr val="tx1"/>
                </a:solidFill>
                <a:effectLst/>
                <a:latin typeface="+mn-lt"/>
                <a:ea typeface="+mn-ea"/>
                <a:cs typeface="+mn-cs"/>
              </a:rPr>
              <a:t>壳层的厚度增加。</a:t>
            </a:r>
            <a:r>
              <a:rPr lang="en-US" altLang="zh-CN" sz="1200" kern="1200" dirty="0" smtClean="0">
                <a:solidFill>
                  <a:schemeClr val="tx1"/>
                </a:solidFill>
                <a:effectLst/>
                <a:latin typeface="+mn-lt"/>
                <a:ea typeface="+mn-ea"/>
                <a:cs typeface="+mn-cs"/>
              </a:rPr>
              <a:t>80 W</a:t>
            </a:r>
            <a:r>
              <a:rPr lang="zh-CN" altLang="zh-CN" sz="1200" kern="1200" dirty="0" smtClean="0">
                <a:solidFill>
                  <a:schemeClr val="tx1"/>
                </a:solidFill>
                <a:effectLst/>
                <a:latin typeface="+mn-lt"/>
                <a:ea typeface="+mn-ea"/>
                <a:cs typeface="+mn-cs"/>
              </a:rPr>
              <a:t>时，在</a:t>
            </a:r>
            <a:r>
              <a:rPr lang="en-US" altLang="zh-CN" sz="1200" kern="1200" dirty="0" smtClean="0">
                <a:solidFill>
                  <a:schemeClr val="tx1"/>
                </a:solidFill>
                <a:effectLst/>
                <a:latin typeface="+mn-lt"/>
                <a:ea typeface="+mn-ea"/>
                <a:cs typeface="+mn-cs"/>
              </a:rPr>
              <a:t>ZnO</a:t>
            </a:r>
            <a:r>
              <a:rPr lang="zh-CN" altLang="zh-CN" sz="1200" kern="1200" dirty="0" smtClean="0">
                <a:solidFill>
                  <a:schemeClr val="tx1"/>
                </a:solidFill>
                <a:effectLst/>
                <a:latin typeface="+mn-lt"/>
                <a:ea typeface="+mn-ea"/>
                <a:cs typeface="+mn-cs"/>
              </a:rPr>
              <a:t>纳米线顶端及上半部分沉积了</a:t>
            </a:r>
            <a:r>
              <a:rPr lang="en-US" altLang="zh-CN" sz="1200" kern="1200" dirty="0" smtClean="0">
                <a:solidFill>
                  <a:schemeClr val="tx1"/>
                </a:solidFill>
                <a:effectLst/>
                <a:latin typeface="+mn-lt"/>
                <a:ea typeface="+mn-ea"/>
                <a:cs typeface="+mn-cs"/>
              </a:rPr>
              <a:t>Fe</a:t>
            </a:r>
            <a:r>
              <a:rPr lang="zh-CN" altLang="zh-CN" sz="1200" kern="1200" dirty="0" smtClean="0">
                <a:solidFill>
                  <a:schemeClr val="tx1"/>
                </a:solidFill>
                <a:effectLst/>
                <a:latin typeface="+mn-lt"/>
                <a:ea typeface="+mn-ea"/>
                <a:cs typeface="+mn-cs"/>
              </a:rPr>
              <a:t>颗粒；当功率达到</a:t>
            </a:r>
            <a:r>
              <a:rPr lang="en-US" altLang="zh-CN" sz="1200" kern="1200" dirty="0" smtClean="0">
                <a:solidFill>
                  <a:schemeClr val="tx1"/>
                </a:solidFill>
                <a:effectLst/>
                <a:latin typeface="+mn-lt"/>
                <a:ea typeface="+mn-ea"/>
                <a:cs typeface="+mn-cs"/>
              </a:rPr>
              <a:t>100 W</a:t>
            </a:r>
            <a:r>
              <a:rPr lang="zh-CN" altLang="zh-CN" sz="1200" kern="1200" dirty="0" smtClean="0">
                <a:solidFill>
                  <a:schemeClr val="tx1"/>
                </a:solidFill>
                <a:effectLst/>
                <a:latin typeface="+mn-lt"/>
                <a:ea typeface="+mn-ea"/>
                <a:cs typeface="+mn-cs"/>
              </a:rPr>
              <a:t>时，</a:t>
            </a:r>
            <a:r>
              <a:rPr lang="en-US" altLang="zh-CN" sz="1200" kern="1200" dirty="0" smtClean="0">
                <a:solidFill>
                  <a:schemeClr val="tx1"/>
                </a:solidFill>
                <a:effectLst/>
                <a:latin typeface="+mn-lt"/>
                <a:ea typeface="+mn-ea"/>
                <a:cs typeface="+mn-cs"/>
              </a:rPr>
              <a:t>ZnO</a:t>
            </a:r>
            <a:r>
              <a:rPr lang="zh-CN" altLang="zh-CN" sz="1200" kern="1200" dirty="0" smtClean="0">
                <a:solidFill>
                  <a:schemeClr val="tx1"/>
                </a:solidFill>
                <a:effectLst/>
                <a:latin typeface="+mn-lt"/>
                <a:ea typeface="+mn-ea"/>
                <a:cs typeface="+mn-cs"/>
              </a:rPr>
              <a:t>纳米线下半部分也有颗粒沉积，但并不是很均匀，呈顶端大、底部小的倒锥形貌；当功率达到</a:t>
            </a:r>
            <a:r>
              <a:rPr lang="en-US" altLang="zh-CN" sz="1200" kern="1200" dirty="0" smtClean="0">
                <a:solidFill>
                  <a:schemeClr val="tx1"/>
                </a:solidFill>
                <a:effectLst/>
                <a:latin typeface="+mn-lt"/>
                <a:ea typeface="+mn-ea"/>
                <a:cs typeface="+mn-cs"/>
              </a:rPr>
              <a:t>150 W</a:t>
            </a:r>
            <a:r>
              <a:rPr lang="zh-CN" altLang="zh-CN" sz="1200" kern="1200" dirty="0" smtClean="0">
                <a:solidFill>
                  <a:schemeClr val="tx1"/>
                </a:solidFill>
                <a:effectLst/>
                <a:latin typeface="+mn-lt"/>
                <a:ea typeface="+mn-ea"/>
                <a:cs typeface="+mn-cs"/>
              </a:rPr>
              <a:t>时，在</a:t>
            </a:r>
            <a:r>
              <a:rPr lang="en-US" altLang="zh-CN" sz="1200" kern="1200" dirty="0" smtClean="0">
                <a:solidFill>
                  <a:schemeClr val="tx1"/>
                </a:solidFill>
                <a:effectLst/>
                <a:latin typeface="+mn-lt"/>
                <a:ea typeface="+mn-ea"/>
                <a:cs typeface="+mn-cs"/>
              </a:rPr>
              <a:t>ZnO</a:t>
            </a:r>
            <a:r>
              <a:rPr lang="zh-CN" altLang="zh-CN" sz="1200" kern="1200" dirty="0" smtClean="0">
                <a:solidFill>
                  <a:schemeClr val="tx1"/>
                </a:solidFill>
                <a:effectLst/>
                <a:latin typeface="+mn-lt"/>
                <a:ea typeface="+mn-ea"/>
                <a:cs typeface="+mn-cs"/>
              </a:rPr>
              <a:t>纳米线外部形成了一层均匀而致密的</a:t>
            </a:r>
            <a:r>
              <a:rPr lang="en-US" altLang="zh-CN" sz="1200" kern="1200" dirty="0" smtClean="0">
                <a:solidFill>
                  <a:schemeClr val="tx1"/>
                </a:solidFill>
                <a:effectLst/>
                <a:latin typeface="+mn-lt"/>
                <a:ea typeface="+mn-ea"/>
                <a:cs typeface="+mn-cs"/>
              </a:rPr>
              <a:t>Fe</a:t>
            </a:r>
            <a:r>
              <a:rPr lang="zh-CN" altLang="zh-CN" sz="1200" kern="1200" dirty="0" smtClean="0">
                <a:solidFill>
                  <a:schemeClr val="tx1"/>
                </a:solidFill>
                <a:effectLst/>
                <a:latin typeface="+mn-lt"/>
                <a:ea typeface="+mn-ea"/>
                <a:cs typeface="+mn-cs"/>
              </a:rPr>
              <a:t>壳层，当溅射功率增加到</a:t>
            </a:r>
            <a:r>
              <a:rPr lang="en-US" altLang="zh-CN" sz="1200" kern="1200" dirty="0" smtClean="0">
                <a:solidFill>
                  <a:schemeClr val="tx1"/>
                </a:solidFill>
                <a:effectLst/>
                <a:latin typeface="+mn-lt"/>
                <a:ea typeface="+mn-ea"/>
                <a:cs typeface="+mn-cs"/>
              </a:rPr>
              <a:t>200 W</a:t>
            </a:r>
            <a:r>
              <a:rPr lang="zh-CN" altLang="zh-CN" sz="1200" kern="1200" dirty="0" smtClean="0">
                <a:solidFill>
                  <a:schemeClr val="tx1"/>
                </a:solidFill>
                <a:effectLst/>
                <a:latin typeface="+mn-lt"/>
                <a:ea typeface="+mn-ea"/>
                <a:cs typeface="+mn-cs"/>
              </a:rPr>
              <a:t>时，颗粒变大且附着在</a:t>
            </a:r>
            <a:r>
              <a:rPr lang="en-US" altLang="zh-CN" sz="1200" kern="1200" dirty="0" smtClean="0">
                <a:solidFill>
                  <a:schemeClr val="tx1"/>
                </a:solidFill>
                <a:effectLst/>
                <a:latin typeface="+mn-lt"/>
                <a:ea typeface="+mn-ea"/>
                <a:cs typeface="+mn-cs"/>
              </a:rPr>
              <a:t>ZnO</a:t>
            </a:r>
            <a:r>
              <a:rPr lang="zh-CN" altLang="zh-CN" sz="1200" kern="1200" dirty="0" smtClean="0">
                <a:solidFill>
                  <a:schemeClr val="tx1"/>
                </a:solidFill>
                <a:effectLst/>
                <a:latin typeface="+mn-lt"/>
                <a:ea typeface="+mn-ea"/>
                <a:cs typeface="+mn-cs"/>
              </a:rPr>
              <a:t>纳米线四周，样品表面变的粗糙。这主要是由于随着溅射功率的增大，电离出的</a:t>
            </a:r>
            <a:r>
              <a:rPr lang="en-US" altLang="zh-CN" sz="1200" kern="1200" dirty="0" err="1" smtClean="0">
                <a:solidFill>
                  <a:schemeClr val="tx1"/>
                </a:solidFill>
                <a:effectLst/>
                <a:latin typeface="+mn-lt"/>
                <a:ea typeface="+mn-ea"/>
                <a:cs typeface="+mn-cs"/>
              </a:rPr>
              <a:t>Ar</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离子的能量变大，高能的</a:t>
            </a:r>
            <a:r>
              <a:rPr lang="en-US" altLang="zh-CN" sz="1200" kern="1200" dirty="0" err="1" smtClean="0">
                <a:solidFill>
                  <a:schemeClr val="tx1"/>
                </a:solidFill>
                <a:effectLst/>
                <a:latin typeface="+mn-lt"/>
                <a:ea typeface="+mn-ea"/>
                <a:cs typeface="+mn-cs"/>
              </a:rPr>
              <a:t>Ar</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离子会深入到靶材原子的内部，这使得溅射出的靶材原子颗粒尺寸明显变大，成膜速率变大。在靶材可承受的溅射功率范围内颗粒沉积速率与溅射功率呈线性关系。在我们实验中，</a:t>
            </a:r>
            <a:r>
              <a:rPr lang="en-US" altLang="zh-CN" sz="1200" kern="1200" dirty="0" smtClean="0">
                <a:solidFill>
                  <a:schemeClr val="tx1"/>
                </a:solidFill>
                <a:effectLst/>
                <a:latin typeface="+mn-lt"/>
                <a:ea typeface="+mn-ea"/>
                <a:cs typeface="+mn-cs"/>
              </a:rPr>
              <a:t>Fe</a:t>
            </a:r>
            <a:r>
              <a:rPr lang="zh-CN" altLang="zh-CN" sz="1200" kern="1200" dirty="0" smtClean="0">
                <a:solidFill>
                  <a:schemeClr val="tx1"/>
                </a:solidFill>
                <a:effectLst/>
                <a:latin typeface="+mn-lt"/>
                <a:ea typeface="+mn-ea"/>
                <a:cs typeface="+mn-cs"/>
              </a:rPr>
              <a:t>壳层的溅射功率选择</a:t>
            </a:r>
            <a:r>
              <a:rPr lang="en-US" altLang="zh-CN" sz="1200" kern="1200" dirty="0" smtClean="0">
                <a:solidFill>
                  <a:schemeClr val="tx1"/>
                </a:solidFill>
                <a:effectLst/>
                <a:latin typeface="+mn-lt"/>
                <a:ea typeface="+mn-ea"/>
                <a:cs typeface="+mn-cs"/>
              </a:rPr>
              <a:t>150 W</a:t>
            </a:r>
            <a:r>
              <a:rPr lang="zh-CN" altLang="zh-CN" sz="1200" kern="1200" dirty="0" smtClean="0">
                <a:solidFill>
                  <a:schemeClr val="tx1"/>
                </a:solidFill>
                <a:effectLst/>
                <a:latin typeface="+mn-lt"/>
                <a:ea typeface="+mn-ea"/>
                <a:cs typeface="+mn-cs"/>
              </a:rPr>
              <a:t>是比较合适的。通过测定，在溅射功率为</a:t>
            </a:r>
            <a:r>
              <a:rPr lang="en-US" altLang="zh-CN" sz="1200" kern="1200" dirty="0" smtClean="0">
                <a:solidFill>
                  <a:schemeClr val="tx1"/>
                </a:solidFill>
                <a:effectLst/>
                <a:latin typeface="+mn-lt"/>
                <a:ea typeface="+mn-ea"/>
                <a:cs typeface="+mn-cs"/>
              </a:rPr>
              <a:t>150 W</a:t>
            </a:r>
            <a:r>
              <a:rPr lang="zh-CN" altLang="zh-CN" sz="1200" kern="1200" dirty="0" smtClean="0">
                <a:solidFill>
                  <a:schemeClr val="tx1"/>
                </a:solidFill>
                <a:effectLst/>
                <a:latin typeface="+mn-lt"/>
                <a:ea typeface="+mn-ea"/>
                <a:cs typeface="+mn-cs"/>
              </a:rPr>
              <a:t>，溅射气压为</a:t>
            </a:r>
            <a:r>
              <a:rPr lang="en-US" altLang="zh-CN" sz="1200" kern="1200" dirty="0" smtClean="0">
                <a:solidFill>
                  <a:schemeClr val="tx1"/>
                </a:solidFill>
                <a:effectLst/>
                <a:latin typeface="+mn-lt"/>
                <a:ea typeface="+mn-ea"/>
                <a:cs typeface="+mn-cs"/>
              </a:rPr>
              <a:t>1.0 Pa</a:t>
            </a:r>
            <a:r>
              <a:rPr lang="zh-CN" altLang="zh-CN" sz="1200" kern="1200" dirty="0" smtClean="0">
                <a:solidFill>
                  <a:schemeClr val="tx1"/>
                </a:solidFill>
                <a:effectLst/>
                <a:latin typeface="+mn-lt"/>
                <a:ea typeface="+mn-ea"/>
                <a:cs typeface="+mn-cs"/>
              </a:rPr>
              <a:t>时，靶材与衬底的间距设定为</a:t>
            </a:r>
            <a:r>
              <a:rPr lang="en-US" altLang="zh-CN" sz="1200" kern="1200" dirty="0" smtClean="0">
                <a:solidFill>
                  <a:schemeClr val="tx1"/>
                </a:solidFill>
                <a:effectLst/>
                <a:latin typeface="+mn-lt"/>
                <a:ea typeface="+mn-ea"/>
                <a:cs typeface="+mn-cs"/>
              </a:rPr>
              <a:t>8cm</a:t>
            </a:r>
            <a:r>
              <a:rPr lang="zh-CN" altLang="zh-CN" sz="1200" kern="1200" dirty="0" smtClean="0">
                <a:solidFill>
                  <a:schemeClr val="tx1"/>
                </a:solidFill>
                <a:effectLst/>
                <a:latin typeface="+mn-lt"/>
                <a:ea typeface="+mn-ea"/>
                <a:cs typeface="+mn-cs"/>
              </a:rPr>
              <a:t>，生长的样品质量较好，其溅射速率分别为：</a:t>
            </a:r>
            <a:r>
              <a:rPr lang="en-US" altLang="zh-CN" sz="1200" kern="1200" dirty="0" smtClean="0">
                <a:solidFill>
                  <a:schemeClr val="tx1"/>
                </a:solidFill>
                <a:effectLst/>
                <a:latin typeface="+mn-lt"/>
                <a:ea typeface="+mn-ea"/>
                <a:cs typeface="+mn-cs"/>
              </a:rPr>
              <a:t>1.5 - 2.0 nm/min (ZnO</a:t>
            </a:r>
            <a:r>
              <a:rPr lang="zh-CN" altLang="zh-CN" sz="1200" kern="1200" dirty="0" smtClean="0">
                <a:solidFill>
                  <a:schemeClr val="tx1"/>
                </a:solidFill>
                <a:effectLst/>
                <a:latin typeface="+mn-lt"/>
                <a:ea typeface="+mn-ea"/>
                <a:cs typeface="+mn-cs"/>
              </a:rPr>
              <a:t>纳米线</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16 nm/min (ZnO</a:t>
            </a:r>
            <a:r>
              <a:rPr lang="zh-CN" altLang="zh-CN" sz="1200" kern="1200" dirty="0" smtClean="0">
                <a:solidFill>
                  <a:schemeClr val="tx1"/>
                </a:solidFill>
                <a:effectLst/>
                <a:latin typeface="+mn-lt"/>
                <a:ea typeface="+mn-ea"/>
                <a:cs typeface="+mn-cs"/>
              </a:rPr>
              <a:t>薄膜</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a:t>
            </a: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96B6A43C-1B0A-4A7A-926C-43701C5C5E8A}" type="slidenum">
              <a:rPr lang="zh-CN" altLang="en-US" smtClean="0"/>
              <a:pPr>
                <a:defRPr/>
              </a:pPr>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ZnO/Fe/Ag(NPs)</a:t>
            </a:r>
            <a:r>
              <a:rPr lang="zh-CN" altLang="zh-CN" sz="1200" kern="1200" dirty="0" smtClean="0">
                <a:solidFill>
                  <a:schemeClr val="tx1"/>
                </a:solidFill>
                <a:effectLst/>
                <a:latin typeface="+mn-lt"/>
                <a:ea typeface="+mn-ea"/>
                <a:cs typeface="+mn-cs"/>
              </a:rPr>
              <a:t>纳米线中的</a:t>
            </a:r>
            <a:r>
              <a:rPr lang="en-US" altLang="zh-CN" sz="1200" kern="1200" dirty="0" smtClean="0">
                <a:solidFill>
                  <a:schemeClr val="tx1"/>
                </a:solidFill>
                <a:effectLst/>
                <a:latin typeface="+mn-lt"/>
                <a:ea typeface="+mn-ea"/>
                <a:cs typeface="+mn-cs"/>
              </a:rPr>
              <a:t>Ag</a:t>
            </a:r>
            <a:r>
              <a:rPr lang="zh-CN" altLang="zh-CN" sz="1200" kern="1200" dirty="0" smtClean="0">
                <a:solidFill>
                  <a:schemeClr val="tx1"/>
                </a:solidFill>
                <a:effectLst/>
                <a:latin typeface="+mn-lt"/>
                <a:ea typeface="+mn-ea"/>
                <a:cs typeface="+mn-cs"/>
              </a:rPr>
              <a:t>颗粒的尺寸分布服从高斯正态分布，平均尺寸为</a:t>
            </a:r>
            <a:r>
              <a:rPr lang="en-US" altLang="zh-CN" sz="1200" kern="1200" dirty="0" smtClean="0">
                <a:solidFill>
                  <a:schemeClr val="tx1"/>
                </a:solidFill>
                <a:effectLst/>
                <a:latin typeface="+mn-lt"/>
                <a:ea typeface="+mn-ea"/>
                <a:cs typeface="+mn-cs"/>
              </a:rPr>
              <a:t>25 nm</a:t>
            </a:r>
            <a:r>
              <a:rPr lang="zh-CN" altLang="zh-CN" sz="1200" kern="1200" dirty="0" smtClean="0">
                <a:solidFill>
                  <a:schemeClr val="tx1"/>
                </a:solidFill>
                <a:effectLst/>
                <a:latin typeface="+mn-lt"/>
                <a:ea typeface="+mn-ea"/>
                <a:cs typeface="+mn-cs"/>
              </a:rPr>
              <a:t>，超过</a:t>
            </a:r>
            <a:r>
              <a:rPr lang="en-US" altLang="zh-CN" sz="1200" kern="1200" dirty="0" smtClean="0">
                <a:solidFill>
                  <a:schemeClr val="tx1"/>
                </a:solidFill>
                <a:effectLst/>
                <a:latin typeface="+mn-lt"/>
                <a:ea typeface="+mn-ea"/>
                <a:cs typeface="+mn-cs"/>
              </a:rPr>
              <a:t>70%</a:t>
            </a:r>
            <a:r>
              <a:rPr lang="zh-CN" altLang="zh-CN" sz="1200" kern="1200" dirty="0" smtClean="0">
                <a:solidFill>
                  <a:schemeClr val="tx1"/>
                </a:solidFill>
                <a:effectLst/>
                <a:latin typeface="+mn-lt"/>
                <a:ea typeface="+mn-ea"/>
                <a:cs typeface="+mn-cs"/>
              </a:rPr>
              <a:t>的颗粒分布在</a:t>
            </a:r>
            <a:r>
              <a:rPr lang="en-US" altLang="zh-CN" sz="1200" kern="1200" dirty="0" smtClean="0">
                <a:solidFill>
                  <a:schemeClr val="tx1"/>
                </a:solidFill>
                <a:effectLst/>
                <a:latin typeface="+mn-lt"/>
                <a:ea typeface="+mn-ea"/>
                <a:cs typeface="+mn-cs"/>
              </a:rPr>
              <a:t>20 -35 nm</a:t>
            </a:r>
            <a:r>
              <a:rPr lang="zh-CN" altLang="zh-CN" sz="1200" kern="1200" dirty="0" smtClean="0">
                <a:solidFill>
                  <a:schemeClr val="tx1"/>
                </a:solidFill>
                <a:effectLst/>
                <a:latin typeface="+mn-lt"/>
                <a:ea typeface="+mn-ea"/>
                <a:cs typeface="+mn-cs"/>
              </a:rPr>
              <a:t>的尺寸范围内，这说明经过退火处理后，</a:t>
            </a:r>
            <a:r>
              <a:rPr lang="en-US" altLang="zh-CN" sz="1200" kern="1200" dirty="0" smtClean="0">
                <a:solidFill>
                  <a:schemeClr val="tx1"/>
                </a:solidFill>
                <a:effectLst/>
                <a:latin typeface="+mn-lt"/>
                <a:ea typeface="+mn-ea"/>
                <a:cs typeface="+mn-cs"/>
              </a:rPr>
              <a:t>Ag</a:t>
            </a:r>
            <a:r>
              <a:rPr lang="zh-CN" altLang="zh-CN" sz="1200" kern="1200" dirty="0" smtClean="0">
                <a:solidFill>
                  <a:schemeClr val="tx1"/>
                </a:solidFill>
                <a:effectLst/>
                <a:latin typeface="+mn-lt"/>
                <a:ea typeface="+mn-ea"/>
                <a:cs typeface="+mn-cs"/>
              </a:rPr>
              <a:t>纳米颗粒的尺寸相对均匀。由于</a:t>
            </a:r>
            <a:r>
              <a:rPr lang="en-US" altLang="zh-CN" sz="1200" kern="1200" dirty="0" smtClean="0">
                <a:solidFill>
                  <a:schemeClr val="tx1"/>
                </a:solidFill>
                <a:effectLst/>
                <a:latin typeface="+mn-lt"/>
                <a:ea typeface="+mn-ea"/>
                <a:cs typeface="+mn-cs"/>
              </a:rPr>
              <a:t>Fe</a:t>
            </a:r>
            <a:r>
              <a:rPr lang="zh-CN" altLang="zh-CN" sz="1200" kern="1200" dirty="0" smtClean="0">
                <a:solidFill>
                  <a:schemeClr val="tx1"/>
                </a:solidFill>
                <a:effectLst/>
                <a:latin typeface="+mn-lt"/>
                <a:ea typeface="+mn-ea"/>
                <a:cs typeface="+mn-cs"/>
              </a:rPr>
              <a:t>壳层的沉积，在</a:t>
            </a:r>
            <a:r>
              <a:rPr lang="en-US" altLang="zh-CN" sz="1200" kern="1200" dirty="0" smtClean="0">
                <a:solidFill>
                  <a:schemeClr val="tx1"/>
                </a:solidFill>
                <a:effectLst/>
                <a:latin typeface="+mn-lt"/>
                <a:ea typeface="+mn-ea"/>
                <a:cs typeface="+mn-cs"/>
              </a:rPr>
              <a:t>ZnO/Ag(NPs)/Fe</a:t>
            </a:r>
            <a:r>
              <a:rPr lang="zh-CN" altLang="zh-CN" sz="1200" kern="1200" dirty="0" smtClean="0">
                <a:solidFill>
                  <a:schemeClr val="tx1"/>
                </a:solidFill>
                <a:effectLst/>
                <a:latin typeface="+mn-lt"/>
                <a:ea typeface="+mn-ea"/>
                <a:cs typeface="+mn-cs"/>
              </a:rPr>
              <a:t>纳米线上颗粒的尺寸略有增大。</a:t>
            </a:r>
            <a:r>
              <a:rPr lang="en-US" altLang="zh-CN" sz="1200" kern="1200" dirty="0" smtClean="0">
                <a:solidFill>
                  <a:schemeClr val="tx1"/>
                </a:solidFill>
                <a:effectLst/>
                <a:latin typeface="+mn-lt"/>
                <a:ea typeface="+mn-ea"/>
                <a:cs typeface="+mn-cs"/>
              </a:rPr>
              <a:t>Ag</a:t>
            </a:r>
            <a:r>
              <a:rPr lang="zh-CN" altLang="zh-CN" sz="1200" kern="1200" dirty="0" smtClean="0">
                <a:solidFill>
                  <a:schemeClr val="tx1"/>
                </a:solidFill>
                <a:effectLst/>
                <a:latin typeface="+mn-lt"/>
                <a:ea typeface="+mn-ea"/>
                <a:cs typeface="+mn-cs"/>
              </a:rPr>
              <a:t>纳米颗粒的形成主要是由于在退火过程中</a:t>
            </a:r>
            <a:r>
              <a:rPr lang="en-US" altLang="zh-CN" sz="1200" kern="1200" dirty="0" smtClean="0">
                <a:solidFill>
                  <a:schemeClr val="tx1"/>
                </a:solidFill>
                <a:effectLst/>
                <a:latin typeface="+mn-lt"/>
                <a:ea typeface="+mn-ea"/>
                <a:cs typeface="+mn-cs"/>
              </a:rPr>
              <a:t>Ag</a:t>
            </a:r>
            <a:r>
              <a:rPr lang="zh-CN" altLang="zh-CN" sz="1200" kern="1200" dirty="0" smtClean="0">
                <a:solidFill>
                  <a:schemeClr val="tx1"/>
                </a:solidFill>
                <a:effectLst/>
                <a:latin typeface="+mn-lt"/>
                <a:ea typeface="+mn-ea"/>
                <a:cs typeface="+mn-cs"/>
              </a:rPr>
              <a:t>薄膜发生收缩引起的</a:t>
            </a:r>
            <a:r>
              <a:rPr lang="en-US" altLang="zh-CN" sz="1200" kern="1200" baseline="30000" dirty="0" smtClean="0">
                <a:solidFill>
                  <a:schemeClr val="tx1"/>
                </a:solidFill>
                <a:effectLst/>
                <a:latin typeface="+mn-lt"/>
                <a:ea typeface="+mn-ea"/>
                <a:cs typeface="+mn-cs"/>
              </a:rPr>
              <a:t>[8]</a:t>
            </a:r>
            <a:r>
              <a:rPr lang="zh-CN" altLang="zh-CN" sz="120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pPr>
              <a:defRPr/>
            </a:pPr>
            <a:fld id="{96B6A43C-1B0A-4A7A-926C-43701C5C5E8A}" type="slidenum">
              <a:rPr lang="zh-CN" altLang="en-US" smtClean="0"/>
              <a:pPr>
                <a:defRPr/>
              </a:pPr>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B6A43C-1B0A-4A7A-926C-43701C5C5E8A}" type="slidenum">
              <a:rPr lang="zh-CN" altLang="en-US" smtClean="0"/>
              <a:pPr>
                <a:defRPr/>
              </a:pPr>
              <a:t>15</a:t>
            </a:fld>
            <a:endParaRPr lang="zh-CN" altLang="en-US"/>
          </a:p>
        </p:txBody>
      </p:sp>
    </p:spTree>
    <p:extLst>
      <p:ext uri="{BB962C8B-B14F-4D97-AF65-F5344CB8AC3E}">
        <p14:creationId xmlns="" xmlns:p14="http://schemas.microsoft.com/office/powerpoint/2010/main" val="1321762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B6A43C-1B0A-4A7A-926C-43701C5C5E8A}" type="slidenum">
              <a:rPr lang="zh-CN" altLang="en-US" smtClean="0"/>
              <a:pPr>
                <a:defRPr/>
              </a:pPr>
              <a:t>17</a:t>
            </a:fld>
            <a:endParaRPr lang="zh-CN" altLang="en-US"/>
          </a:p>
        </p:txBody>
      </p:sp>
    </p:spTree>
    <p:extLst>
      <p:ext uri="{BB962C8B-B14F-4D97-AF65-F5344CB8AC3E}">
        <p14:creationId xmlns="" xmlns:p14="http://schemas.microsoft.com/office/powerpoint/2010/main" val="704547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00804AEF-1346-4E36-BF22-11020AB4DE67}" type="datetimeFigureOut">
              <a:rPr lang="zh-CN" altLang="en-US"/>
              <a:pPr>
                <a:defRPr/>
              </a:pPr>
              <a:t>2016/7/18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828F0C9-CDE1-450A-BEAC-4138B749D614}"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107462C-CB48-4A54-A8C8-F0316E0B4FEA}" type="datetimeFigureOut">
              <a:rPr lang="zh-CN" altLang="en-US"/>
              <a:pPr>
                <a:defRPr/>
              </a:pPr>
              <a:t>2016/7/18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11851F3-0A2B-48A9-B35D-090C981A5692}"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A7D3D5A-1F64-460A-A0D9-49B901AE2C2C}" type="datetimeFigureOut">
              <a:rPr lang="zh-CN" altLang="en-US"/>
              <a:pPr>
                <a:defRPr/>
              </a:pPr>
              <a:t>2016/7/18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24B8BD9-1831-402F-8660-303037ABB598}"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33C758F-CB1A-48EA-B5E3-71C53075B270}" type="datetimeFigureOut">
              <a:rPr lang="zh-CN" altLang="en-US"/>
              <a:pPr>
                <a:defRPr/>
              </a:pPr>
              <a:t>2016/7/18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D28B77B-5E99-45F8-A0A7-964F6D3FB44A}"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A09396A2-5533-403B-B06A-B9BDAD07A1D0}" type="datetimeFigureOut">
              <a:rPr lang="zh-CN" altLang="en-US"/>
              <a:pPr>
                <a:defRPr/>
              </a:pPr>
              <a:t>2016/7/18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B736425-437C-4662-A432-D5F89E744BFF}"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BCF2C3BC-2F95-4BD8-85D9-F171E9598957}" type="datetimeFigureOut">
              <a:rPr lang="zh-CN" altLang="en-US"/>
              <a:pPr>
                <a:defRPr/>
              </a:pPr>
              <a:t>2016/7/18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1E49D2E-22FE-4F8A-A0FD-EFAA48D01F1F}"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95C1DDEB-3BFF-4639-BBE6-CB7ECF6E5A89}" type="datetimeFigureOut">
              <a:rPr lang="zh-CN" altLang="en-US"/>
              <a:pPr>
                <a:defRPr/>
              </a:pPr>
              <a:t>2016/7/18</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1B8BC41D-5AA7-4056-AF87-0B3CD2D02ED2}"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EAEA5EF4-88C3-4CCF-B7B6-AB17A59FDE94}" type="datetimeFigureOut">
              <a:rPr lang="zh-CN" altLang="en-US"/>
              <a:pPr>
                <a:defRPr/>
              </a:pPr>
              <a:t>2016/7/18</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45DAAAA-B11F-406F-9C2B-2ABB108080F6}"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6A8F81E-188A-41AA-B438-C47A79D31211}" type="datetimeFigureOut">
              <a:rPr lang="zh-CN" altLang="en-US"/>
              <a:pPr>
                <a:defRPr/>
              </a:pPr>
              <a:t>2016/7/18</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7699055F-8B86-4527-A3E6-04E0BC0B6C3E}"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79EB929-6FED-4D5F-84FF-896C8F6DD8AF}" type="datetimeFigureOut">
              <a:rPr lang="zh-CN" altLang="en-US"/>
              <a:pPr>
                <a:defRPr/>
              </a:pPr>
              <a:t>2016/7/18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691235F-280F-4DA4-A825-77094E8B75E8}"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2C615BA-C5C8-4103-8600-B6F21EE8D013}" type="datetimeFigureOut">
              <a:rPr lang="zh-CN" altLang="en-US"/>
              <a:pPr>
                <a:defRPr/>
              </a:pPr>
              <a:t>2016/7/18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18BAD5F-077B-494E-9C77-23245DA4F227}"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1"/>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spcBef>
                <a:spcPts val="0"/>
              </a:spcBef>
              <a:spcAft>
                <a:spcPts val="0"/>
              </a:spcAft>
              <a:defRPr sz="1200" smtClean="0">
                <a:solidFill>
                  <a:schemeClr val="tx1">
                    <a:tint val="75000"/>
                  </a:schemeClr>
                </a:solidFill>
                <a:latin typeface="+mn-lt"/>
                <a:ea typeface="+mn-ea"/>
              </a:defRPr>
            </a:lvl1pPr>
          </a:lstStyle>
          <a:p>
            <a:pPr>
              <a:defRPr/>
            </a:pPr>
            <a:fld id="{FC49A306-2A58-4683-927C-F6FF591EFEB8}" type="datetimeFigureOut">
              <a:rPr lang="zh-CN" altLang="en-US"/>
              <a:pPr>
                <a:defRPr/>
              </a:pPr>
              <a:t>2016/7/18</a:t>
            </a:fld>
            <a:endParaRPr lang="zh-CN" altLang="en-US"/>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spcBef>
                <a:spcPts val="0"/>
              </a:spcBef>
              <a:spcAft>
                <a:spcPts val="0"/>
              </a:spcAft>
              <a:defRPr sz="1200" smtClean="0">
                <a:solidFill>
                  <a:schemeClr val="tx1">
                    <a:tint val="75000"/>
                  </a:schemeClr>
                </a:solidFill>
                <a:latin typeface="+mn-lt"/>
                <a:ea typeface="+mn-ea"/>
              </a:defRPr>
            </a:lvl1pPr>
          </a:lstStyle>
          <a:p>
            <a:pPr>
              <a:defRPr/>
            </a:pPr>
            <a:fld id="{9D5C895B-9710-4FC4-85F4-C77CEA7E055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pitchFamily="2" charset="-122"/>
        </a:defRPr>
      </a:lvl2pPr>
      <a:lvl3pPr algn="ctr" rtl="0" fontAlgn="base">
        <a:spcBef>
          <a:spcPct val="0"/>
        </a:spcBef>
        <a:spcAft>
          <a:spcPct val="0"/>
        </a:spcAft>
        <a:defRPr sz="4400">
          <a:solidFill>
            <a:schemeClr val="tx1"/>
          </a:solidFill>
          <a:latin typeface="Calibri" pitchFamily="34" charset="0"/>
          <a:ea typeface="宋体" pitchFamily="2" charset="-122"/>
        </a:defRPr>
      </a:lvl3pPr>
      <a:lvl4pPr algn="ctr" rtl="0" fontAlgn="base">
        <a:spcBef>
          <a:spcPct val="0"/>
        </a:spcBef>
        <a:spcAft>
          <a:spcPct val="0"/>
        </a:spcAft>
        <a:defRPr sz="4400">
          <a:solidFill>
            <a:schemeClr val="tx1"/>
          </a:solidFill>
          <a:latin typeface="Calibri" pitchFamily="34" charset="0"/>
          <a:ea typeface="宋体" pitchFamily="2" charset="-122"/>
        </a:defRPr>
      </a:lvl4pPr>
      <a:lvl5pPr algn="ctr" rtl="0" fontAlgn="base">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jpe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wmf"/></Relationships>
</file>

<file path=ppt/slides/_rels/slide1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notesSlide" Target="../notesSlides/notesSlide8.xml"/><Relationship Id="rId7"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6.jpeg"/><Relationship Id="rId5" Type="http://schemas.openxmlformats.org/officeDocument/2006/relationships/oleObject" Target="../embeddings/oleObject1.bin"/><Relationship Id="rId4" Type="http://schemas.openxmlformats.org/officeDocument/2006/relationships/image" Target="../media/image2.jpeg"/><Relationship Id="rId9" Type="http://schemas.openxmlformats.org/officeDocument/2006/relationships/image" Target="../media/image49.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1.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2.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 xmlns:a14="http://schemas.microsoft.com/office/drawing/2010/main">
                  <a14:imgLayer r:embed="rId3">
                    <a14:imgEffect>
                      <a14:sharpenSoften amount="23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17" name="矩形 16"/>
          <p:cNvSpPr/>
          <p:nvPr/>
        </p:nvSpPr>
        <p:spPr>
          <a:xfrm>
            <a:off x="-2449" y="2276873"/>
            <a:ext cx="9144000" cy="2722477"/>
          </a:xfrm>
          <a:prstGeom prst="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dirty="0">
              <a:latin typeface="Arial" pitchFamily="34" charset="0"/>
              <a:ea typeface="微软雅黑" pitchFamily="34" charset="-122"/>
              <a:sym typeface="Arial" pitchFamily="34" charset="0"/>
            </a:endParaRPr>
          </a:p>
        </p:txBody>
      </p:sp>
      <p:sp>
        <p:nvSpPr>
          <p:cNvPr id="18" name="文本框 6"/>
          <p:cNvSpPr txBox="1">
            <a:spLocks noChangeArrowheads="1"/>
          </p:cNvSpPr>
          <p:nvPr/>
        </p:nvSpPr>
        <p:spPr bwMode="auto">
          <a:xfrm>
            <a:off x="107504" y="2546320"/>
            <a:ext cx="9034047"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spcBef>
                <a:spcPts val="1200"/>
              </a:spcBef>
            </a:pPr>
            <a:r>
              <a:rPr lang="en-US" altLang="zh-CN" sz="4000" b="1" dirty="0" smtClean="0">
                <a:solidFill>
                  <a:schemeClr val="bg1"/>
                </a:solidFill>
                <a:latin typeface="微软雅黑" pitchFamily="34" charset="-122"/>
                <a:ea typeface="微软雅黑" pitchFamily="34" charset="-122"/>
              </a:rPr>
              <a:t>FDTD</a:t>
            </a:r>
            <a:r>
              <a:rPr lang="zh-CN" altLang="en-US" sz="4000" b="1" dirty="0" smtClean="0">
                <a:solidFill>
                  <a:schemeClr val="bg1"/>
                </a:solidFill>
                <a:latin typeface="微软雅黑" pitchFamily="34" charset="-122"/>
                <a:ea typeface="微软雅黑" pitchFamily="34" charset="-122"/>
              </a:rPr>
              <a:t>算法在微纳光学实验中的应用</a:t>
            </a:r>
            <a:endParaRPr lang="en-US" altLang="zh-CN" sz="4000" b="1" dirty="0" smtClean="0">
              <a:solidFill>
                <a:schemeClr val="bg1"/>
              </a:solidFill>
              <a:latin typeface="微软雅黑" pitchFamily="34" charset="-122"/>
              <a:ea typeface="微软雅黑" pitchFamily="34" charset="-122"/>
            </a:endParaRPr>
          </a:p>
        </p:txBody>
      </p:sp>
      <p:sp>
        <p:nvSpPr>
          <p:cNvPr id="3" name="文本框 2"/>
          <p:cNvSpPr txBox="1"/>
          <p:nvPr/>
        </p:nvSpPr>
        <p:spPr>
          <a:xfrm>
            <a:off x="3895576" y="4273932"/>
            <a:ext cx="2844316" cy="492443"/>
          </a:xfrm>
          <a:prstGeom prst="rect">
            <a:avLst/>
          </a:prstGeom>
          <a:noFill/>
        </p:spPr>
        <p:txBody>
          <a:bodyPr wrap="square" rtlCol="0">
            <a:spAutoFit/>
          </a:bodyPr>
          <a:lstStyle/>
          <a:p>
            <a:pPr>
              <a:spcBef>
                <a:spcPts val="600"/>
              </a:spcBef>
            </a:pPr>
            <a:r>
              <a:rPr lang="zh-CN" altLang="en-US" sz="2600" b="1" dirty="0" smtClean="0">
                <a:solidFill>
                  <a:schemeClr val="bg1"/>
                </a:solidFill>
                <a:latin typeface="微软雅黑" pitchFamily="34" charset="-122"/>
                <a:ea typeface="微软雅黑" pitchFamily="34" charset="-122"/>
                <a:cs typeface="Times New Roman" pitchFamily="18" charset="0"/>
              </a:rPr>
              <a:t>厦门大学物理系</a:t>
            </a:r>
            <a:endParaRPr lang="en-US" altLang="zh-CN" sz="2600" b="1" dirty="0" smtClean="0">
              <a:solidFill>
                <a:schemeClr val="bg1"/>
              </a:solidFill>
              <a:latin typeface="微软雅黑" pitchFamily="34" charset="-122"/>
              <a:ea typeface="微软雅黑" pitchFamily="34" charset="-122"/>
              <a:cs typeface="Times New Roman" pitchFamily="18" charset="0"/>
            </a:endParaRPr>
          </a:p>
        </p:txBody>
      </p:sp>
      <p:sp>
        <p:nvSpPr>
          <p:cNvPr id="2" name="矩形 1"/>
          <p:cNvSpPr/>
          <p:nvPr/>
        </p:nvSpPr>
        <p:spPr>
          <a:xfrm>
            <a:off x="3895576" y="3697868"/>
            <a:ext cx="5886400" cy="492443"/>
          </a:xfrm>
          <a:prstGeom prst="rect">
            <a:avLst/>
          </a:prstGeom>
        </p:spPr>
        <p:txBody>
          <a:bodyPr wrap="square">
            <a:spAutoFit/>
          </a:bodyPr>
          <a:lstStyle/>
          <a:p>
            <a:pPr lvl="0">
              <a:spcBef>
                <a:spcPts val="600"/>
              </a:spcBef>
            </a:pPr>
            <a:r>
              <a:rPr lang="zh-CN" altLang="en-US" sz="2600" b="1" u="sng" dirty="0">
                <a:solidFill>
                  <a:prstClr val="white"/>
                </a:solidFill>
                <a:latin typeface="微软雅黑" pitchFamily="34" charset="-122"/>
                <a:ea typeface="微软雅黑" pitchFamily="34" charset="-122"/>
                <a:cs typeface="Times New Roman" pitchFamily="18" charset="0"/>
              </a:rPr>
              <a:t>郑晅丽</a:t>
            </a:r>
            <a:r>
              <a:rPr lang="zh-CN" altLang="en-US" sz="2600" b="1" dirty="0">
                <a:solidFill>
                  <a:prstClr val="white"/>
                </a:solidFill>
                <a:latin typeface="宋体" pitchFamily="2" charset="-122"/>
                <a:cs typeface="Times New Roman" pitchFamily="18" charset="0"/>
              </a:rPr>
              <a:t>，</a:t>
            </a:r>
            <a:r>
              <a:rPr lang="zh-CN" altLang="en-US" sz="2600" b="1" dirty="0">
                <a:solidFill>
                  <a:prstClr val="white"/>
                </a:solidFill>
                <a:latin typeface="微软雅黑" pitchFamily="34" charset="-122"/>
                <a:ea typeface="微软雅黑" pitchFamily="34" charset="-122"/>
                <a:cs typeface="Times New Roman" pitchFamily="18" charset="0"/>
              </a:rPr>
              <a:t>吴志明</a:t>
            </a:r>
            <a:r>
              <a:rPr lang="zh-CN" altLang="en-US" sz="2600" b="1" dirty="0">
                <a:solidFill>
                  <a:prstClr val="white"/>
                </a:solidFill>
                <a:latin typeface="宋体" pitchFamily="2" charset="-122"/>
                <a:cs typeface="Times New Roman" pitchFamily="18" charset="0"/>
              </a:rPr>
              <a:t>，</a:t>
            </a:r>
            <a:r>
              <a:rPr lang="zh-CN" altLang="en-US" sz="2600" b="1" dirty="0">
                <a:solidFill>
                  <a:prstClr val="white"/>
                </a:solidFill>
                <a:latin typeface="微软雅黑" pitchFamily="34" charset="-122"/>
                <a:ea typeface="微软雅黑" pitchFamily="34" charset="-122"/>
                <a:cs typeface="Times New Roman" pitchFamily="18" charset="0"/>
              </a:rPr>
              <a:t>陈晓航</a:t>
            </a:r>
            <a:r>
              <a:rPr lang="zh-CN" altLang="en-US" sz="2600" b="1" dirty="0">
                <a:solidFill>
                  <a:prstClr val="white"/>
                </a:solidFill>
                <a:latin typeface="宋体" pitchFamily="2" charset="-122"/>
                <a:cs typeface="Times New Roman" pitchFamily="18" charset="0"/>
              </a:rPr>
              <a:t>，</a:t>
            </a:r>
            <a:r>
              <a:rPr lang="zh-CN" altLang="en-US" sz="2600" b="1" dirty="0">
                <a:solidFill>
                  <a:prstClr val="white"/>
                </a:solidFill>
                <a:latin typeface="微软雅黑" pitchFamily="34" charset="-122"/>
                <a:ea typeface="微软雅黑" pitchFamily="34" charset="-122"/>
                <a:cs typeface="Times New Roman" pitchFamily="18" charset="0"/>
              </a:rPr>
              <a:t>孔丽晶</a:t>
            </a:r>
            <a:endParaRPr lang="en-US" altLang="zh-CN" sz="2600" b="1" dirty="0">
              <a:solidFill>
                <a:prstClr val="white"/>
              </a:solidFill>
              <a:latin typeface="微软雅黑" pitchFamily="34" charset="-122"/>
              <a:ea typeface="微软雅黑" pitchFamily="34" charset="-122"/>
              <a:cs typeface="Times New Roman" pitchFamily="18" charset="0"/>
            </a:endParaRPr>
          </a:p>
        </p:txBody>
      </p:sp>
    </p:spTree>
  </p:cSld>
  <p:clrMapOvr>
    <a:masterClrMapping/>
  </p:clrMapOvr>
  <p:transition advTm="1346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814388"/>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pic>
        <p:nvPicPr>
          <p:cNvPr id="17" name="Picture 4" descr="E:\qq something\329481648\FileRecv\校徽.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56683" y="20560"/>
            <a:ext cx="777429" cy="770425"/>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圆角矩形 38"/>
          <p:cNvSpPr/>
          <p:nvPr/>
        </p:nvSpPr>
        <p:spPr>
          <a:xfrm>
            <a:off x="257244" y="908720"/>
            <a:ext cx="1578452" cy="504255"/>
          </a:xfrm>
          <a:prstGeom prst="roundRect">
            <a:avLst/>
          </a:prstGeom>
          <a:solidFill>
            <a:srgbClr val="0070C0">
              <a:alpha val="8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prstClr val="white"/>
                </a:solidFill>
                <a:latin typeface="微软雅黑" pitchFamily="34" charset="-122"/>
                <a:ea typeface="微软雅黑" pitchFamily="34" charset="-122"/>
              </a:rPr>
              <a:t>模拟结果</a:t>
            </a:r>
            <a:endParaRPr lang="zh-CN" altLang="en-US" sz="2400" b="1" dirty="0">
              <a:solidFill>
                <a:prstClr val="white"/>
              </a:solidFill>
              <a:latin typeface="微软雅黑" pitchFamily="34" charset="-122"/>
              <a:ea typeface="微软雅黑" pitchFamily="34" charset="-122"/>
            </a:endParaRPr>
          </a:p>
        </p:txBody>
      </p:sp>
      <p:pic>
        <p:nvPicPr>
          <p:cNvPr id="24578" name="Picture 2" descr="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66772" y="2059930"/>
            <a:ext cx="2643187" cy="2089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79" name="Picture 3" descr="6"/>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90251" y="4353074"/>
            <a:ext cx="2713037" cy="210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0" name="Picture 4" descr="8"/>
          <p:cNvPicPr>
            <a:picLocks noChangeAspect="1" noChangeArrowheads="1"/>
          </p:cNvPicPr>
          <p:nvPr/>
        </p:nvPicPr>
        <p:blipFill rotWithShape="1">
          <a:blip r:embed="rId6">
            <a:extLst>
              <a:ext uri="{28A0092B-C50C-407E-A947-70E740481C1C}">
                <a14:useLocalDpi xmlns="" xmlns:a14="http://schemas.microsoft.com/office/drawing/2010/main" val="0"/>
              </a:ext>
            </a:extLst>
          </a:blip>
          <a:srcRect/>
          <a:stretch/>
        </p:blipFill>
        <p:spPr bwMode="auto">
          <a:xfrm>
            <a:off x="4334349" y="1593120"/>
            <a:ext cx="4630139" cy="29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 name="圆角矩形 41"/>
          <p:cNvSpPr/>
          <p:nvPr/>
        </p:nvSpPr>
        <p:spPr>
          <a:xfrm>
            <a:off x="4809380" y="4656870"/>
            <a:ext cx="3342000" cy="1847454"/>
          </a:xfrm>
          <a:prstGeom prst="round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chemeClr val="bg1"/>
              </a:buClr>
            </a:pPr>
            <a:endParaRPr lang="en-US" altLang="zh-CN" sz="1600" b="1" dirty="0">
              <a:latin typeface="微软雅黑" pitchFamily="34" charset="-122"/>
              <a:ea typeface="微软雅黑" pitchFamily="34" charset="-122"/>
            </a:endParaRPr>
          </a:p>
        </p:txBody>
      </p:sp>
      <p:cxnSp>
        <p:nvCxnSpPr>
          <p:cNvPr id="44" name="直接箭头连接符 43"/>
          <p:cNvCxnSpPr>
            <a:cxnSpLocks noChangeShapeType="1"/>
          </p:cNvCxnSpPr>
          <p:nvPr/>
        </p:nvCxnSpPr>
        <p:spPr bwMode="auto">
          <a:xfrm flipH="1" flipV="1">
            <a:off x="2112565" y="4686754"/>
            <a:ext cx="1555750" cy="301540"/>
          </a:xfrm>
          <a:prstGeom prst="straightConnector1">
            <a:avLst/>
          </a:prstGeom>
          <a:noFill/>
          <a:ln w="19050" algn="ctr">
            <a:solidFill>
              <a:srgbClr val="0000CC"/>
            </a:solidFill>
            <a:round/>
            <a:headEnd/>
            <a:tailEnd type="arrow" w="med" len="med"/>
          </a:ln>
        </p:spPr>
      </p:cxnSp>
      <p:cxnSp>
        <p:nvCxnSpPr>
          <p:cNvPr id="47" name="直接箭头连接符 46"/>
          <p:cNvCxnSpPr>
            <a:cxnSpLocks noChangeShapeType="1"/>
          </p:cNvCxnSpPr>
          <p:nvPr/>
        </p:nvCxnSpPr>
        <p:spPr bwMode="auto">
          <a:xfrm flipH="1" flipV="1">
            <a:off x="2860277" y="4650751"/>
            <a:ext cx="808038" cy="337543"/>
          </a:xfrm>
          <a:prstGeom prst="straightConnector1">
            <a:avLst/>
          </a:prstGeom>
          <a:noFill/>
          <a:ln w="19050" algn="ctr">
            <a:solidFill>
              <a:srgbClr val="0000CC"/>
            </a:solidFill>
            <a:round/>
            <a:headEnd/>
            <a:tailEnd type="arrow" w="med" len="med"/>
          </a:ln>
        </p:spPr>
      </p:cxnSp>
      <p:sp>
        <p:nvSpPr>
          <p:cNvPr id="49" name="TextBox 48"/>
          <p:cNvSpPr txBox="1">
            <a:spLocks noChangeArrowheads="1"/>
          </p:cNvSpPr>
          <p:nvPr/>
        </p:nvSpPr>
        <p:spPr bwMode="auto">
          <a:xfrm>
            <a:off x="3293119" y="4959098"/>
            <a:ext cx="91884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algn="ctr" eaLnBrk="0" fontAlgn="base" hangingPunct="0">
              <a:spcBef>
                <a:spcPct val="0"/>
              </a:spcBef>
              <a:spcAft>
                <a:spcPct val="0"/>
              </a:spcAft>
              <a:defRPr>
                <a:solidFill>
                  <a:schemeClr val="tx1"/>
                </a:solidFill>
                <a:latin typeface="Calibri" pitchFamily="34" charset="0"/>
                <a:ea typeface="宋体" charset="-122"/>
              </a:defRPr>
            </a:lvl6pPr>
            <a:lvl7pPr marL="2971800" indent="-228600" algn="ctr" eaLnBrk="0" fontAlgn="base" hangingPunct="0">
              <a:spcBef>
                <a:spcPct val="0"/>
              </a:spcBef>
              <a:spcAft>
                <a:spcPct val="0"/>
              </a:spcAft>
              <a:defRPr>
                <a:solidFill>
                  <a:schemeClr val="tx1"/>
                </a:solidFill>
                <a:latin typeface="Calibri" pitchFamily="34" charset="0"/>
                <a:ea typeface="宋体" charset="-122"/>
              </a:defRPr>
            </a:lvl7pPr>
            <a:lvl8pPr marL="3429000" indent="-228600" algn="ctr" eaLnBrk="0" fontAlgn="base" hangingPunct="0">
              <a:spcBef>
                <a:spcPct val="0"/>
              </a:spcBef>
              <a:spcAft>
                <a:spcPct val="0"/>
              </a:spcAft>
              <a:defRPr>
                <a:solidFill>
                  <a:schemeClr val="tx1"/>
                </a:solidFill>
                <a:latin typeface="Calibri" pitchFamily="34" charset="0"/>
                <a:ea typeface="宋体" charset="-122"/>
              </a:defRPr>
            </a:lvl8pPr>
            <a:lvl9pPr marL="3886200" indent="-228600" algn="ctr"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1400" b="1" dirty="0" err="1">
                <a:solidFill>
                  <a:srgbClr val="0000CC"/>
                </a:solidFill>
                <a:latin typeface="Times New Roman" pitchFamily="18" charset="0"/>
                <a:cs typeface="Times New Roman" pitchFamily="18" charset="0"/>
              </a:rPr>
              <a:t>R</a:t>
            </a:r>
            <a:r>
              <a:rPr lang="en-US" altLang="zh-CN" sz="1400" b="1" baseline="-25000" dirty="0" err="1">
                <a:solidFill>
                  <a:srgbClr val="0000CC"/>
                </a:solidFill>
                <a:latin typeface="Times New Roman" pitchFamily="18" charset="0"/>
                <a:cs typeface="Times New Roman" pitchFamily="18" charset="0"/>
              </a:rPr>
              <a:t>total</a:t>
            </a:r>
            <a:r>
              <a:rPr lang="en-US" altLang="zh-CN" sz="1400" b="1" dirty="0">
                <a:solidFill>
                  <a:srgbClr val="0000CC"/>
                </a:solidFill>
                <a:latin typeface="Times New Roman" pitchFamily="18" charset="0"/>
                <a:cs typeface="Times New Roman" pitchFamily="18" charset="0"/>
              </a:rPr>
              <a:t>&gt;4%</a:t>
            </a:r>
            <a:endParaRPr lang="zh-CN" altLang="en-US" sz="1400" b="1" baseline="-25000" dirty="0">
              <a:solidFill>
                <a:srgbClr val="0000CC"/>
              </a:solidFill>
              <a:latin typeface="Times New Roman" pitchFamily="18" charset="0"/>
              <a:cs typeface="Times New Roman" pitchFamily="18" charset="0"/>
            </a:endParaRPr>
          </a:p>
        </p:txBody>
      </p:sp>
      <p:sp>
        <p:nvSpPr>
          <p:cNvPr id="50" name="椭圆 49"/>
          <p:cNvSpPr>
            <a:spLocks noChangeArrowheads="1"/>
          </p:cNvSpPr>
          <p:nvPr/>
        </p:nvSpPr>
        <p:spPr bwMode="auto">
          <a:xfrm>
            <a:off x="1053727" y="5083392"/>
            <a:ext cx="2287762" cy="1029494"/>
          </a:xfrm>
          <a:prstGeom prst="ellipse">
            <a:avLst/>
          </a:prstGeom>
          <a:noFill/>
          <a:ln w="19050" algn="ctr">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algn="l"/>
            <a:endParaRPr lang="zh-CN" altLang="en-US" sz="2400" b="1">
              <a:latin typeface="Arial" charset="0"/>
            </a:endParaRPr>
          </a:p>
        </p:txBody>
      </p:sp>
      <p:sp>
        <p:nvSpPr>
          <p:cNvPr id="51" name="TextBox 50"/>
          <p:cNvSpPr txBox="1">
            <a:spLocks noChangeArrowheads="1"/>
          </p:cNvSpPr>
          <p:nvPr/>
        </p:nvSpPr>
        <p:spPr bwMode="auto">
          <a:xfrm>
            <a:off x="3278881" y="5730871"/>
            <a:ext cx="91884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algn="ctr" eaLnBrk="0" fontAlgn="base" hangingPunct="0">
              <a:spcBef>
                <a:spcPct val="0"/>
              </a:spcBef>
              <a:spcAft>
                <a:spcPct val="0"/>
              </a:spcAft>
              <a:defRPr>
                <a:solidFill>
                  <a:schemeClr val="tx1"/>
                </a:solidFill>
                <a:latin typeface="Calibri" pitchFamily="34" charset="0"/>
                <a:ea typeface="宋体" charset="-122"/>
              </a:defRPr>
            </a:lvl6pPr>
            <a:lvl7pPr marL="2971800" indent="-228600" algn="ctr" eaLnBrk="0" fontAlgn="base" hangingPunct="0">
              <a:spcBef>
                <a:spcPct val="0"/>
              </a:spcBef>
              <a:spcAft>
                <a:spcPct val="0"/>
              </a:spcAft>
              <a:defRPr>
                <a:solidFill>
                  <a:schemeClr val="tx1"/>
                </a:solidFill>
                <a:latin typeface="Calibri" pitchFamily="34" charset="0"/>
                <a:ea typeface="宋体" charset="-122"/>
              </a:defRPr>
            </a:lvl7pPr>
            <a:lvl8pPr marL="3429000" indent="-228600" algn="ctr" eaLnBrk="0" fontAlgn="base" hangingPunct="0">
              <a:spcBef>
                <a:spcPct val="0"/>
              </a:spcBef>
              <a:spcAft>
                <a:spcPct val="0"/>
              </a:spcAft>
              <a:defRPr>
                <a:solidFill>
                  <a:schemeClr val="tx1"/>
                </a:solidFill>
                <a:latin typeface="Calibri" pitchFamily="34" charset="0"/>
                <a:ea typeface="宋体" charset="-122"/>
              </a:defRPr>
            </a:lvl8pPr>
            <a:lvl9pPr marL="3886200" indent="-228600" algn="ctr"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1400" b="1" dirty="0" err="1">
                <a:solidFill>
                  <a:srgbClr val="FF0000"/>
                </a:solidFill>
                <a:latin typeface="Times New Roman" pitchFamily="18" charset="0"/>
                <a:cs typeface="Times New Roman" pitchFamily="18" charset="0"/>
              </a:rPr>
              <a:t>R</a:t>
            </a:r>
            <a:r>
              <a:rPr lang="en-US" altLang="zh-CN" sz="1400" b="1" baseline="-25000" dirty="0" err="1">
                <a:solidFill>
                  <a:srgbClr val="FF0000"/>
                </a:solidFill>
                <a:latin typeface="Times New Roman" pitchFamily="18" charset="0"/>
                <a:cs typeface="Times New Roman" pitchFamily="18" charset="0"/>
              </a:rPr>
              <a:t>total</a:t>
            </a:r>
            <a:r>
              <a:rPr lang="en-US" altLang="zh-CN" sz="1400" b="1" dirty="0">
                <a:solidFill>
                  <a:srgbClr val="FF0000"/>
                </a:solidFill>
                <a:latin typeface="Times New Roman" pitchFamily="18" charset="0"/>
                <a:cs typeface="Times New Roman" pitchFamily="18" charset="0"/>
              </a:rPr>
              <a:t>&lt;4%</a:t>
            </a:r>
            <a:endParaRPr lang="zh-CN" altLang="en-US" sz="1400" b="1" baseline="-25000" dirty="0">
              <a:solidFill>
                <a:srgbClr val="FF0000"/>
              </a:solidFill>
              <a:latin typeface="Times New Roman" pitchFamily="18" charset="0"/>
              <a:cs typeface="Times New Roman" pitchFamily="18" charset="0"/>
            </a:endParaRPr>
          </a:p>
        </p:txBody>
      </p:sp>
      <p:sp>
        <p:nvSpPr>
          <p:cNvPr id="14" name="矩形 13"/>
          <p:cNvSpPr/>
          <p:nvPr/>
        </p:nvSpPr>
        <p:spPr>
          <a:xfrm>
            <a:off x="4844073" y="4719331"/>
            <a:ext cx="3328327" cy="1708160"/>
          </a:xfrm>
          <a:prstGeom prst="rect">
            <a:avLst/>
          </a:prstGeom>
        </p:spPr>
        <p:txBody>
          <a:bodyPr wrap="square">
            <a:spAutoFit/>
          </a:bodyPr>
          <a:lstStyle/>
          <a:p>
            <a:pPr marL="285750" lvl="0" indent="-285750">
              <a:lnSpc>
                <a:spcPct val="150000"/>
              </a:lnSpc>
              <a:buClr>
                <a:srgbClr val="0070C0"/>
              </a:buClr>
              <a:buFont typeface="Wingdings" pitchFamily="2" charset="2"/>
              <a:buChar char="v"/>
            </a:pPr>
            <a:r>
              <a:rPr lang="zh-CN" altLang="en-US" sz="1400" b="1" dirty="0">
                <a:latin typeface="微软雅黑" pitchFamily="34" charset="-122"/>
                <a:ea typeface="微软雅黑" pitchFamily="34" charset="-122"/>
              </a:rPr>
              <a:t>阵列具有良好的抗反射特性</a:t>
            </a:r>
            <a:endParaRPr lang="en-US" altLang="zh-CN" sz="1400" b="1" dirty="0">
              <a:latin typeface="微软雅黑" pitchFamily="34" charset="-122"/>
              <a:ea typeface="微软雅黑" pitchFamily="34" charset="-122"/>
            </a:endParaRPr>
          </a:p>
          <a:p>
            <a:pPr marL="285750" lvl="0" indent="-285750">
              <a:lnSpc>
                <a:spcPct val="150000"/>
              </a:lnSpc>
              <a:buClr>
                <a:srgbClr val="0070C0"/>
              </a:buClr>
              <a:buFont typeface="Wingdings" pitchFamily="2" charset="2"/>
              <a:buChar char="v"/>
            </a:pPr>
            <a:r>
              <a:rPr lang="en-US" altLang="zh-CN" sz="1400" b="1" dirty="0">
                <a:latin typeface="微软雅黑" pitchFamily="34" charset="-122"/>
                <a:ea typeface="微软雅黑" pitchFamily="34" charset="-122"/>
              </a:rPr>
              <a:t>D</a:t>
            </a:r>
            <a:r>
              <a:rPr lang="zh-CN" altLang="en-US" sz="1400" b="1" dirty="0">
                <a:latin typeface="微软雅黑" pitchFamily="34" charset="-122"/>
                <a:ea typeface="微软雅黑" pitchFamily="34" charset="-122"/>
              </a:rPr>
              <a:t>较小，只能支持少量的模式在阵列内传播，吸收率较低</a:t>
            </a:r>
            <a:endParaRPr lang="en-US" altLang="zh-CN" sz="1400" b="1" dirty="0">
              <a:latin typeface="微软雅黑" pitchFamily="34" charset="-122"/>
              <a:ea typeface="微软雅黑" pitchFamily="34" charset="-122"/>
            </a:endParaRPr>
          </a:p>
          <a:p>
            <a:pPr marL="285750" lvl="0" indent="-285750">
              <a:lnSpc>
                <a:spcPct val="150000"/>
              </a:lnSpc>
              <a:buClr>
                <a:srgbClr val="0070C0"/>
              </a:buClr>
              <a:buFont typeface="Wingdings" pitchFamily="2" charset="2"/>
              <a:buChar char="v"/>
            </a:pPr>
            <a:r>
              <a:rPr lang="en-US" altLang="zh-CN" sz="1400" b="1" dirty="0">
                <a:latin typeface="微软雅黑" pitchFamily="34" charset="-122"/>
                <a:ea typeface="微软雅黑" pitchFamily="34" charset="-122"/>
              </a:rPr>
              <a:t>D</a:t>
            </a:r>
            <a:r>
              <a:rPr lang="zh-CN" altLang="en-US" sz="1400" b="1" dirty="0">
                <a:latin typeface="微软雅黑" pitchFamily="34" charset="-122"/>
                <a:ea typeface="微软雅黑" pitchFamily="34" charset="-122"/>
              </a:rPr>
              <a:t>较大，阵列可支持更多模式的光传播，吸收率显著增强</a:t>
            </a:r>
            <a:endParaRPr lang="en-US" altLang="zh-CN" sz="1400" b="1" dirty="0">
              <a:latin typeface="微软雅黑" pitchFamily="34" charset="-122"/>
              <a:ea typeface="微软雅黑" pitchFamily="34" charset="-122"/>
            </a:endParaRPr>
          </a:p>
        </p:txBody>
      </p:sp>
      <p:sp>
        <p:nvSpPr>
          <p:cNvPr id="41" name="矩形 40"/>
          <p:cNvSpPr/>
          <p:nvPr/>
        </p:nvSpPr>
        <p:spPr>
          <a:xfrm>
            <a:off x="179512" y="1475492"/>
            <a:ext cx="4572000" cy="369332"/>
          </a:xfrm>
          <a:prstGeom prst="rect">
            <a:avLst/>
          </a:prstGeom>
        </p:spPr>
        <p:txBody>
          <a:bodyPr>
            <a:spAutoFit/>
          </a:bodyPr>
          <a:lstStyle/>
          <a:p>
            <a:pPr marL="285750" indent="-285750">
              <a:buClr>
                <a:srgbClr val="0000CC"/>
              </a:buClr>
              <a:buFont typeface="Wingdings" pitchFamily="2" charset="2"/>
              <a:buChar char="v"/>
              <a:defRPr/>
            </a:pPr>
            <a:r>
              <a:rPr lang="zh-CN" altLang="en-US" dirty="0" smtClean="0">
                <a:solidFill>
                  <a:srgbClr val="0000CC"/>
                </a:solidFill>
                <a:latin typeface="Times New Roman" pitchFamily="18" charset="0"/>
                <a:ea typeface="微软雅黑" pitchFamily="34" charset="-122"/>
              </a:rPr>
              <a:t>纳米线直径</a:t>
            </a:r>
            <a:r>
              <a:rPr lang="en-US" altLang="zh-CN" dirty="0" smtClean="0">
                <a:solidFill>
                  <a:srgbClr val="0000CC"/>
                </a:solidFill>
                <a:latin typeface="Times New Roman" pitchFamily="18" charset="0"/>
                <a:ea typeface="微软雅黑" pitchFamily="34" charset="-122"/>
              </a:rPr>
              <a:t>D</a:t>
            </a:r>
            <a:r>
              <a:rPr lang="zh-CN" altLang="en-US" dirty="0" smtClean="0">
                <a:solidFill>
                  <a:srgbClr val="0000CC"/>
                </a:solidFill>
                <a:latin typeface="Times New Roman" pitchFamily="18" charset="0"/>
                <a:ea typeface="微软雅黑" pitchFamily="34" charset="-122"/>
              </a:rPr>
              <a:t>对</a:t>
            </a:r>
            <a:r>
              <a:rPr lang="zh-CN" altLang="zh-CN" dirty="0">
                <a:solidFill>
                  <a:srgbClr val="0000CC"/>
                </a:solidFill>
                <a:latin typeface="Times New Roman" pitchFamily="18" charset="0"/>
                <a:ea typeface="微软雅黑" pitchFamily="34" charset="-122"/>
              </a:rPr>
              <a:t>阵列光学性质</a:t>
            </a:r>
            <a:r>
              <a:rPr lang="zh-CN" altLang="en-US" dirty="0">
                <a:solidFill>
                  <a:srgbClr val="0000CC"/>
                </a:solidFill>
                <a:latin typeface="Times New Roman" pitchFamily="18" charset="0"/>
                <a:ea typeface="微软雅黑" pitchFamily="34" charset="-122"/>
              </a:rPr>
              <a:t>的影响</a:t>
            </a:r>
            <a:endParaRPr lang="zh-CN" altLang="zh-CN" dirty="0">
              <a:solidFill>
                <a:srgbClr val="0000CC"/>
              </a:solidFill>
              <a:latin typeface="Times New Roman" pitchFamily="18" charset="0"/>
              <a:ea typeface="微软雅黑" pitchFamily="34" charset="-122"/>
            </a:endParaRPr>
          </a:p>
        </p:txBody>
      </p:sp>
      <p:sp>
        <p:nvSpPr>
          <p:cNvPr id="52" name="矩形 51"/>
          <p:cNvSpPr/>
          <p:nvPr/>
        </p:nvSpPr>
        <p:spPr bwMode="auto">
          <a:xfrm>
            <a:off x="1" y="284164"/>
            <a:ext cx="2195735"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600" b="1" dirty="0" smtClean="0">
                <a:solidFill>
                  <a:prstClr val="white"/>
                </a:solidFill>
                <a:latin typeface="Arial" pitchFamily="34" charset="0"/>
                <a:ea typeface="微软雅黑" pitchFamily="34" charset="-122"/>
                <a:sym typeface="Arial" pitchFamily="34" charset="0"/>
              </a:rPr>
              <a:t>应用实例</a:t>
            </a:r>
            <a:endParaRPr lang="zh-CN" altLang="en-US" sz="3600" b="1" dirty="0">
              <a:solidFill>
                <a:prstClr val="white"/>
              </a:solidFill>
              <a:latin typeface="Arial" pitchFamily="34" charset="0"/>
              <a:ea typeface="微软雅黑" pitchFamily="34" charset="-122"/>
              <a:sym typeface="Arial" pitchFamily="34" charset="0"/>
            </a:endParaRPr>
          </a:p>
        </p:txBody>
      </p:sp>
      <p:sp>
        <p:nvSpPr>
          <p:cNvPr id="53" name="矩形 52"/>
          <p:cNvSpPr/>
          <p:nvPr/>
        </p:nvSpPr>
        <p:spPr bwMode="auto">
          <a:xfrm>
            <a:off x="2309784" y="284164"/>
            <a:ext cx="176212"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prstClr val="white"/>
              </a:solidFill>
              <a:latin typeface="Arial" pitchFamily="34" charset="0"/>
              <a:ea typeface="微软雅黑" pitchFamily="34" charset="-122"/>
              <a:sym typeface="Arial" pitchFamily="34" charset="0"/>
            </a:endParaRPr>
          </a:p>
        </p:txBody>
      </p:sp>
      <p:sp>
        <p:nvSpPr>
          <p:cNvPr id="19" name="矩形 18"/>
          <p:cNvSpPr/>
          <p:nvPr/>
        </p:nvSpPr>
        <p:spPr bwMode="auto">
          <a:xfrm>
            <a:off x="1" y="284164"/>
            <a:ext cx="2195735"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600" b="1" dirty="0" smtClean="0">
                <a:solidFill>
                  <a:prstClr val="white"/>
                </a:solidFill>
                <a:latin typeface="Arial" pitchFamily="34" charset="0"/>
                <a:ea typeface="微软雅黑" pitchFamily="34" charset="-122"/>
                <a:sym typeface="Arial" pitchFamily="34" charset="0"/>
              </a:rPr>
              <a:t>应用实例</a:t>
            </a:r>
            <a:endParaRPr lang="zh-CN" altLang="en-US" sz="3600" b="1" dirty="0">
              <a:solidFill>
                <a:prstClr val="white"/>
              </a:solidFill>
              <a:latin typeface="Arial" pitchFamily="34" charset="0"/>
              <a:ea typeface="微软雅黑" pitchFamily="34" charset="-122"/>
              <a:sym typeface="Arial" pitchFamily="34" charset="0"/>
            </a:endParaRPr>
          </a:p>
        </p:txBody>
      </p:sp>
      <p:sp>
        <p:nvSpPr>
          <p:cNvPr id="20" name="矩形 19"/>
          <p:cNvSpPr/>
          <p:nvPr/>
        </p:nvSpPr>
        <p:spPr bwMode="auto">
          <a:xfrm>
            <a:off x="2309784" y="284164"/>
            <a:ext cx="176212"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prstClr val="white"/>
              </a:solidFill>
              <a:latin typeface="Arial" pitchFamily="34" charset="0"/>
              <a:ea typeface="微软雅黑" pitchFamily="34" charset="-122"/>
              <a:sym typeface="Arial" pitchFamily="34" charset="0"/>
            </a:endParaRPr>
          </a:p>
        </p:txBody>
      </p:sp>
      <p:grpSp>
        <p:nvGrpSpPr>
          <p:cNvPr id="21" name="组合 20"/>
          <p:cNvGrpSpPr/>
          <p:nvPr/>
        </p:nvGrpSpPr>
        <p:grpSpPr>
          <a:xfrm>
            <a:off x="-2" y="284164"/>
            <a:ext cx="2884287" cy="530225"/>
            <a:chOff x="-2" y="284163"/>
            <a:chExt cx="2884286" cy="530225"/>
          </a:xfrm>
        </p:grpSpPr>
        <p:sp>
          <p:nvSpPr>
            <p:cNvPr id="22" name="矩形 21"/>
            <p:cNvSpPr/>
            <p:nvPr/>
          </p:nvSpPr>
          <p:spPr bwMode="auto">
            <a:xfrm>
              <a:off x="-2" y="284163"/>
              <a:ext cx="2613600"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600" b="1" dirty="0" smtClean="0">
                  <a:solidFill>
                    <a:schemeClr val="bg1"/>
                  </a:solidFill>
                  <a:latin typeface="Arial" pitchFamily="34" charset="0"/>
                  <a:ea typeface="微软雅黑" pitchFamily="34" charset="-122"/>
                  <a:sym typeface="Arial" pitchFamily="34" charset="0"/>
                </a:rPr>
                <a:t>应用实例一</a:t>
              </a:r>
              <a:endParaRPr lang="en-US" altLang="zh-CN" sz="3600" b="1" dirty="0">
                <a:solidFill>
                  <a:schemeClr val="bg1"/>
                </a:solidFill>
                <a:latin typeface="Arial" pitchFamily="34" charset="0"/>
                <a:ea typeface="微软雅黑" pitchFamily="34" charset="-122"/>
                <a:sym typeface="Arial" pitchFamily="34" charset="0"/>
              </a:endParaRPr>
            </a:p>
          </p:txBody>
        </p:sp>
        <p:sp>
          <p:nvSpPr>
            <p:cNvPr id="23" name="矩形 22"/>
            <p:cNvSpPr/>
            <p:nvPr/>
          </p:nvSpPr>
          <p:spPr bwMode="auto">
            <a:xfrm>
              <a:off x="2708072" y="284163"/>
              <a:ext cx="176212"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schemeClr val="bg1"/>
                </a:solidFill>
                <a:latin typeface="Arial" pitchFamily="34" charset="0"/>
                <a:ea typeface="微软雅黑" pitchFamily="34" charset="-122"/>
                <a:sym typeface="Arial" pitchFamily="34" charset="0"/>
              </a:endParaRPr>
            </a:p>
          </p:txBody>
        </p:sp>
      </p:grpSp>
    </p:spTree>
  </p:cSld>
  <p:clrMapOvr>
    <a:masterClrMapping/>
  </p:clrMapOvr>
  <p:transition advTm="163599"/>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35496" y="814388"/>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4" descr="E:\qq something\329481648\FileRecv\校徽.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6683" y="20560"/>
            <a:ext cx="777429" cy="770425"/>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圆角矩形 27"/>
          <p:cNvSpPr/>
          <p:nvPr/>
        </p:nvSpPr>
        <p:spPr>
          <a:xfrm>
            <a:off x="257244" y="908720"/>
            <a:ext cx="1578452" cy="504255"/>
          </a:xfrm>
          <a:prstGeom prst="roundRect">
            <a:avLst/>
          </a:prstGeom>
          <a:solidFill>
            <a:srgbClr val="0070C0">
              <a:alpha val="8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prstClr val="white"/>
                </a:solidFill>
                <a:latin typeface="微软雅黑" pitchFamily="34" charset="-122"/>
                <a:ea typeface="微软雅黑" pitchFamily="34" charset="-122"/>
              </a:rPr>
              <a:t>模拟结果</a:t>
            </a:r>
            <a:endParaRPr lang="zh-CN" altLang="en-US" sz="2400" b="1" dirty="0">
              <a:solidFill>
                <a:prstClr val="white"/>
              </a:solidFill>
              <a:latin typeface="微软雅黑" pitchFamily="34" charset="-122"/>
              <a:ea typeface="微软雅黑" pitchFamily="34" charset="-122"/>
            </a:endParaRPr>
          </a:p>
        </p:txBody>
      </p:sp>
      <p:pic>
        <p:nvPicPr>
          <p:cNvPr id="25602" name="图片 1"/>
          <p:cNvPicPr>
            <a:picLocks noChangeAspect="1" noChangeArrowheads="1"/>
          </p:cNvPicPr>
          <p:nvPr/>
        </p:nvPicPr>
        <p:blipFill rotWithShape="1">
          <a:blip r:embed="rId3">
            <a:extLst>
              <a:ext uri="{28A0092B-C50C-407E-A947-70E740481C1C}">
                <a14:useLocalDpi xmlns="" xmlns:a14="http://schemas.microsoft.com/office/drawing/2010/main" val="0"/>
              </a:ext>
            </a:extLst>
          </a:blip>
          <a:srcRect r="50627" b="36623"/>
          <a:stretch/>
        </p:blipFill>
        <p:spPr bwMode="auto">
          <a:xfrm>
            <a:off x="179512" y="1988840"/>
            <a:ext cx="2769309" cy="21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矩形 29"/>
          <p:cNvSpPr/>
          <p:nvPr/>
        </p:nvSpPr>
        <p:spPr>
          <a:xfrm>
            <a:off x="179512" y="1484784"/>
            <a:ext cx="2376264" cy="369332"/>
          </a:xfrm>
          <a:prstGeom prst="rect">
            <a:avLst/>
          </a:prstGeom>
        </p:spPr>
        <p:txBody>
          <a:bodyPr wrap="square">
            <a:spAutoFit/>
          </a:bodyPr>
          <a:lstStyle/>
          <a:p>
            <a:pPr marL="285750" indent="-285750">
              <a:buClr>
                <a:srgbClr val="0000CC"/>
              </a:buClr>
              <a:buFont typeface="Wingdings" pitchFamily="2" charset="2"/>
              <a:buChar char="v"/>
              <a:defRPr/>
            </a:pPr>
            <a:r>
              <a:rPr lang="zh-CN" altLang="en-US" dirty="0">
                <a:solidFill>
                  <a:srgbClr val="0000CC"/>
                </a:solidFill>
                <a:latin typeface="Times New Roman" pitchFamily="18" charset="0"/>
                <a:ea typeface="微软雅黑" pitchFamily="34" charset="-122"/>
              </a:rPr>
              <a:t>二</a:t>
            </a:r>
            <a:r>
              <a:rPr lang="zh-CN" altLang="en-US" dirty="0" smtClean="0">
                <a:solidFill>
                  <a:srgbClr val="0000CC"/>
                </a:solidFill>
                <a:latin typeface="Times New Roman" pitchFamily="18" charset="0"/>
                <a:ea typeface="微软雅黑" pitchFamily="34" charset="-122"/>
              </a:rPr>
              <a:t>维光学模式分析</a:t>
            </a:r>
            <a:endParaRPr lang="zh-CN" altLang="zh-CN" dirty="0">
              <a:solidFill>
                <a:srgbClr val="0000CC"/>
              </a:solidFill>
              <a:latin typeface="Times New Roman" pitchFamily="18" charset="0"/>
              <a:ea typeface="微软雅黑" pitchFamily="34" charset="-122"/>
            </a:endParaRPr>
          </a:p>
        </p:txBody>
      </p:sp>
      <p:sp>
        <p:nvSpPr>
          <p:cNvPr id="31" name="矩形 30"/>
          <p:cNvSpPr/>
          <p:nvPr/>
        </p:nvSpPr>
        <p:spPr bwMode="auto">
          <a:xfrm>
            <a:off x="1" y="284164"/>
            <a:ext cx="2195735"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600" b="1" dirty="0" smtClean="0">
                <a:solidFill>
                  <a:prstClr val="white"/>
                </a:solidFill>
                <a:latin typeface="Arial" pitchFamily="34" charset="0"/>
                <a:ea typeface="微软雅黑" pitchFamily="34" charset="-122"/>
                <a:sym typeface="Arial" pitchFamily="34" charset="0"/>
              </a:rPr>
              <a:t>应用实例</a:t>
            </a:r>
            <a:endParaRPr lang="zh-CN" altLang="en-US" sz="3600" b="1" dirty="0">
              <a:solidFill>
                <a:prstClr val="white"/>
              </a:solidFill>
              <a:latin typeface="Arial" pitchFamily="34" charset="0"/>
              <a:ea typeface="微软雅黑" pitchFamily="34" charset="-122"/>
              <a:sym typeface="Arial" pitchFamily="34" charset="0"/>
            </a:endParaRPr>
          </a:p>
        </p:txBody>
      </p:sp>
      <p:sp>
        <p:nvSpPr>
          <p:cNvPr id="32" name="矩形 31"/>
          <p:cNvSpPr/>
          <p:nvPr/>
        </p:nvSpPr>
        <p:spPr bwMode="auto">
          <a:xfrm>
            <a:off x="2309784" y="284164"/>
            <a:ext cx="176212"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prstClr val="white"/>
              </a:solidFill>
              <a:latin typeface="Arial" pitchFamily="34" charset="0"/>
              <a:ea typeface="微软雅黑" pitchFamily="34" charset="-122"/>
              <a:sym typeface="Arial" pitchFamily="34" charset="0"/>
            </a:endParaRPr>
          </a:p>
        </p:txBody>
      </p:sp>
      <p:pic>
        <p:nvPicPr>
          <p:cNvPr id="25603" name="图片 1"/>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7435" t="62484"/>
          <a:stretch/>
        </p:blipFill>
        <p:spPr bwMode="auto">
          <a:xfrm>
            <a:off x="475013" y="4221088"/>
            <a:ext cx="5176070" cy="12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矩形 2"/>
          <p:cNvSpPr/>
          <p:nvPr/>
        </p:nvSpPr>
        <p:spPr>
          <a:xfrm>
            <a:off x="5887941" y="2502548"/>
            <a:ext cx="2932531" cy="1200329"/>
          </a:xfrm>
          <a:prstGeom prst="rect">
            <a:avLst/>
          </a:prstGeom>
        </p:spPr>
        <p:txBody>
          <a:bodyPr wrap="square">
            <a:spAutoFit/>
          </a:bodyPr>
          <a:lstStyle/>
          <a:p>
            <a:pPr marL="285750" indent="-285750" algn="just">
              <a:lnSpc>
                <a:spcPct val="150000"/>
              </a:lnSpc>
              <a:buClr>
                <a:srgbClr val="0070C0"/>
              </a:buClr>
              <a:buFont typeface="Wingdings" pitchFamily="2" charset="2"/>
              <a:buChar char="v"/>
            </a:pPr>
            <a:r>
              <a:rPr lang="zh-CN" altLang="en-US" sz="1600" b="1" dirty="0">
                <a:latin typeface="Times New Roman" pitchFamily="18" charset="0"/>
                <a:ea typeface="微软雅黑" pitchFamily="34" charset="-122"/>
              </a:rPr>
              <a:t>短波长区域，阵列</a:t>
            </a:r>
            <a:r>
              <a:rPr lang="zh-CN" altLang="en-US" sz="1600" b="1" dirty="0" smtClean="0">
                <a:latin typeface="Times New Roman" pitchFamily="18" charset="0"/>
                <a:ea typeface="微软雅黑" pitchFamily="34" charset="-122"/>
              </a:rPr>
              <a:t>的吸收率主要由</a:t>
            </a:r>
            <a:r>
              <a:rPr lang="en-US" altLang="zh-CN" sz="1600" b="1" dirty="0" smtClean="0">
                <a:latin typeface="Times New Roman" pitchFamily="18" charset="0"/>
                <a:ea typeface="微软雅黑" pitchFamily="34" charset="-122"/>
              </a:rPr>
              <a:t>mode2</a:t>
            </a:r>
            <a:r>
              <a:rPr lang="zh-CN" altLang="en-US" sz="1600" b="1" dirty="0" smtClean="0">
                <a:latin typeface="Times New Roman" pitchFamily="18" charset="0"/>
                <a:ea typeface="微软雅黑" pitchFamily="34" charset="-122"/>
              </a:rPr>
              <a:t>控制</a:t>
            </a:r>
            <a:r>
              <a:rPr lang="en-US" altLang="zh-CN" sz="1600" b="1" dirty="0" smtClean="0">
                <a:latin typeface="Times New Roman" pitchFamily="18" charset="0"/>
                <a:ea typeface="微软雅黑" pitchFamily="34" charset="-122"/>
              </a:rPr>
              <a:t>——</a:t>
            </a:r>
            <a:r>
              <a:rPr lang="zh-CN" altLang="en-US" sz="1600" b="1" dirty="0" smtClean="0">
                <a:latin typeface="Times New Roman" pitchFamily="18" charset="0"/>
                <a:ea typeface="微软雅黑" pitchFamily="34" charset="-122"/>
              </a:rPr>
              <a:t>由</a:t>
            </a:r>
            <a:r>
              <a:rPr lang="zh-CN" altLang="en-US" sz="1600" b="1" dirty="0">
                <a:latin typeface="Times New Roman" pitchFamily="18" charset="0"/>
                <a:ea typeface="微软雅黑" pitchFamily="34" charset="-122"/>
              </a:rPr>
              <a:t>衍射效应决定</a:t>
            </a:r>
          </a:p>
        </p:txBody>
      </p:sp>
      <p:sp>
        <p:nvSpPr>
          <p:cNvPr id="5" name="矩形 4"/>
          <p:cNvSpPr/>
          <p:nvPr/>
        </p:nvSpPr>
        <p:spPr>
          <a:xfrm>
            <a:off x="5887941" y="3702877"/>
            <a:ext cx="2932531" cy="1200329"/>
          </a:xfrm>
          <a:prstGeom prst="rect">
            <a:avLst/>
          </a:prstGeom>
        </p:spPr>
        <p:txBody>
          <a:bodyPr wrap="square">
            <a:spAutoFit/>
          </a:bodyPr>
          <a:lstStyle/>
          <a:p>
            <a:pPr marL="285750" indent="-285750" algn="just">
              <a:lnSpc>
                <a:spcPct val="150000"/>
              </a:lnSpc>
              <a:buClr>
                <a:srgbClr val="0070C0"/>
              </a:buClr>
              <a:buFont typeface="Wingdings" pitchFamily="2" charset="2"/>
              <a:buChar char="v"/>
            </a:pPr>
            <a:r>
              <a:rPr lang="zh-CN" altLang="en-US" sz="1600" b="1" dirty="0">
                <a:latin typeface="Times New Roman" pitchFamily="18" charset="0"/>
                <a:ea typeface="微软雅黑" pitchFamily="34" charset="-122"/>
              </a:rPr>
              <a:t>长波长区域，阵列的吸收率</a:t>
            </a:r>
            <a:endParaRPr lang="en-US" altLang="zh-CN" sz="1600" b="1" dirty="0">
              <a:latin typeface="Times New Roman" pitchFamily="18" charset="0"/>
              <a:ea typeface="微软雅黑" pitchFamily="34" charset="-122"/>
            </a:endParaRPr>
          </a:p>
          <a:p>
            <a:pPr algn="just">
              <a:lnSpc>
                <a:spcPct val="150000"/>
              </a:lnSpc>
              <a:buClr>
                <a:srgbClr val="0070C0"/>
              </a:buClr>
            </a:pPr>
            <a:r>
              <a:rPr lang="en-US" altLang="zh-CN" sz="1600" b="1" dirty="0">
                <a:latin typeface="Times New Roman" pitchFamily="18" charset="0"/>
                <a:ea typeface="微软雅黑" pitchFamily="34" charset="-122"/>
              </a:rPr>
              <a:t> </a:t>
            </a:r>
            <a:r>
              <a:rPr lang="en-US" altLang="zh-CN" sz="1600" b="1" dirty="0" smtClean="0">
                <a:latin typeface="Times New Roman" pitchFamily="18" charset="0"/>
                <a:ea typeface="微软雅黑" pitchFamily="34" charset="-122"/>
              </a:rPr>
              <a:t>     </a:t>
            </a:r>
            <a:r>
              <a:rPr lang="zh-CN" altLang="en-US" sz="1600" b="1" dirty="0" smtClean="0">
                <a:latin typeface="Times New Roman" pitchFamily="18" charset="0"/>
                <a:ea typeface="微软雅黑" pitchFamily="34" charset="-122"/>
              </a:rPr>
              <a:t>主要</a:t>
            </a:r>
            <a:r>
              <a:rPr lang="zh-CN" altLang="en-US" sz="1600" b="1" dirty="0">
                <a:latin typeface="Times New Roman" pitchFamily="18" charset="0"/>
                <a:ea typeface="微软雅黑" pitchFamily="34" charset="-122"/>
              </a:rPr>
              <a:t>由</a:t>
            </a:r>
            <a:r>
              <a:rPr lang="en-US" altLang="zh-CN" sz="1600" b="1" dirty="0">
                <a:latin typeface="Times New Roman" pitchFamily="18" charset="0"/>
                <a:ea typeface="微软雅黑" pitchFamily="34" charset="-122"/>
              </a:rPr>
              <a:t>mode1</a:t>
            </a:r>
            <a:r>
              <a:rPr lang="zh-CN" altLang="en-US" sz="1600" b="1" dirty="0">
                <a:latin typeface="Times New Roman" pitchFamily="18" charset="0"/>
                <a:ea typeface="微软雅黑" pitchFamily="34" charset="-122"/>
              </a:rPr>
              <a:t>控制</a:t>
            </a:r>
            <a:r>
              <a:rPr lang="en-US" altLang="zh-CN" sz="1600" b="1" dirty="0">
                <a:latin typeface="Times New Roman" pitchFamily="18" charset="0"/>
                <a:ea typeface="微软雅黑" pitchFamily="34" charset="-122"/>
              </a:rPr>
              <a:t>——</a:t>
            </a:r>
            <a:r>
              <a:rPr lang="zh-CN" altLang="en-US" sz="1600" b="1" dirty="0">
                <a:latin typeface="Times New Roman" pitchFamily="18" charset="0"/>
                <a:ea typeface="微软雅黑" pitchFamily="34" charset="-122"/>
              </a:rPr>
              <a:t>由</a:t>
            </a:r>
            <a:r>
              <a:rPr lang="zh-CN" altLang="en-US" sz="1600" b="1" dirty="0" smtClean="0">
                <a:latin typeface="Times New Roman" pitchFamily="18" charset="0"/>
                <a:ea typeface="微软雅黑" pitchFamily="34" charset="-122"/>
              </a:rPr>
              <a:t>单</a:t>
            </a:r>
            <a:endParaRPr lang="en-US" altLang="zh-CN" sz="1600" b="1" dirty="0" smtClean="0">
              <a:latin typeface="Times New Roman" pitchFamily="18" charset="0"/>
              <a:ea typeface="微软雅黑" pitchFamily="34" charset="-122"/>
            </a:endParaRPr>
          </a:p>
          <a:p>
            <a:pPr algn="just">
              <a:lnSpc>
                <a:spcPct val="150000"/>
              </a:lnSpc>
              <a:buClr>
                <a:srgbClr val="0070C0"/>
              </a:buClr>
            </a:pPr>
            <a:r>
              <a:rPr lang="zh-CN" altLang="en-US" sz="1600" b="1" dirty="0">
                <a:latin typeface="Times New Roman" pitchFamily="18" charset="0"/>
                <a:ea typeface="微软雅黑" pitchFamily="34" charset="-122"/>
              </a:rPr>
              <a:t> </a:t>
            </a:r>
            <a:r>
              <a:rPr lang="zh-CN" altLang="en-US" sz="1600" b="1" dirty="0" smtClean="0">
                <a:latin typeface="Times New Roman" pitchFamily="18" charset="0"/>
                <a:ea typeface="微软雅黑" pitchFamily="34" charset="-122"/>
              </a:rPr>
              <a:t>     根</a:t>
            </a:r>
            <a:r>
              <a:rPr lang="zh-CN" altLang="en-US" sz="1600" b="1" dirty="0">
                <a:latin typeface="Times New Roman" pitchFamily="18" charset="0"/>
                <a:ea typeface="微软雅黑" pitchFamily="34" charset="-122"/>
              </a:rPr>
              <a:t>纳米线的尺寸</a:t>
            </a:r>
            <a:r>
              <a:rPr lang="zh-CN" altLang="en-US" sz="1600" b="1" dirty="0">
                <a:solidFill>
                  <a:schemeClr val="bg1"/>
                </a:solidFill>
                <a:latin typeface="Times New Roman" pitchFamily="18" charset="0"/>
                <a:ea typeface="微软雅黑" pitchFamily="34" charset="-122"/>
              </a:rPr>
              <a:t>决定</a:t>
            </a:r>
          </a:p>
        </p:txBody>
      </p:sp>
      <p:pic>
        <p:nvPicPr>
          <p:cNvPr id="16" name="图片 1"/>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50000" b="36623"/>
          <a:stretch/>
        </p:blipFill>
        <p:spPr bwMode="auto">
          <a:xfrm>
            <a:off x="2821646" y="2009910"/>
            <a:ext cx="2804440" cy="21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圆角矩形 16"/>
          <p:cNvSpPr/>
          <p:nvPr/>
        </p:nvSpPr>
        <p:spPr>
          <a:xfrm>
            <a:off x="5837496" y="2348880"/>
            <a:ext cx="3054984" cy="2698341"/>
          </a:xfrm>
          <a:prstGeom prst="round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chemeClr val="bg1"/>
              </a:buClr>
            </a:pPr>
            <a:endParaRPr lang="en-US" altLang="zh-CN" sz="1600" b="1" dirty="0">
              <a:latin typeface="微软雅黑" pitchFamily="34" charset="-122"/>
              <a:ea typeface="微软雅黑" pitchFamily="34" charset="-122"/>
            </a:endParaRPr>
          </a:p>
        </p:txBody>
      </p:sp>
      <p:grpSp>
        <p:nvGrpSpPr>
          <p:cNvPr id="21" name="组合 20"/>
          <p:cNvGrpSpPr/>
          <p:nvPr/>
        </p:nvGrpSpPr>
        <p:grpSpPr>
          <a:xfrm>
            <a:off x="-2" y="284164"/>
            <a:ext cx="2884287" cy="530225"/>
            <a:chOff x="-2" y="284163"/>
            <a:chExt cx="2884286" cy="530225"/>
          </a:xfrm>
        </p:grpSpPr>
        <p:sp>
          <p:nvSpPr>
            <p:cNvPr id="22" name="矩形 21"/>
            <p:cNvSpPr/>
            <p:nvPr/>
          </p:nvSpPr>
          <p:spPr bwMode="auto">
            <a:xfrm>
              <a:off x="-2" y="284163"/>
              <a:ext cx="2613600"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600" b="1" dirty="0" smtClean="0">
                  <a:solidFill>
                    <a:schemeClr val="bg1"/>
                  </a:solidFill>
                  <a:latin typeface="Arial" pitchFamily="34" charset="0"/>
                  <a:ea typeface="微软雅黑" pitchFamily="34" charset="-122"/>
                  <a:sym typeface="Arial" pitchFamily="34" charset="0"/>
                </a:rPr>
                <a:t>应用实例一</a:t>
              </a:r>
              <a:endParaRPr lang="en-US" altLang="zh-CN" sz="3600" b="1" dirty="0">
                <a:solidFill>
                  <a:schemeClr val="bg1"/>
                </a:solidFill>
                <a:latin typeface="Arial" pitchFamily="34" charset="0"/>
                <a:ea typeface="微软雅黑" pitchFamily="34" charset="-122"/>
                <a:sym typeface="Arial" pitchFamily="34" charset="0"/>
              </a:endParaRPr>
            </a:p>
          </p:txBody>
        </p:sp>
        <p:sp>
          <p:nvSpPr>
            <p:cNvPr id="23" name="矩形 22"/>
            <p:cNvSpPr/>
            <p:nvPr/>
          </p:nvSpPr>
          <p:spPr bwMode="auto">
            <a:xfrm>
              <a:off x="2708072" y="284163"/>
              <a:ext cx="176212"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schemeClr val="bg1"/>
                </a:solidFill>
                <a:latin typeface="Arial" pitchFamily="34" charset="0"/>
                <a:ea typeface="微软雅黑" pitchFamily="34" charset="-122"/>
                <a:sym typeface="Arial" pitchFamily="34" charset="0"/>
              </a:endParaRPr>
            </a:p>
          </p:txBody>
        </p:sp>
      </p:grpSp>
      <p:grpSp>
        <p:nvGrpSpPr>
          <p:cNvPr id="20" name="组合 19"/>
          <p:cNvGrpSpPr/>
          <p:nvPr/>
        </p:nvGrpSpPr>
        <p:grpSpPr>
          <a:xfrm>
            <a:off x="971600" y="5733256"/>
            <a:ext cx="7185237" cy="781399"/>
            <a:chOff x="971600" y="5733256"/>
            <a:chExt cx="7185237" cy="781399"/>
          </a:xfrm>
        </p:grpSpPr>
        <p:sp>
          <p:nvSpPr>
            <p:cNvPr id="19" name="圆角矩形 18"/>
            <p:cNvSpPr/>
            <p:nvPr/>
          </p:nvSpPr>
          <p:spPr>
            <a:xfrm>
              <a:off x="971600" y="5733256"/>
              <a:ext cx="7128792" cy="781399"/>
            </a:xfrm>
            <a:prstGeom prst="roundRect">
              <a:avLst/>
            </a:prstGeom>
            <a:solidFill>
              <a:srgbClr val="0070C0">
                <a:alpha val="8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b="1" dirty="0">
                <a:latin typeface="Times New Roman" pitchFamily="18" charset="0"/>
                <a:ea typeface="微软雅黑" pitchFamily="34" charset="-122"/>
              </a:endParaRPr>
            </a:p>
          </p:txBody>
        </p:sp>
        <p:sp>
          <p:nvSpPr>
            <p:cNvPr id="2" name="矩形 1"/>
            <p:cNvSpPr/>
            <p:nvPr/>
          </p:nvSpPr>
          <p:spPr>
            <a:xfrm>
              <a:off x="1072616" y="5812078"/>
              <a:ext cx="7084221" cy="646331"/>
            </a:xfrm>
            <a:prstGeom prst="rect">
              <a:avLst/>
            </a:prstGeom>
          </p:spPr>
          <p:txBody>
            <a:bodyPr wrap="square">
              <a:spAutoFit/>
            </a:bodyPr>
            <a:lstStyle/>
            <a:p>
              <a:pPr lvl="0"/>
              <a:r>
                <a:rPr lang="zh-CN" altLang="en-US" b="1" dirty="0">
                  <a:solidFill>
                    <a:prstClr val="white"/>
                  </a:solidFill>
                  <a:latin typeface="Times New Roman" pitchFamily="18" charset="0"/>
                  <a:ea typeface="微软雅黑" pitchFamily="34" charset="-122"/>
                </a:rPr>
                <a:t>还可用于解释其他直接带隙半导体材料作为壳层的</a:t>
              </a:r>
              <a:r>
                <a:rPr lang="en-US" altLang="zh-CN" b="1" dirty="0" err="1">
                  <a:solidFill>
                    <a:prstClr val="white"/>
                  </a:solidFill>
                  <a:latin typeface="Times New Roman" pitchFamily="18" charset="0"/>
                  <a:ea typeface="微软雅黑" pitchFamily="34" charset="-122"/>
                </a:rPr>
                <a:t>ZnO</a:t>
              </a:r>
              <a:r>
                <a:rPr lang="zh-CN" altLang="en-US" b="1" dirty="0">
                  <a:solidFill>
                    <a:prstClr val="white"/>
                  </a:solidFill>
                  <a:latin typeface="Times New Roman" pitchFamily="18" charset="0"/>
                  <a:ea typeface="微软雅黑" pitchFamily="34" charset="-122"/>
                </a:rPr>
                <a:t>基</a:t>
              </a:r>
              <a:r>
                <a:rPr lang="en-US" altLang="zh-CN" b="1" dirty="0">
                  <a:solidFill>
                    <a:prstClr val="white"/>
                  </a:solidFill>
                  <a:latin typeface="Times New Roman" pitchFamily="18" charset="0"/>
                  <a:ea typeface="微软雅黑" pitchFamily="34" charset="-122"/>
                </a:rPr>
                <a:t>II</a:t>
              </a:r>
              <a:r>
                <a:rPr lang="zh-CN" altLang="en-US" b="1" dirty="0">
                  <a:solidFill>
                    <a:prstClr val="white"/>
                  </a:solidFill>
                  <a:latin typeface="Times New Roman" pitchFamily="18" charset="0"/>
                  <a:ea typeface="微软雅黑" pitchFamily="34" charset="-122"/>
                </a:rPr>
                <a:t>型同轴纳米线阵列的光吸收过程</a:t>
              </a:r>
            </a:p>
          </p:txBody>
        </p:sp>
      </p:grpSp>
    </p:spTree>
  </p:cSld>
  <p:clrMapOvr>
    <a:masterClrMapping/>
  </p:clrMapOvr>
  <p:transition advTm="1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直接连接符 4"/>
          <p:cNvCxnSpPr/>
          <p:nvPr/>
        </p:nvCxnSpPr>
        <p:spPr>
          <a:xfrm>
            <a:off x="36512" y="814388"/>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Picture 4" descr="E:\qq something\329481648\FileRecv\校徽.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6683" y="20560"/>
            <a:ext cx="777429" cy="77042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组合 10"/>
          <p:cNvGrpSpPr/>
          <p:nvPr/>
        </p:nvGrpSpPr>
        <p:grpSpPr>
          <a:xfrm>
            <a:off x="-2" y="284164"/>
            <a:ext cx="2884287" cy="530225"/>
            <a:chOff x="-2" y="284163"/>
            <a:chExt cx="2884286" cy="530225"/>
          </a:xfrm>
        </p:grpSpPr>
        <p:sp>
          <p:nvSpPr>
            <p:cNvPr id="12" name="矩形 11"/>
            <p:cNvSpPr/>
            <p:nvPr/>
          </p:nvSpPr>
          <p:spPr bwMode="auto">
            <a:xfrm>
              <a:off x="-2" y="284163"/>
              <a:ext cx="2613600"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600" b="1" dirty="0" smtClean="0">
                  <a:solidFill>
                    <a:schemeClr val="bg1"/>
                  </a:solidFill>
                  <a:latin typeface="Arial" pitchFamily="34" charset="0"/>
                  <a:ea typeface="微软雅黑" pitchFamily="34" charset="-122"/>
                  <a:sym typeface="Arial" pitchFamily="34" charset="0"/>
                </a:rPr>
                <a:t>应用实例二</a:t>
              </a:r>
              <a:endParaRPr lang="en-US" altLang="zh-CN" sz="3600" b="1" dirty="0">
                <a:solidFill>
                  <a:schemeClr val="bg1"/>
                </a:solidFill>
                <a:latin typeface="Arial" pitchFamily="34" charset="0"/>
                <a:ea typeface="微软雅黑" pitchFamily="34" charset="-122"/>
                <a:sym typeface="Arial" pitchFamily="34" charset="0"/>
              </a:endParaRPr>
            </a:p>
          </p:txBody>
        </p:sp>
        <p:sp>
          <p:nvSpPr>
            <p:cNvPr id="13" name="矩形 12"/>
            <p:cNvSpPr/>
            <p:nvPr/>
          </p:nvSpPr>
          <p:spPr bwMode="auto">
            <a:xfrm>
              <a:off x="2708072" y="284163"/>
              <a:ext cx="176212"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35" name="圆角矩形 34"/>
          <p:cNvSpPr/>
          <p:nvPr/>
        </p:nvSpPr>
        <p:spPr>
          <a:xfrm>
            <a:off x="232052" y="908720"/>
            <a:ext cx="4316197" cy="538880"/>
          </a:xfrm>
          <a:prstGeom prst="roundRect">
            <a:avLst/>
          </a:prstGeom>
          <a:solidFill>
            <a:srgbClr val="0070C0">
              <a:alpha val="8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矩形 35"/>
          <p:cNvSpPr/>
          <p:nvPr/>
        </p:nvSpPr>
        <p:spPr>
          <a:xfrm>
            <a:off x="287788" y="942628"/>
            <a:ext cx="4260461" cy="461665"/>
          </a:xfrm>
          <a:prstGeom prst="rect">
            <a:avLst/>
          </a:prstGeom>
        </p:spPr>
        <p:txBody>
          <a:bodyPr wrap="square">
            <a:spAutoFit/>
          </a:bodyPr>
          <a:lstStyle/>
          <a:p>
            <a:r>
              <a:rPr lang="zh-CN" altLang="en-US" sz="2400" b="1" dirty="0" smtClean="0">
                <a:solidFill>
                  <a:prstClr val="white"/>
                </a:solidFill>
                <a:latin typeface="微软雅黑" pitchFamily="34" charset="-122"/>
                <a:ea typeface="微软雅黑" pitchFamily="34" charset="-122"/>
              </a:rPr>
              <a:t>铁磁同轴纳米线磁光特性研究</a:t>
            </a:r>
          </a:p>
        </p:txBody>
      </p:sp>
      <p:grpSp>
        <p:nvGrpSpPr>
          <p:cNvPr id="18" name="组合 17"/>
          <p:cNvGrpSpPr/>
          <p:nvPr/>
        </p:nvGrpSpPr>
        <p:grpSpPr>
          <a:xfrm>
            <a:off x="251520" y="836712"/>
            <a:ext cx="8521284" cy="2210762"/>
            <a:chOff x="251520" y="836712"/>
            <a:chExt cx="8521284" cy="2210762"/>
          </a:xfrm>
        </p:grpSpPr>
        <p:sp>
          <p:nvSpPr>
            <p:cNvPr id="3" name="TextBox 2"/>
            <p:cNvSpPr txBox="1"/>
            <p:nvPr/>
          </p:nvSpPr>
          <p:spPr>
            <a:xfrm>
              <a:off x="251520" y="1412776"/>
              <a:ext cx="5472608" cy="1311128"/>
            </a:xfrm>
            <a:prstGeom prst="rect">
              <a:avLst/>
            </a:prstGeom>
            <a:noFill/>
          </p:spPr>
          <p:txBody>
            <a:bodyPr wrap="square" rtlCol="0">
              <a:spAutoFit/>
            </a:bodyPr>
            <a:lstStyle/>
            <a:p>
              <a:pPr marL="285750" indent="-285750">
                <a:lnSpc>
                  <a:spcPct val="120000"/>
                </a:lnSpc>
                <a:buClr>
                  <a:srgbClr val="0000FF"/>
                </a:buClr>
                <a:buFont typeface="Wingdings" pitchFamily="2" charset="2"/>
                <a:buChar char="v"/>
              </a:pPr>
              <a:r>
                <a:rPr lang="zh-CN" altLang="en-US" sz="2200" dirty="0">
                  <a:solidFill>
                    <a:srgbClr val="0000CC"/>
                  </a:solidFill>
                  <a:latin typeface="Times New Roman" pitchFamily="18" charset="0"/>
                  <a:ea typeface="微软雅黑" pitchFamily="34" charset="-122"/>
                </a:rPr>
                <a:t>磁光效应</a:t>
              </a:r>
              <a:r>
                <a:rPr lang="zh-CN" altLang="en-US" sz="2200" dirty="0" smtClean="0">
                  <a:solidFill>
                    <a:srgbClr val="0000CC"/>
                  </a:solidFill>
                  <a:latin typeface="Times New Roman" pitchFamily="18" charset="0"/>
                  <a:ea typeface="微软雅黑" pitchFamily="34" charset="-122"/>
                </a:rPr>
                <a:t>：</a:t>
              </a:r>
              <a:endParaRPr lang="en-US" altLang="zh-CN" sz="2200" dirty="0">
                <a:solidFill>
                  <a:srgbClr val="0000CC"/>
                </a:solidFill>
                <a:latin typeface="Times New Roman" pitchFamily="18" charset="0"/>
                <a:ea typeface="微软雅黑" pitchFamily="34" charset="-122"/>
              </a:endParaRPr>
            </a:p>
            <a:p>
              <a:pPr>
                <a:lnSpc>
                  <a:spcPct val="120000"/>
                </a:lnSpc>
                <a:buClr>
                  <a:srgbClr val="0000FF"/>
                </a:buClr>
              </a:pPr>
              <a:r>
                <a:rPr lang="en-US" altLang="zh-CN" sz="2200" b="1" dirty="0">
                  <a:solidFill>
                    <a:srgbClr val="0000CC"/>
                  </a:solidFill>
                  <a:latin typeface="Times New Roman" pitchFamily="18" charset="0"/>
                  <a:ea typeface="微软雅黑" pitchFamily="34" charset="-122"/>
                </a:rPr>
                <a:t> </a:t>
              </a:r>
              <a:r>
                <a:rPr lang="en-US" altLang="zh-CN" sz="2200" b="1" dirty="0" smtClean="0">
                  <a:solidFill>
                    <a:srgbClr val="0000CC"/>
                  </a:solidFill>
                  <a:latin typeface="Times New Roman" pitchFamily="18" charset="0"/>
                  <a:ea typeface="微软雅黑" pitchFamily="34" charset="-122"/>
                </a:rPr>
                <a:t>      </a:t>
              </a:r>
              <a:r>
                <a:rPr lang="zh-CN" altLang="en-US" sz="2200" b="1" dirty="0" smtClean="0">
                  <a:latin typeface="楷体" pitchFamily="49" charset="-122"/>
                  <a:ea typeface="楷体" pitchFamily="49" charset="-122"/>
                </a:rPr>
                <a:t>光和具有固有磁矩的物质发生相互作用时，光的偏振状态或散射特性将发生变化</a:t>
              </a:r>
              <a:endParaRPr lang="zh-CN" altLang="en-US" sz="2200" b="1" dirty="0">
                <a:latin typeface="楷体" pitchFamily="49" charset="-122"/>
                <a:ea typeface="楷体" pitchFamily="49" charset="-122"/>
              </a:endParaRPr>
            </a:p>
          </p:txBody>
        </p:sp>
        <p:pic>
          <p:nvPicPr>
            <p:cNvPr id="2" name="图片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912725" y="836712"/>
              <a:ext cx="2860079" cy="2160000"/>
            </a:xfrm>
            <a:prstGeom prst="rect">
              <a:avLst/>
            </a:prstGeom>
          </p:spPr>
        </p:pic>
        <p:sp>
          <p:nvSpPr>
            <p:cNvPr id="4" name="TextBox 3"/>
            <p:cNvSpPr txBox="1"/>
            <p:nvPr/>
          </p:nvSpPr>
          <p:spPr>
            <a:xfrm>
              <a:off x="6827576" y="2708920"/>
              <a:ext cx="1620957" cy="338554"/>
            </a:xfrm>
            <a:prstGeom prst="rect">
              <a:avLst/>
            </a:prstGeom>
            <a:noFill/>
          </p:spPr>
          <p:txBody>
            <a:bodyPr wrap="none" rtlCol="0">
              <a:spAutoFit/>
            </a:bodyPr>
            <a:lstStyle/>
            <a:p>
              <a:r>
                <a:rPr lang="zh-CN" altLang="en-US" sz="1600" dirty="0" smtClean="0">
                  <a:latin typeface="Times New Roman" pitchFamily="18" charset="0"/>
                  <a:ea typeface="微软雅黑" pitchFamily="34" charset="-122"/>
                </a:rPr>
                <a:t>磁光法拉第效应</a:t>
              </a:r>
              <a:endParaRPr lang="zh-CN" altLang="en-US" sz="1600" dirty="0">
                <a:latin typeface="Times New Roman" pitchFamily="18" charset="0"/>
                <a:ea typeface="微软雅黑" pitchFamily="34" charset="-122"/>
              </a:endParaRPr>
            </a:p>
          </p:txBody>
        </p:sp>
      </p:grpSp>
      <p:grpSp>
        <p:nvGrpSpPr>
          <p:cNvPr id="17" name="组合 16"/>
          <p:cNvGrpSpPr/>
          <p:nvPr/>
        </p:nvGrpSpPr>
        <p:grpSpPr>
          <a:xfrm>
            <a:off x="254179" y="2740819"/>
            <a:ext cx="8587559" cy="2322879"/>
            <a:chOff x="254179" y="2740819"/>
            <a:chExt cx="8587559" cy="2322879"/>
          </a:xfrm>
        </p:grpSpPr>
        <p:sp>
          <p:nvSpPr>
            <p:cNvPr id="6" name="TextBox 5"/>
            <p:cNvSpPr txBox="1"/>
            <p:nvPr/>
          </p:nvSpPr>
          <p:spPr>
            <a:xfrm>
              <a:off x="254179" y="2740819"/>
              <a:ext cx="1941557" cy="430887"/>
            </a:xfrm>
            <a:prstGeom prst="rect">
              <a:avLst/>
            </a:prstGeom>
            <a:noFill/>
          </p:spPr>
          <p:txBody>
            <a:bodyPr wrap="none" rtlCol="0">
              <a:spAutoFit/>
            </a:bodyPr>
            <a:lstStyle/>
            <a:p>
              <a:pPr marL="342900" indent="-342900">
                <a:buClr>
                  <a:srgbClr val="0000FF"/>
                </a:buClr>
                <a:buFont typeface="Wingdings" pitchFamily="2" charset="2"/>
                <a:buChar char="v"/>
              </a:pPr>
              <a:r>
                <a:rPr lang="zh-CN" altLang="en-US" sz="2200" dirty="0">
                  <a:solidFill>
                    <a:srgbClr val="0000CC"/>
                  </a:solidFill>
                  <a:latin typeface="Times New Roman" pitchFamily="18" charset="0"/>
                  <a:ea typeface="微软雅黑" pitchFamily="34" charset="-122"/>
                </a:rPr>
                <a:t>应用领域：</a:t>
              </a:r>
            </a:p>
          </p:txBody>
        </p:sp>
        <p:pic>
          <p:nvPicPr>
            <p:cNvPr id="52" name="图片 51"/>
            <p:cNvPicPr>
              <a:picLocks noChangeAspect="1"/>
            </p:cNvPicPr>
            <p:nvPr/>
          </p:nvPicPr>
          <p:blipFill rotWithShape="1">
            <a:blip r:embed="rId4">
              <a:extLst>
                <a:ext uri="{28A0092B-C50C-407E-A947-70E740481C1C}">
                  <a14:useLocalDpi xmlns="" xmlns:a14="http://schemas.microsoft.com/office/drawing/2010/main" val="0"/>
                </a:ext>
              </a:extLst>
            </a:blip>
            <a:srcRect l="8504" t="2281" r="5985" b="3405"/>
            <a:stretch/>
          </p:blipFill>
          <p:spPr>
            <a:xfrm>
              <a:off x="7293546" y="3149354"/>
              <a:ext cx="1475426" cy="1548000"/>
            </a:xfrm>
            <a:prstGeom prst="rect">
              <a:avLst/>
            </a:prstGeom>
          </p:spPr>
        </p:pic>
        <p:pic>
          <p:nvPicPr>
            <p:cNvPr id="58" name="图片 57"/>
            <p:cNvPicPr>
              <a:picLocks/>
            </p:cNvPicPr>
            <p:nvPr/>
          </p:nvPicPr>
          <p:blipFill rotWithShape="1">
            <a:blip r:embed="rId5">
              <a:extLst>
                <a:ext uri="{28A0092B-C50C-407E-A947-70E740481C1C}">
                  <a14:useLocalDpi xmlns="" xmlns:a14="http://schemas.microsoft.com/office/drawing/2010/main" val="0"/>
                </a:ext>
              </a:extLst>
            </a:blip>
            <a:srcRect l="1955" r="1656" b="13735"/>
            <a:stretch/>
          </p:blipFill>
          <p:spPr>
            <a:xfrm>
              <a:off x="380277" y="3281963"/>
              <a:ext cx="2304000" cy="1224000"/>
            </a:xfrm>
            <a:prstGeom prst="rect">
              <a:avLst/>
            </a:prstGeom>
          </p:spPr>
        </p:pic>
        <p:pic>
          <p:nvPicPr>
            <p:cNvPr id="61" name="图片 60"/>
            <p:cNvPicPr>
              <a:picLocks noChangeAspect="1"/>
            </p:cNvPicPr>
            <p:nvPr/>
          </p:nvPicPr>
          <p:blipFill>
            <a:blip r:embed="rId6"/>
            <a:stretch>
              <a:fillRect/>
            </a:stretch>
          </p:blipFill>
          <p:spPr>
            <a:xfrm>
              <a:off x="3053470" y="3140968"/>
              <a:ext cx="1726511" cy="1584000"/>
            </a:xfrm>
            <a:prstGeom prst="rect">
              <a:avLst/>
            </a:prstGeom>
          </p:spPr>
        </p:pic>
        <p:sp>
          <p:nvSpPr>
            <p:cNvPr id="7" name="矩形 6"/>
            <p:cNvSpPr/>
            <p:nvPr/>
          </p:nvSpPr>
          <p:spPr>
            <a:xfrm>
              <a:off x="1029576" y="4725144"/>
              <a:ext cx="1005403" cy="338554"/>
            </a:xfrm>
            <a:prstGeom prst="rect">
              <a:avLst/>
            </a:prstGeom>
          </p:spPr>
          <p:txBody>
            <a:bodyPr wrap="none">
              <a:spAutoFit/>
            </a:bodyPr>
            <a:lstStyle/>
            <a:p>
              <a:r>
                <a:rPr lang="zh-CN" altLang="en-US" sz="1600" dirty="0">
                  <a:latin typeface="微软雅黑" pitchFamily="34" charset="-122"/>
                  <a:ea typeface="微软雅黑" pitchFamily="34" charset="-122"/>
                </a:rPr>
                <a:t>磁光成像</a:t>
              </a:r>
            </a:p>
          </p:txBody>
        </p:sp>
        <p:sp>
          <p:nvSpPr>
            <p:cNvPr id="8" name="矩形 7"/>
            <p:cNvSpPr/>
            <p:nvPr/>
          </p:nvSpPr>
          <p:spPr>
            <a:xfrm>
              <a:off x="3311431" y="4725144"/>
              <a:ext cx="1210588" cy="338554"/>
            </a:xfrm>
            <a:prstGeom prst="rect">
              <a:avLst/>
            </a:prstGeom>
          </p:spPr>
          <p:txBody>
            <a:bodyPr wrap="none">
              <a:spAutoFit/>
            </a:bodyPr>
            <a:lstStyle/>
            <a:p>
              <a:r>
                <a:rPr lang="zh-CN" altLang="en-US" sz="1600" dirty="0">
                  <a:latin typeface="微软雅黑" pitchFamily="34" charset="-122"/>
                  <a:ea typeface="微软雅黑" pitchFamily="34" charset="-122"/>
                </a:rPr>
                <a:t>磁光隔离器</a:t>
              </a:r>
            </a:p>
          </p:txBody>
        </p:sp>
        <p:sp>
          <p:nvSpPr>
            <p:cNvPr id="10" name="矩形 9"/>
            <p:cNvSpPr/>
            <p:nvPr/>
          </p:nvSpPr>
          <p:spPr>
            <a:xfrm>
              <a:off x="7220781" y="4725144"/>
              <a:ext cx="1620957" cy="338554"/>
            </a:xfrm>
            <a:prstGeom prst="rect">
              <a:avLst/>
            </a:prstGeom>
          </p:spPr>
          <p:txBody>
            <a:bodyPr wrap="none">
              <a:spAutoFit/>
            </a:bodyPr>
            <a:lstStyle/>
            <a:p>
              <a:r>
                <a:rPr lang="zh-CN" altLang="en-US" sz="1600" dirty="0">
                  <a:latin typeface="微软雅黑" pitchFamily="34" charset="-122"/>
                  <a:ea typeface="微软雅黑" pitchFamily="34" charset="-122"/>
                </a:rPr>
                <a:t>旋磁光子热疗仪</a:t>
              </a:r>
            </a:p>
          </p:txBody>
        </p:sp>
        <p:pic>
          <p:nvPicPr>
            <p:cNvPr id="23" name="图片 22"/>
            <p:cNvPicPr>
              <a:picLocks noChangeAspect="1"/>
            </p:cNvPicPr>
            <p:nvPr/>
          </p:nvPicPr>
          <p:blipFill rotWithShape="1">
            <a:blip r:embed="rId7"/>
            <a:srcRect l="13917" r="3021" b="8447"/>
            <a:stretch/>
          </p:blipFill>
          <p:spPr>
            <a:xfrm>
              <a:off x="5149174" y="3212976"/>
              <a:ext cx="1775179" cy="1368000"/>
            </a:xfrm>
            <a:prstGeom prst="rect">
              <a:avLst/>
            </a:prstGeom>
          </p:spPr>
        </p:pic>
        <p:sp>
          <p:nvSpPr>
            <p:cNvPr id="15" name="矩形 14"/>
            <p:cNvSpPr/>
            <p:nvPr/>
          </p:nvSpPr>
          <p:spPr>
            <a:xfrm>
              <a:off x="5328877" y="4725144"/>
              <a:ext cx="1415772" cy="338554"/>
            </a:xfrm>
            <a:prstGeom prst="rect">
              <a:avLst/>
            </a:prstGeom>
          </p:spPr>
          <p:txBody>
            <a:bodyPr wrap="none">
              <a:spAutoFit/>
            </a:bodyPr>
            <a:lstStyle/>
            <a:p>
              <a:pPr lvl="0"/>
              <a:r>
                <a:rPr lang="zh-CN" altLang="en-US" sz="1600" dirty="0">
                  <a:solidFill>
                    <a:prstClr val="black"/>
                  </a:solidFill>
                  <a:latin typeface="微软雅黑" panose="020B0503020204020204" pitchFamily="34" charset="-122"/>
                  <a:ea typeface="微软雅黑" panose="020B0503020204020204" pitchFamily="34" charset="-122"/>
                </a:rPr>
                <a:t>超快光磁脉冲</a:t>
              </a:r>
            </a:p>
          </p:txBody>
        </p:sp>
      </p:grpSp>
      <p:grpSp>
        <p:nvGrpSpPr>
          <p:cNvPr id="20" name="组合 19"/>
          <p:cNvGrpSpPr/>
          <p:nvPr/>
        </p:nvGrpSpPr>
        <p:grpSpPr>
          <a:xfrm>
            <a:off x="211688" y="5157192"/>
            <a:ext cx="7950079" cy="1495280"/>
            <a:chOff x="211688" y="5157192"/>
            <a:chExt cx="7950079" cy="1495280"/>
          </a:xfrm>
        </p:grpSpPr>
        <p:sp>
          <p:nvSpPr>
            <p:cNvPr id="26" name="TextBox 25"/>
            <p:cNvSpPr txBox="1"/>
            <p:nvPr/>
          </p:nvSpPr>
          <p:spPr>
            <a:xfrm>
              <a:off x="211688" y="5157192"/>
              <a:ext cx="3352200" cy="430887"/>
            </a:xfrm>
            <a:prstGeom prst="rect">
              <a:avLst/>
            </a:prstGeom>
            <a:noFill/>
          </p:spPr>
          <p:txBody>
            <a:bodyPr wrap="none" rtlCol="0">
              <a:spAutoFit/>
            </a:bodyPr>
            <a:lstStyle/>
            <a:p>
              <a:pPr marL="342900" indent="-342900">
                <a:buClr>
                  <a:srgbClr val="0000FF"/>
                </a:buClr>
                <a:buFont typeface="Wingdings" pitchFamily="2" charset="2"/>
                <a:buChar char="v"/>
              </a:pPr>
              <a:r>
                <a:rPr lang="zh-CN" altLang="en-US" sz="2200" dirty="0" smtClean="0">
                  <a:solidFill>
                    <a:srgbClr val="0000CC"/>
                  </a:solidFill>
                  <a:latin typeface="Times New Roman" pitchFamily="18" charset="0"/>
                  <a:ea typeface="微软雅黑" pitchFamily="34" charset="-122"/>
                </a:rPr>
                <a:t>增强磁光效应的机理：</a:t>
              </a:r>
              <a:endParaRPr lang="zh-CN" altLang="en-US" sz="2200" dirty="0">
                <a:solidFill>
                  <a:srgbClr val="0000CC"/>
                </a:solidFill>
                <a:latin typeface="Times New Roman" pitchFamily="18" charset="0"/>
                <a:ea typeface="微软雅黑" pitchFamily="34" charset="-122"/>
              </a:endParaRPr>
            </a:p>
          </p:txBody>
        </p:sp>
        <mc:AlternateContent xmlns:mc="http://schemas.openxmlformats.org/markup-compatibility/2006">
          <mc:Choice xmlns="" xmlns:a14="http://schemas.microsoft.com/office/drawing/2010/main" Requires="a14">
            <p:sp>
              <p:nvSpPr>
                <p:cNvPr id="31" name="矩形 30"/>
                <p:cNvSpPr/>
                <p:nvPr/>
              </p:nvSpPr>
              <p:spPr>
                <a:xfrm>
                  <a:off x="4977678" y="5589240"/>
                  <a:ext cx="3122714" cy="4104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zh-CN" i="1" smtClean="0">
                                <a:latin typeface="Cambria Math"/>
                              </a:rPr>
                            </m:ctrlPr>
                          </m:dPr>
                          <m:e>
                            <m:sSub>
                              <m:sSubPr>
                                <m:ctrlPr>
                                  <a:rPr lang="zh-CN" altLang="zh-CN" i="1">
                                    <a:latin typeface="Cambria Math"/>
                                  </a:rPr>
                                </m:ctrlPr>
                              </m:sSubPr>
                              <m:e>
                                <m:r>
                                  <a:rPr lang="en-US" altLang="zh-CN" i="1">
                                    <a:latin typeface="Cambria Math"/>
                                  </a:rPr>
                                  <m:t>𝑟</m:t>
                                </m:r>
                              </m:e>
                              <m:sub>
                                <m:r>
                                  <a:rPr lang="en-US" altLang="zh-CN" i="1">
                                    <a:latin typeface="Cambria Math"/>
                                  </a:rPr>
                                  <m:t>𝑝𝑠</m:t>
                                </m:r>
                              </m:sub>
                            </m:sSub>
                          </m:e>
                        </m:d>
                        <m:r>
                          <a:rPr lang="en-US" altLang="zh-CN" i="1" smtClean="0">
                            <a:latin typeface="Cambria Math"/>
                          </a:rPr>
                          <m:t>∝</m:t>
                        </m:r>
                        <m:r>
                          <a:rPr lang="en-US" altLang="zh-CN" b="0" i="1" smtClean="0">
                            <a:latin typeface="Cambria Math"/>
                          </a:rPr>
                          <m:t>(</m:t>
                        </m:r>
                        <m:r>
                          <a:rPr lang="en-US" altLang="zh-CN" i="1">
                            <a:latin typeface="Cambria Math"/>
                          </a:rPr>
                          <m:t>&lt;</m:t>
                        </m:r>
                        <m:sSub>
                          <m:sSubPr>
                            <m:ctrlPr>
                              <a:rPr lang="zh-CN" altLang="zh-CN" i="1">
                                <a:latin typeface="Cambria Math"/>
                              </a:rPr>
                            </m:ctrlPr>
                          </m:sSubPr>
                          <m:e>
                            <m:r>
                              <a:rPr lang="en-US" altLang="zh-CN" i="1">
                                <a:latin typeface="Cambria Math"/>
                              </a:rPr>
                              <m:t>𝐸</m:t>
                            </m:r>
                          </m:e>
                          <m:sub>
                            <m:r>
                              <a:rPr lang="en-US" altLang="zh-CN" i="1">
                                <a:latin typeface="Cambria Math"/>
                              </a:rPr>
                              <m:t>𝑃</m:t>
                            </m:r>
                          </m:sub>
                        </m:sSub>
                        <m:sSub>
                          <m:sSubPr>
                            <m:ctrlPr>
                              <a:rPr lang="zh-CN" altLang="zh-CN" i="1">
                                <a:latin typeface="Cambria Math"/>
                              </a:rPr>
                            </m:ctrlPr>
                          </m:sSubPr>
                          <m:e>
                            <m:r>
                              <a:rPr lang="en-US" altLang="zh-CN" i="1">
                                <a:latin typeface="Cambria Math"/>
                              </a:rPr>
                              <m:t>𝐸</m:t>
                            </m:r>
                          </m:e>
                          <m:sub>
                            <m:r>
                              <a:rPr lang="en-US" altLang="zh-CN" i="1">
                                <a:latin typeface="Cambria Math"/>
                              </a:rPr>
                              <m:t>𝑠</m:t>
                            </m:r>
                          </m:sub>
                        </m:sSub>
                        <m:r>
                          <a:rPr lang="en-US" altLang="zh-CN" i="1">
                            <a:latin typeface="Cambria Math"/>
                          </a:rPr>
                          <m:t>&gt;∙</m:t>
                        </m:r>
                        <m:r>
                          <a:rPr lang="en-US" altLang="zh-CN" i="1">
                            <a:latin typeface="Cambria Math"/>
                          </a:rPr>
                          <m:t>𝑑</m:t>
                        </m:r>
                        <m:r>
                          <a:rPr lang="en-US" altLang="zh-CN" i="1">
                            <a:latin typeface="Cambria Math"/>
                          </a:rPr>
                          <m:t>∙</m:t>
                        </m:r>
                        <m:d>
                          <m:dPr>
                            <m:begChr m:val="|"/>
                            <m:endChr m:val="|"/>
                            <m:ctrlPr>
                              <a:rPr lang="zh-CN" altLang="zh-CN" i="1">
                                <a:latin typeface="Cambria Math"/>
                              </a:rPr>
                            </m:ctrlPr>
                          </m:dPr>
                          <m:e>
                            <m:sSub>
                              <m:sSubPr>
                                <m:ctrlPr>
                                  <a:rPr lang="zh-CN" altLang="zh-CN" i="1">
                                    <a:latin typeface="Cambria Math"/>
                                  </a:rPr>
                                </m:ctrlPr>
                              </m:sSubPr>
                              <m:e>
                                <m:r>
                                  <a:rPr lang="en-US" altLang="zh-CN" i="1">
                                    <a:latin typeface="Cambria Math"/>
                                  </a:rPr>
                                  <m:t>𝜀</m:t>
                                </m:r>
                              </m:e>
                              <m:sub>
                                <m:r>
                                  <a:rPr lang="en-US" altLang="zh-CN" i="1">
                                    <a:latin typeface="Cambria Math"/>
                                  </a:rPr>
                                  <m:t>𝑚𝑜</m:t>
                                </m:r>
                              </m:sub>
                            </m:sSub>
                          </m:e>
                        </m:d>
                        <m:r>
                          <a:rPr lang="en-US" altLang="zh-CN" b="0" i="0" smtClean="0">
                            <a:latin typeface="Cambria Math"/>
                          </a:rPr>
                          <m:t>)</m:t>
                        </m:r>
                      </m:oMath>
                    </m:oMathPara>
                  </a14:m>
                  <a:endParaRPr lang="zh-CN" altLang="en-US" dirty="0"/>
                </a:p>
              </p:txBody>
            </p:sp>
          </mc:Choice>
          <mc:Fallback>
            <p:sp>
              <p:nvSpPr>
                <p:cNvPr id="31" name="矩形 30"/>
                <p:cNvSpPr>
                  <a:spLocks noRot="1" noChangeAspect="1" noMove="1" noResize="1" noEditPoints="1" noAdjustHandles="1" noChangeArrowheads="1" noChangeShapeType="1" noTextEdit="1"/>
                </p:cNvSpPr>
                <p:nvPr/>
              </p:nvSpPr>
              <p:spPr>
                <a:xfrm>
                  <a:off x="4977678" y="5589240"/>
                  <a:ext cx="3122714" cy="410497"/>
                </a:xfrm>
                <a:prstGeom prst="rect">
                  <a:avLst/>
                </a:prstGeom>
                <a:blipFill rotWithShape="1">
                  <a:blip r:embed="rId8"/>
                  <a:stretch>
                    <a:fillRect b="-7463"/>
                  </a:stretch>
                </a:blipFill>
              </p:spPr>
              <p:txBody>
                <a:bodyPr/>
                <a:lstStyle/>
                <a:p>
                  <a:r>
                    <a:rPr lang="zh-CN" altLang="en-US">
                      <a:noFill/>
                    </a:rPr>
                    <a:t> </a:t>
                  </a:r>
                </a:p>
              </p:txBody>
            </p:sp>
          </mc:Fallback>
        </mc:AlternateContent>
        <mc:AlternateContent xmlns:mc="http://schemas.openxmlformats.org/markup-compatibility/2006">
          <mc:Choice xmlns="" xmlns:a14="http://schemas.microsoft.com/office/drawing/2010/main" Requires="a14">
            <p:sp>
              <p:nvSpPr>
                <p:cNvPr id="32" name="矩形 31"/>
                <p:cNvSpPr/>
                <p:nvPr/>
              </p:nvSpPr>
              <p:spPr>
                <a:xfrm>
                  <a:off x="971600" y="5600814"/>
                  <a:ext cx="4122423" cy="430887"/>
                </a:xfrm>
                <a:prstGeom prst="rect">
                  <a:avLst/>
                </a:prstGeom>
              </p:spPr>
              <p:txBody>
                <a:bodyPr wrap="square">
                  <a:spAutoFit/>
                </a:bodyPr>
                <a:lstStyle/>
                <a:p>
                  <a:r>
                    <a:rPr lang="zh-CN" altLang="zh-CN" sz="2200" b="1" dirty="0" smtClean="0">
                      <a:latin typeface="Times New Roman" pitchFamily="18" charset="0"/>
                      <a:ea typeface="楷体" pitchFamily="49" charset="-122"/>
                    </a:rPr>
                    <a:t>磁光效应</a:t>
                  </a:r>
                  <a:r>
                    <a:rPr lang="zh-CN" altLang="zh-CN" sz="2200" b="1" dirty="0">
                      <a:latin typeface="Times New Roman" pitchFamily="18" charset="0"/>
                      <a:ea typeface="楷体" pitchFamily="49" charset="-122"/>
                    </a:rPr>
                    <a:t>对应的菲涅</a:t>
                  </a:r>
                  <a:r>
                    <a:rPr lang="zh-CN" altLang="zh-CN" sz="2200" b="1" dirty="0" smtClean="0">
                      <a:latin typeface="Times New Roman" pitchFamily="18" charset="0"/>
                      <a:ea typeface="楷体" pitchFamily="49" charset="-122"/>
                    </a:rPr>
                    <a:t>尔系数</a:t>
                  </a:r>
                  <a14:m>
                    <m:oMath xmlns:m="http://schemas.openxmlformats.org/officeDocument/2006/math">
                      <m:sSub>
                        <m:sSubPr>
                          <m:ctrlPr>
                            <a:rPr lang="zh-CN" altLang="zh-CN" sz="2000" b="1" i="1">
                              <a:latin typeface="Cambria Math"/>
                            </a:rPr>
                          </m:ctrlPr>
                        </m:sSubPr>
                        <m:e>
                          <m:r>
                            <a:rPr lang="en-US" altLang="zh-CN" sz="2000" b="1" i="0" baseline="0">
                              <a:latin typeface="Cambria Math"/>
                            </a:rPr>
                            <m:t>𝐫</m:t>
                          </m:r>
                        </m:e>
                        <m:sub>
                          <m:r>
                            <a:rPr lang="en-US" altLang="zh-CN" sz="2000" b="1" i="0" baseline="0">
                              <a:latin typeface="Cambria Math"/>
                            </a:rPr>
                            <m:t>𝐩𝐬</m:t>
                          </m:r>
                        </m:sub>
                      </m:sSub>
                    </m:oMath>
                  </a14:m>
                  <a:r>
                    <a:rPr lang="zh-CN" altLang="zh-CN" sz="2000" b="1" dirty="0" smtClean="0">
                      <a:latin typeface="Times New Roman" pitchFamily="18" charset="0"/>
                      <a:ea typeface="楷体" pitchFamily="49" charset="-122"/>
                    </a:rPr>
                    <a:t>：</a:t>
                  </a:r>
                  <a:endParaRPr lang="zh-CN" altLang="zh-CN" sz="2000" b="1" dirty="0">
                    <a:latin typeface="Times New Roman" pitchFamily="18" charset="0"/>
                    <a:ea typeface="楷体" pitchFamily="49" charset="-122"/>
                  </a:endParaRPr>
                </a:p>
              </p:txBody>
            </p:sp>
          </mc:Choice>
          <mc:Fallback>
            <p:sp>
              <p:nvSpPr>
                <p:cNvPr id="32" name="矩形 31"/>
                <p:cNvSpPr>
                  <a:spLocks noRot="1" noChangeAspect="1" noMove="1" noResize="1" noEditPoints="1" noAdjustHandles="1" noChangeArrowheads="1" noChangeShapeType="1" noTextEdit="1"/>
                </p:cNvSpPr>
                <p:nvPr/>
              </p:nvSpPr>
              <p:spPr>
                <a:xfrm>
                  <a:off x="971600" y="5600814"/>
                  <a:ext cx="4122423" cy="430887"/>
                </a:xfrm>
                <a:prstGeom prst="rect">
                  <a:avLst/>
                </a:prstGeom>
                <a:blipFill rotWithShape="1">
                  <a:blip r:embed="rId9"/>
                  <a:stretch>
                    <a:fillRect l="-1773" t="-17143" r="-1477" b="-20000"/>
                  </a:stretch>
                </a:blipFill>
              </p:spPr>
              <p:txBody>
                <a:bodyPr/>
                <a:lstStyle/>
                <a:p>
                  <a:r>
                    <a:rPr lang="zh-CN" altLang="en-US">
                      <a:noFill/>
                    </a:rPr>
                    <a:t> </a:t>
                  </a:r>
                </a:p>
              </p:txBody>
            </p:sp>
          </mc:Fallback>
        </mc:AlternateContent>
        <p:sp>
          <p:nvSpPr>
            <p:cNvPr id="34" name="圆角矩形 33"/>
            <p:cNvSpPr/>
            <p:nvPr/>
          </p:nvSpPr>
          <p:spPr>
            <a:xfrm>
              <a:off x="914007" y="6071347"/>
              <a:ext cx="7186385" cy="581125"/>
            </a:xfrm>
            <a:prstGeom prst="roundRect">
              <a:avLst/>
            </a:prstGeom>
            <a:solidFill>
              <a:srgbClr val="0070C0">
                <a:alpha val="8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962749" y="6177243"/>
              <a:ext cx="7199018" cy="369332"/>
            </a:xfrm>
            <a:prstGeom prst="rect">
              <a:avLst/>
            </a:prstGeom>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rPr>
                <a:t>提高磁光系数或增强磁性材料内部的电场强度是增强磁光效应的关键</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直接连接符 6"/>
          <p:cNvCxnSpPr/>
          <p:nvPr/>
        </p:nvCxnSpPr>
        <p:spPr>
          <a:xfrm>
            <a:off x="108520" y="814388"/>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Picture 4" descr="E:\qq something\329481648\FileRecv\校徽.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56683" y="20560"/>
            <a:ext cx="777429" cy="77042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2" name="组合 41"/>
          <p:cNvGrpSpPr/>
          <p:nvPr/>
        </p:nvGrpSpPr>
        <p:grpSpPr>
          <a:xfrm>
            <a:off x="-2" y="284164"/>
            <a:ext cx="2884287" cy="530225"/>
            <a:chOff x="-2" y="284163"/>
            <a:chExt cx="2884286" cy="530225"/>
          </a:xfrm>
        </p:grpSpPr>
        <p:sp>
          <p:nvSpPr>
            <p:cNvPr id="43" name="矩形 42"/>
            <p:cNvSpPr/>
            <p:nvPr/>
          </p:nvSpPr>
          <p:spPr bwMode="auto">
            <a:xfrm>
              <a:off x="-2" y="284163"/>
              <a:ext cx="2613600"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600" b="1" dirty="0" smtClean="0">
                  <a:solidFill>
                    <a:schemeClr val="bg1"/>
                  </a:solidFill>
                  <a:latin typeface="Arial" pitchFamily="34" charset="0"/>
                  <a:ea typeface="微软雅黑" pitchFamily="34" charset="-122"/>
                  <a:sym typeface="Arial" pitchFamily="34" charset="0"/>
                </a:rPr>
                <a:t>应用实例二</a:t>
              </a:r>
              <a:endParaRPr lang="en-US" altLang="zh-CN" sz="3600" b="1" dirty="0">
                <a:solidFill>
                  <a:schemeClr val="bg1"/>
                </a:solidFill>
                <a:latin typeface="Arial" pitchFamily="34" charset="0"/>
                <a:ea typeface="微软雅黑" pitchFamily="34" charset="-122"/>
                <a:sym typeface="Arial" pitchFamily="34" charset="0"/>
              </a:endParaRPr>
            </a:p>
          </p:txBody>
        </p:sp>
        <p:sp>
          <p:nvSpPr>
            <p:cNvPr id="44" name="矩形 43"/>
            <p:cNvSpPr/>
            <p:nvPr/>
          </p:nvSpPr>
          <p:spPr bwMode="auto">
            <a:xfrm>
              <a:off x="2708072" y="284163"/>
              <a:ext cx="176212"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13" name="椭圆 12"/>
          <p:cNvSpPr>
            <a:spLocks/>
          </p:cNvSpPr>
          <p:nvPr/>
        </p:nvSpPr>
        <p:spPr bwMode="auto">
          <a:xfrm>
            <a:off x="3790694" y="2348880"/>
            <a:ext cx="1440000" cy="1440000"/>
          </a:xfrm>
          <a:prstGeom prst="ellipse">
            <a:avLst/>
          </a:prstGeom>
          <a:solidFill>
            <a:srgbClr val="0070C0">
              <a:alpha val="9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文本框 48"/>
          <p:cNvSpPr txBox="1">
            <a:spLocks noChangeArrowheads="1"/>
          </p:cNvSpPr>
          <p:nvPr/>
        </p:nvSpPr>
        <p:spPr bwMode="auto">
          <a:xfrm>
            <a:off x="4027835" y="2708920"/>
            <a:ext cx="125253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3200" b="1" dirty="0" smtClean="0">
                <a:solidFill>
                  <a:schemeClr val="bg1"/>
                </a:solidFill>
                <a:latin typeface="微软雅黑" pitchFamily="34" charset="-122"/>
                <a:ea typeface="微软雅黑" pitchFamily="34" charset="-122"/>
              </a:rPr>
              <a:t>材料</a:t>
            </a:r>
            <a:endParaRPr lang="zh-CN" altLang="en-US" sz="3200" b="1" dirty="0">
              <a:solidFill>
                <a:schemeClr val="bg1"/>
              </a:solidFill>
              <a:latin typeface="微软雅黑" pitchFamily="34" charset="-122"/>
              <a:ea typeface="微软雅黑" pitchFamily="34" charset="-122"/>
            </a:endParaRPr>
          </a:p>
        </p:txBody>
      </p:sp>
      <p:grpSp>
        <p:nvGrpSpPr>
          <p:cNvPr id="3" name="组合 2"/>
          <p:cNvGrpSpPr/>
          <p:nvPr/>
        </p:nvGrpSpPr>
        <p:grpSpPr>
          <a:xfrm>
            <a:off x="5064540" y="1124744"/>
            <a:ext cx="3396050" cy="1584176"/>
            <a:chOff x="5064540" y="1124744"/>
            <a:chExt cx="3396050" cy="1584176"/>
          </a:xfrm>
        </p:grpSpPr>
        <p:sp>
          <p:nvSpPr>
            <p:cNvPr id="18" name="矩形 17"/>
            <p:cNvSpPr/>
            <p:nvPr/>
          </p:nvSpPr>
          <p:spPr>
            <a:xfrm>
              <a:off x="5604990" y="1124744"/>
              <a:ext cx="2855600" cy="1243748"/>
            </a:xfrm>
            <a:prstGeom prst="rect">
              <a:avLst/>
            </a:prstGeom>
            <a:noFill/>
            <a:ln w="412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20" name="直接连接符 19"/>
            <p:cNvCxnSpPr/>
            <p:nvPr/>
          </p:nvCxnSpPr>
          <p:spPr>
            <a:xfrm flipH="1">
              <a:off x="5064540" y="2348880"/>
              <a:ext cx="540450" cy="360040"/>
            </a:xfrm>
            <a:prstGeom prst="line">
              <a:avLst/>
            </a:prstGeom>
            <a:ln w="41275">
              <a:prstDash val="sysDash"/>
            </a:ln>
          </p:spPr>
          <p:style>
            <a:lnRef idx="1">
              <a:schemeClr val="accent1"/>
            </a:lnRef>
            <a:fillRef idx="0">
              <a:schemeClr val="accent1"/>
            </a:fillRef>
            <a:effectRef idx="0">
              <a:schemeClr val="accent1"/>
            </a:effectRef>
            <a:fontRef idx="minor">
              <a:schemeClr val="tx1"/>
            </a:fontRef>
          </p:style>
        </p:cxnSp>
        <p:sp>
          <p:nvSpPr>
            <p:cNvPr id="21" name="文本框 49"/>
            <p:cNvSpPr txBox="1">
              <a:spLocks noChangeArrowheads="1"/>
            </p:cNvSpPr>
            <p:nvPr/>
          </p:nvSpPr>
          <p:spPr bwMode="auto">
            <a:xfrm>
              <a:off x="5652558" y="1130253"/>
              <a:ext cx="2786766" cy="1246495"/>
            </a:xfrm>
            <a:prstGeom prst="rect">
              <a:avLst/>
            </a:prstGeom>
            <a:noFill/>
            <a:ln>
              <a:noFill/>
            </a:ln>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a:lnSpc>
                  <a:spcPct val="125000"/>
                </a:lnSpc>
              </a:pPr>
              <a:r>
                <a:rPr lang="zh-CN" altLang="en-US" sz="2000" b="1" dirty="0" smtClean="0">
                  <a:latin typeface="楷体" pitchFamily="49" charset="-122"/>
                  <a:ea typeface="楷体" pitchFamily="49" charset="-122"/>
                </a:rPr>
                <a:t>磁性金属、半金属、稀土</a:t>
              </a:r>
              <a:r>
                <a:rPr lang="en-US" altLang="zh-CN" sz="2000" b="1" dirty="0" smtClean="0">
                  <a:latin typeface="楷体" pitchFamily="49" charset="-122"/>
                  <a:ea typeface="楷体" pitchFamily="49" charset="-122"/>
                </a:rPr>
                <a:t>-</a:t>
              </a:r>
              <a:r>
                <a:rPr lang="zh-CN" altLang="en-US" sz="2000" b="1" dirty="0" smtClean="0">
                  <a:latin typeface="楷体" pitchFamily="49" charset="-122"/>
                  <a:ea typeface="楷体" pitchFamily="49" charset="-122"/>
                </a:rPr>
                <a:t>过渡金属化合物等磁</a:t>
              </a:r>
              <a:r>
                <a:rPr lang="zh-CN" altLang="en-US" sz="2000" b="1" dirty="0">
                  <a:latin typeface="楷体" pitchFamily="49" charset="-122"/>
                  <a:ea typeface="楷体" pitchFamily="49" charset="-122"/>
                </a:rPr>
                <a:t>光系数较大的</a:t>
              </a:r>
              <a:r>
                <a:rPr lang="zh-CN" altLang="en-US" sz="2000" b="1" dirty="0" smtClean="0">
                  <a:latin typeface="楷体" pitchFamily="49" charset="-122"/>
                  <a:ea typeface="楷体" pitchFamily="49" charset="-122"/>
                </a:rPr>
                <a:t>材料</a:t>
              </a:r>
              <a:endParaRPr lang="zh-CN" altLang="en-US" sz="2000" b="1" dirty="0">
                <a:latin typeface="楷体" pitchFamily="49" charset="-122"/>
                <a:ea typeface="楷体" pitchFamily="49" charset="-122"/>
              </a:endParaRPr>
            </a:p>
          </p:txBody>
        </p:sp>
      </p:grpSp>
      <p:sp>
        <p:nvSpPr>
          <p:cNvPr id="29" name="文本框 48"/>
          <p:cNvSpPr txBox="1">
            <a:spLocks noChangeArrowheads="1"/>
          </p:cNvSpPr>
          <p:nvPr/>
        </p:nvSpPr>
        <p:spPr bwMode="auto">
          <a:xfrm>
            <a:off x="4315867" y="3791942"/>
            <a:ext cx="204132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zh-CN" altLang="en-US" sz="3200" b="1" dirty="0" smtClean="0">
                <a:solidFill>
                  <a:schemeClr val="bg1"/>
                </a:solidFill>
                <a:latin typeface="微软雅黑" pitchFamily="34" charset="-122"/>
                <a:ea typeface="微软雅黑" pitchFamily="34" charset="-122"/>
              </a:rPr>
              <a:t>表面等离激元</a:t>
            </a:r>
            <a:endParaRPr lang="zh-CN" altLang="en-US" sz="3200" b="1" dirty="0">
              <a:solidFill>
                <a:schemeClr val="bg1"/>
              </a:solidFill>
              <a:latin typeface="微软雅黑" pitchFamily="34" charset="-122"/>
              <a:ea typeface="微软雅黑" pitchFamily="34" charset="-122"/>
            </a:endParaRPr>
          </a:p>
        </p:txBody>
      </p:sp>
      <p:sp>
        <p:nvSpPr>
          <p:cNvPr id="12" name="椭圆 11"/>
          <p:cNvSpPr/>
          <p:nvPr/>
        </p:nvSpPr>
        <p:spPr bwMode="auto">
          <a:xfrm>
            <a:off x="3055899" y="3284984"/>
            <a:ext cx="1548000" cy="1548000"/>
          </a:xfrm>
          <a:prstGeom prst="ellipse">
            <a:avLst/>
          </a:prstGeom>
          <a:solidFill>
            <a:srgbClr val="0070C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文本框 53"/>
          <p:cNvSpPr txBox="1">
            <a:spLocks noChangeArrowheads="1"/>
          </p:cNvSpPr>
          <p:nvPr/>
        </p:nvSpPr>
        <p:spPr bwMode="auto">
          <a:xfrm>
            <a:off x="3063329" y="3780329"/>
            <a:ext cx="125253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r"/>
            <a:r>
              <a:rPr lang="zh-CN" altLang="en-US" sz="3200" b="1" dirty="0" smtClean="0">
                <a:solidFill>
                  <a:schemeClr val="bg1"/>
                </a:solidFill>
                <a:latin typeface="微软雅黑" pitchFamily="34" charset="-122"/>
                <a:ea typeface="微软雅黑" pitchFamily="34" charset="-122"/>
              </a:rPr>
              <a:t>结构</a:t>
            </a:r>
            <a:endParaRPr lang="zh-CN" altLang="en-US" sz="3200" b="1" dirty="0">
              <a:solidFill>
                <a:schemeClr val="bg1"/>
              </a:solidFill>
              <a:latin typeface="微软雅黑" pitchFamily="34" charset="-122"/>
              <a:ea typeface="微软雅黑" pitchFamily="34" charset="-122"/>
            </a:endParaRPr>
          </a:p>
        </p:txBody>
      </p:sp>
      <p:grpSp>
        <p:nvGrpSpPr>
          <p:cNvPr id="2" name="组合 1"/>
          <p:cNvGrpSpPr/>
          <p:nvPr/>
        </p:nvGrpSpPr>
        <p:grpSpPr>
          <a:xfrm>
            <a:off x="358320" y="1363931"/>
            <a:ext cx="4322200" cy="5439798"/>
            <a:chOff x="358320" y="1363931"/>
            <a:chExt cx="4322200" cy="5439798"/>
          </a:xfrm>
        </p:grpSpPr>
        <p:pic>
          <p:nvPicPr>
            <p:cNvPr id="9" name="Picture 4"/>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5872" t="9010" r="28632" b="56417"/>
            <a:stretch/>
          </p:blipFill>
          <p:spPr bwMode="auto">
            <a:xfrm>
              <a:off x="410514" y="3399106"/>
              <a:ext cx="2465193" cy="17401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 name="图片 9"/>
            <p:cNvPicPr>
              <a:picLocks noChangeAspect="1"/>
            </p:cNvPicPr>
            <p:nvPr/>
          </p:nvPicPr>
          <p:blipFill>
            <a:blip r:embed="rId5"/>
            <a:stretch>
              <a:fillRect/>
            </a:stretch>
          </p:blipFill>
          <p:spPr>
            <a:xfrm>
              <a:off x="2912757" y="1363931"/>
              <a:ext cx="1767763" cy="984949"/>
            </a:xfrm>
            <a:prstGeom prst="rect">
              <a:avLst/>
            </a:prstGeom>
          </p:spPr>
        </p:pic>
        <p:sp>
          <p:nvSpPr>
            <p:cNvPr id="22" name="矩形 21"/>
            <p:cNvSpPr/>
            <p:nvPr/>
          </p:nvSpPr>
          <p:spPr>
            <a:xfrm>
              <a:off x="363850" y="2056153"/>
              <a:ext cx="2563813" cy="1239940"/>
            </a:xfrm>
            <a:prstGeom prst="rect">
              <a:avLst/>
            </a:prstGeom>
            <a:noFill/>
            <a:ln w="41275">
              <a:solidFill>
                <a:srgbClr val="0070C0">
                  <a:alpha val="88000"/>
                </a:srgb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24" name="文本框 54"/>
            <p:cNvSpPr txBox="1">
              <a:spLocks noChangeArrowheads="1"/>
            </p:cNvSpPr>
            <p:nvPr/>
          </p:nvSpPr>
          <p:spPr bwMode="auto">
            <a:xfrm>
              <a:off x="358320" y="2050215"/>
              <a:ext cx="2528888" cy="1246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a:lnSpc>
                  <a:spcPct val="125000"/>
                </a:lnSpc>
              </a:pPr>
              <a:r>
                <a:rPr lang="zh-CN" altLang="en-US" sz="2000" b="1" dirty="0" smtClean="0">
                  <a:latin typeface="楷体" pitchFamily="49" charset="-122"/>
                  <a:ea typeface="楷体" pitchFamily="49" charset="-122"/>
                </a:rPr>
                <a:t>多层膜、纳米线、纳米孔、纳米颗粒等微纳米结构</a:t>
              </a:r>
              <a:endParaRPr lang="zh-CN" altLang="en-US" sz="2000" b="1" dirty="0">
                <a:latin typeface="楷体" pitchFamily="49" charset="-122"/>
                <a:ea typeface="楷体" pitchFamily="49" charset="-122"/>
              </a:endParaRPr>
            </a:p>
          </p:txBody>
        </p:sp>
        <p:cxnSp>
          <p:nvCxnSpPr>
            <p:cNvPr id="25" name="直接连接符 24"/>
            <p:cNvCxnSpPr/>
            <p:nvPr/>
          </p:nvCxnSpPr>
          <p:spPr>
            <a:xfrm>
              <a:off x="2811980" y="3284984"/>
              <a:ext cx="415343" cy="247672"/>
            </a:xfrm>
            <a:prstGeom prst="line">
              <a:avLst/>
            </a:prstGeom>
            <a:ln w="41275">
              <a:solidFill>
                <a:srgbClr val="0070C0"/>
              </a:solidFill>
              <a:prstDash val="sysDash"/>
            </a:ln>
          </p:spPr>
          <p:style>
            <a:lnRef idx="1">
              <a:schemeClr val="accent1"/>
            </a:lnRef>
            <a:fillRef idx="0">
              <a:schemeClr val="accent1"/>
            </a:fillRef>
            <a:effectRef idx="0">
              <a:schemeClr val="accent1"/>
            </a:effectRef>
            <a:fontRef idx="minor">
              <a:schemeClr val="tx1"/>
            </a:fontRef>
          </p:style>
        </p:cxnSp>
        <p:pic>
          <p:nvPicPr>
            <p:cNvPr id="31" name="图片 30"/>
            <p:cNvPicPr>
              <a:picLocks noChangeAspect="1"/>
            </p:cNvPicPr>
            <p:nvPr/>
          </p:nvPicPr>
          <p:blipFill rotWithShape="1">
            <a:blip r:embed="rId6"/>
            <a:srcRect l="8339" t="5882" r="4355" b="5882"/>
            <a:stretch/>
          </p:blipFill>
          <p:spPr>
            <a:xfrm>
              <a:off x="973670" y="5075632"/>
              <a:ext cx="2764955" cy="1728097"/>
            </a:xfrm>
            <a:prstGeom prst="rect">
              <a:avLst/>
            </a:prstGeom>
          </p:spPr>
        </p:pic>
      </p:grpSp>
      <p:sp>
        <p:nvSpPr>
          <p:cNvPr id="8" name="椭圆 7"/>
          <p:cNvSpPr/>
          <p:nvPr/>
        </p:nvSpPr>
        <p:spPr bwMode="auto">
          <a:xfrm>
            <a:off x="4387875" y="3284984"/>
            <a:ext cx="1908000" cy="1908000"/>
          </a:xfrm>
          <a:prstGeom prst="ellipse">
            <a:avLst/>
          </a:prstGeom>
          <a:solidFill>
            <a:srgbClr val="0070C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4" name="组合 3"/>
          <p:cNvGrpSpPr/>
          <p:nvPr/>
        </p:nvGrpSpPr>
        <p:grpSpPr>
          <a:xfrm>
            <a:off x="4427984" y="2662557"/>
            <a:ext cx="4392488" cy="4029666"/>
            <a:chOff x="4427984" y="2662557"/>
            <a:chExt cx="4392488" cy="4029666"/>
          </a:xfrm>
        </p:grpSpPr>
        <p:pic>
          <p:nvPicPr>
            <p:cNvPr id="32" name="图片 31"/>
            <p:cNvPicPr>
              <a:picLocks noChangeAspect="1"/>
            </p:cNvPicPr>
            <p:nvPr/>
          </p:nvPicPr>
          <p:blipFill rotWithShape="1">
            <a:blip r:embed="rId7"/>
            <a:srcRect b="51099"/>
            <a:stretch/>
          </p:blipFill>
          <p:spPr>
            <a:xfrm>
              <a:off x="6529667" y="2662557"/>
              <a:ext cx="1943100" cy="1262276"/>
            </a:xfrm>
            <a:prstGeom prst="rect">
              <a:avLst/>
            </a:prstGeom>
          </p:spPr>
        </p:pic>
        <p:pic>
          <p:nvPicPr>
            <p:cNvPr id="11" name="图片 10"/>
            <p:cNvPicPr>
              <a:picLocks noChangeAspect="1"/>
            </p:cNvPicPr>
            <p:nvPr/>
          </p:nvPicPr>
          <p:blipFill rotWithShape="1">
            <a:blip r:embed="rId7"/>
            <a:srcRect t="50000"/>
            <a:stretch/>
          </p:blipFill>
          <p:spPr>
            <a:xfrm>
              <a:off x="6529667" y="3809985"/>
              <a:ext cx="1943100" cy="1290638"/>
            </a:xfrm>
            <a:prstGeom prst="rect">
              <a:avLst/>
            </a:prstGeom>
          </p:spPr>
        </p:pic>
        <p:sp>
          <p:nvSpPr>
            <p:cNvPr id="26" name="矩形 25"/>
            <p:cNvSpPr/>
            <p:nvPr/>
          </p:nvSpPr>
          <p:spPr>
            <a:xfrm>
              <a:off x="6199352" y="5082283"/>
              <a:ext cx="2563456" cy="1587077"/>
            </a:xfrm>
            <a:prstGeom prst="rect">
              <a:avLst/>
            </a:prstGeom>
            <a:noFill/>
            <a:ln w="412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文本框 49"/>
            <p:cNvSpPr txBox="1">
              <a:spLocks noChangeArrowheads="1"/>
            </p:cNvSpPr>
            <p:nvPr/>
          </p:nvSpPr>
          <p:spPr bwMode="auto">
            <a:xfrm>
              <a:off x="6231251" y="5061007"/>
              <a:ext cx="2589221"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nSpc>
                  <a:spcPct val="125000"/>
                </a:lnSpc>
              </a:pPr>
              <a:r>
                <a:rPr lang="zh-CN" altLang="en-US" sz="2000" b="1" dirty="0" smtClean="0">
                  <a:latin typeface="楷体" pitchFamily="49" charset="-122"/>
                  <a:ea typeface="楷体" pitchFamily="49" charset="-122"/>
                </a:rPr>
                <a:t>贵金属、贵金属和铁磁性金属复合结构中表面等离激元对电磁场的影响</a:t>
              </a:r>
              <a:endParaRPr lang="zh-CN" altLang="en-US" sz="2000" b="1" dirty="0">
                <a:latin typeface="楷体" pitchFamily="49" charset="-122"/>
                <a:ea typeface="楷体" pitchFamily="49" charset="-122"/>
              </a:endParaRPr>
            </a:p>
          </p:txBody>
        </p:sp>
        <p:pic>
          <p:nvPicPr>
            <p:cNvPr id="28" name="图片 27"/>
            <p:cNvPicPr>
              <a:picLocks noChangeAspect="1"/>
            </p:cNvPicPr>
            <p:nvPr/>
          </p:nvPicPr>
          <p:blipFill>
            <a:blip r:embed="rId8"/>
            <a:stretch>
              <a:fillRect/>
            </a:stretch>
          </p:blipFill>
          <p:spPr>
            <a:xfrm>
              <a:off x="4427984" y="5220586"/>
              <a:ext cx="1728192" cy="1438187"/>
            </a:xfrm>
            <a:prstGeom prst="rect">
              <a:avLst/>
            </a:prstGeom>
          </p:spPr>
        </p:pic>
        <p:cxnSp>
          <p:nvCxnSpPr>
            <p:cNvPr id="38" name="直接连接符 37"/>
            <p:cNvCxnSpPr/>
            <p:nvPr/>
          </p:nvCxnSpPr>
          <p:spPr>
            <a:xfrm flipH="1" flipV="1">
              <a:off x="6094790" y="4725144"/>
              <a:ext cx="262399" cy="350488"/>
            </a:xfrm>
            <a:prstGeom prst="line">
              <a:avLst/>
            </a:prstGeom>
            <a:ln w="41275">
              <a:prstDash val="sysDash"/>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283419" y="918692"/>
            <a:ext cx="3087922" cy="513122"/>
            <a:chOff x="117333" y="918692"/>
            <a:chExt cx="3177678" cy="513122"/>
          </a:xfrm>
        </p:grpSpPr>
        <p:sp>
          <p:nvSpPr>
            <p:cNvPr id="16" name="圆角矩形 15"/>
            <p:cNvSpPr/>
            <p:nvPr/>
          </p:nvSpPr>
          <p:spPr>
            <a:xfrm>
              <a:off x="117333" y="918692"/>
              <a:ext cx="3177678" cy="513122"/>
            </a:xfrm>
            <a:prstGeom prst="roundRect">
              <a:avLst/>
            </a:prstGeom>
            <a:solidFill>
              <a:srgbClr val="0070C0">
                <a:alpha val="8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92152" y="931022"/>
              <a:ext cx="2954655" cy="461665"/>
            </a:xfrm>
            <a:prstGeom prst="rect">
              <a:avLst/>
            </a:prstGeom>
          </p:spPr>
          <p:txBody>
            <a:bodyPr wrap="non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增强磁光效应的方法</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45" name="文本框 48"/>
          <p:cNvSpPr txBox="1">
            <a:spLocks noChangeArrowheads="1"/>
          </p:cNvSpPr>
          <p:nvPr/>
        </p:nvSpPr>
        <p:spPr bwMode="auto">
          <a:xfrm>
            <a:off x="4344101" y="3806838"/>
            <a:ext cx="204132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zh-CN" altLang="en-US" sz="3200" b="1" dirty="0" smtClean="0">
                <a:solidFill>
                  <a:schemeClr val="bg1"/>
                </a:solidFill>
                <a:latin typeface="微软雅黑" pitchFamily="34" charset="-122"/>
                <a:ea typeface="微软雅黑" pitchFamily="34" charset="-122"/>
              </a:rPr>
              <a:t>表面等离激元</a:t>
            </a:r>
            <a:endParaRPr lang="zh-CN" altLang="en-US" sz="3200" b="1" dirty="0">
              <a:solidFill>
                <a:schemeClr val="bg1"/>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3"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 name="直接连接符 8"/>
          <p:cNvCxnSpPr/>
          <p:nvPr/>
        </p:nvCxnSpPr>
        <p:spPr>
          <a:xfrm>
            <a:off x="2645" y="814388"/>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Picture 4" descr="E:\qq something\329481648\FileRecv\校徽.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6683" y="20560"/>
            <a:ext cx="777429" cy="77042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9" name="组合 28"/>
          <p:cNvGrpSpPr/>
          <p:nvPr/>
        </p:nvGrpSpPr>
        <p:grpSpPr>
          <a:xfrm>
            <a:off x="-2" y="284164"/>
            <a:ext cx="2884287" cy="530225"/>
            <a:chOff x="-2" y="284163"/>
            <a:chExt cx="2884286" cy="530225"/>
          </a:xfrm>
        </p:grpSpPr>
        <p:sp>
          <p:nvSpPr>
            <p:cNvPr id="30" name="矩形 29"/>
            <p:cNvSpPr/>
            <p:nvPr/>
          </p:nvSpPr>
          <p:spPr bwMode="auto">
            <a:xfrm>
              <a:off x="-2" y="284163"/>
              <a:ext cx="2613600"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600" b="1" dirty="0" smtClean="0">
                  <a:solidFill>
                    <a:schemeClr val="bg1"/>
                  </a:solidFill>
                  <a:latin typeface="Arial" pitchFamily="34" charset="0"/>
                  <a:ea typeface="微软雅黑" pitchFamily="34" charset="-122"/>
                  <a:sym typeface="Arial" pitchFamily="34" charset="0"/>
                </a:rPr>
                <a:t>应用实例二</a:t>
              </a:r>
              <a:endParaRPr lang="en-US" altLang="zh-CN" sz="3600" b="1" dirty="0">
                <a:solidFill>
                  <a:schemeClr val="bg1"/>
                </a:solidFill>
                <a:latin typeface="Arial" pitchFamily="34" charset="0"/>
                <a:ea typeface="微软雅黑" pitchFamily="34" charset="-122"/>
                <a:sym typeface="Arial" pitchFamily="34" charset="0"/>
              </a:endParaRPr>
            </a:p>
          </p:txBody>
        </p:sp>
        <p:sp>
          <p:nvSpPr>
            <p:cNvPr id="31" name="矩形 30"/>
            <p:cNvSpPr/>
            <p:nvPr/>
          </p:nvSpPr>
          <p:spPr bwMode="auto">
            <a:xfrm>
              <a:off x="2708072" y="284163"/>
              <a:ext cx="176212"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33" name="矩形 32"/>
          <p:cNvSpPr/>
          <p:nvPr/>
        </p:nvSpPr>
        <p:spPr>
          <a:xfrm>
            <a:off x="1166399" y="3068960"/>
            <a:ext cx="6784787" cy="338554"/>
          </a:xfrm>
          <a:prstGeom prst="rect">
            <a:avLst/>
          </a:prstGeom>
        </p:spPr>
        <p:txBody>
          <a:bodyPr wrap="square">
            <a:spAutoFit/>
          </a:bodyPr>
          <a:lstStyle/>
          <a:p>
            <a:r>
              <a:rPr lang="en-US" altLang="zh-CN" sz="1600" dirty="0" smtClean="0">
                <a:latin typeface="Times New Roman" pitchFamily="18" charset="0"/>
                <a:ea typeface="微软雅黑" panose="020B0503020204020204" pitchFamily="34" charset="-122"/>
              </a:rPr>
              <a:t>3</a:t>
            </a:r>
            <a:r>
              <a:rPr lang="zh-CN" altLang="en-US" sz="1600" dirty="0" smtClean="0">
                <a:latin typeface="Times New Roman" pitchFamily="18" charset="0"/>
                <a:ea typeface="微软雅黑" panose="020B0503020204020204" pitchFamily="34" charset="-122"/>
              </a:rPr>
              <a:t>种不同结构的</a:t>
            </a:r>
            <a:r>
              <a:rPr lang="en-US" altLang="zh-CN" sz="1600" dirty="0" smtClean="0">
                <a:latin typeface="Times New Roman" pitchFamily="18" charset="0"/>
                <a:ea typeface="微软雅黑" panose="020B0503020204020204" pitchFamily="34" charset="-122"/>
              </a:rPr>
              <a:t>SEM</a:t>
            </a:r>
            <a:r>
              <a:rPr lang="zh-CN" altLang="en-US" sz="1600" dirty="0" smtClean="0">
                <a:latin typeface="Times New Roman" pitchFamily="18" charset="0"/>
                <a:ea typeface="微软雅黑" panose="020B0503020204020204" pitchFamily="34" charset="-122"/>
              </a:rPr>
              <a:t>图 </a:t>
            </a:r>
            <a:r>
              <a:rPr lang="en-US" altLang="zh-CN" sz="1600" dirty="0" smtClean="0">
                <a:latin typeface="Times New Roman" pitchFamily="18" charset="0"/>
                <a:ea typeface="微软雅黑" panose="020B0503020204020204" pitchFamily="34" charset="-122"/>
              </a:rPr>
              <a:t>(b)</a:t>
            </a:r>
            <a:r>
              <a:rPr lang="en-US" altLang="zh-CN" sz="1600" dirty="0" err="1" smtClean="0">
                <a:latin typeface="Times New Roman" pitchFamily="18" charset="0"/>
                <a:ea typeface="微软雅黑" panose="020B0503020204020204" pitchFamily="34" charset="-122"/>
              </a:rPr>
              <a:t>ZnO</a:t>
            </a:r>
            <a:r>
              <a:rPr lang="en-US" altLang="zh-CN" sz="1600" dirty="0" smtClean="0">
                <a:latin typeface="Times New Roman" pitchFamily="18" charset="0"/>
                <a:ea typeface="微软雅黑" panose="020B0503020204020204" pitchFamily="34" charset="-122"/>
              </a:rPr>
              <a:t>/Fe</a:t>
            </a:r>
            <a:r>
              <a:rPr lang="zh-CN" altLang="zh-CN" sz="1600" dirty="0">
                <a:latin typeface="Times New Roman" pitchFamily="18" charset="0"/>
                <a:ea typeface="微软雅黑" panose="020B0503020204020204" pitchFamily="34" charset="-122"/>
                <a:cs typeface="Times New Roman" panose="02020603050405020304" pitchFamily="18" charset="0"/>
              </a:rPr>
              <a:t>，</a:t>
            </a:r>
            <a:r>
              <a:rPr lang="en-US" altLang="zh-CN" sz="1600" dirty="0">
                <a:latin typeface="Times New Roman" pitchFamily="18" charset="0"/>
                <a:ea typeface="微软雅黑" panose="020B0503020204020204" pitchFamily="34" charset="-122"/>
              </a:rPr>
              <a:t>(c)</a:t>
            </a:r>
            <a:r>
              <a:rPr lang="en-US" altLang="zh-CN" sz="1600" dirty="0" err="1">
                <a:latin typeface="Times New Roman" pitchFamily="18" charset="0"/>
                <a:ea typeface="微软雅黑" panose="020B0503020204020204" pitchFamily="34" charset="-122"/>
              </a:rPr>
              <a:t>ZnO</a:t>
            </a:r>
            <a:r>
              <a:rPr lang="en-US" altLang="zh-CN" sz="1600" dirty="0">
                <a:latin typeface="Times New Roman" pitchFamily="18" charset="0"/>
                <a:ea typeface="微软雅黑" panose="020B0503020204020204" pitchFamily="34" charset="-122"/>
              </a:rPr>
              <a:t>/Fe/Ag(NPs</a:t>
            </a:r>
            <a:r>
              <a:rPr lang="en-US" altLang="zh-CN" sz="1600" dirty="0" smtClean="0">
                <a:latin typeface="Times New Roman" pitchFamily="18" charset="0"/>
                <a:ea typeface="微软雅黑" panose="020B0503020204020204" pitchFamily="34" charset="-122"/>
              </a:rPr>
              <a:t>)</a:t>
            </a:r>
            <a:r>
              <a:rPr lang="zh-CN" altLang="en-US" sz="1600" dirty="0" smtClean="0">
                <a:latin typeface="Times New Roman" pitchFamily="18" charset="0"/>
                <a:ea typeface="微软雅黑" panose="020B0503020204020204" pitchFamily="34" charset="-122"/>
              </a:rPr>
              <a:t>，</a:t>
            </a:r>
            <a:r>
              <a:rPr lang="en-US" altLang="zh-CN" sz="1600" dirty="0" smtClean="0">
                <a:latin typeface="Times New Roman" pitchFamily="18" charset="0"/>
                <a:ea typeface="微软雅黑" panose="020B0503020204020204" pitchFamily="34" charset="-122"/>
              </a:rPr>
              <a:t>(</a:t>
            </a:r>
            <a:r>
              <a:rPr lang="en-US" altLang="zh-CN" sz="1600" dirty="0">
                <a:latin typeface="Times New Roman" pitchFamily="18" charset="0"/>
                <a:ea typeface="微软雅黑" panose="020B0503020204020204" pitchFamily="34" charset="-122"/>
              </a:rPr>
              <a:t>d)ZnO/Ag(NPs)/Fe</a:t>
            </a:r>
            <a:endParaRPr lang="zh-CN" altLang="en-US" sz="1600" dirty="0">
              <a:latin typeface="Times New Roman" pitchFamily="18" charset="0"/>
              <a:ea typeface="微软雅黑" panose="020B0503020204020204" pitchFamily="34" charset="-122"/>
            </a:endParaRPr>
          </a:p>
        </p:txBody>
      </p:sp>
      <p:sp>
        <p:nvSpPr>
          <p:cNvPr id="35" name="圆角矩形 34"/>
          <p:cNvSpPr/>
          <p:nvPr/>
        </p:nvSpPr>
        <p:spPr>
          <a:xfrm>
            <a:off x="270199" y="870579"/>
            <a:ext cx="1496134" cy="513122"/>
          </a:xfrm>
          <a:prstGeom prst="roundRect">
            <a:avLst/>
          </a:prstGeom>
          <a:solidFill>
            <a:srgbClr val="0070C0">
              <a:alpha val="8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310139" y="882909"/>
            <a:ext cx="1415772" cy="461665"/>
          </a:xfrm>
          <a:prstGeom prst="rect">
            <a:avLst/>
          </a:prstGeom>
        </p:spPr>
        <p:txBody>
          <a:bodyPr wrap="non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实验结果</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48" name="图片 47"/>
          <p:cNvPicPr>
            <a:picLocks noChangeAspect="1"/>
          </p:cNvPicPr>
          <p:nvPr/>
        </p:nvPicPr>
        <p:blipFill rotWithShape="1">
          <a:blip r:embed="rId3" cstate="print">
            <a:extLst>
              <a:ext uri="{28A0092B-C50C-407E-A947-70E740481C1C}">
                <a14:useLocalDpi xmlns="" xmlns:a14="http://schemas.microsoft.com/office/drawing/2010/main" val="0"/>
              </a:ext>
            </a:extLst>
          </a:blip>
          <a:srcRect t="50000"/>
          <a:stretch/>
        </p:blipFill>
        <p:spPr>
          <a:xfrm>
            <a:off x="3376541" y="1412776"/>
            <a:ext cx="4636280" cy="1656000"/>
          </a:xfrm>
          <a:prstGeom prst="rect">
            <a:avLst/>
          </a:prstGeom>
        </p:spPr>
      </p:pic>
      <p:pic>
        <p:nvPicPr>
          <p:cNvPr id="39" name="图片 38"/>
          <p:cNvPicPr>
            <a:picLocks noChangeAspect="1"/>
          </p:cNvPicPr>
          <p:nvPr/>
        </p:nvPicPr>
        <p:blipFill rotWithShape="1">
          <a:blip r:embed="rId3" cstate="print">
            <a:extLst>
              <a:ext uri="{28A0092B-C50C-407E-A947-70E740481C1C}">
                <a14:useLocalDpi xmlns="" xmlns:a14="http://schemas.microsoft.com/office/drawing/2010/main" val="0"/>
              </a:ext>
            </a:extLst>
          </a:blip>
          <a:srcRect l="50000" r="626" b="50000"/>
          <a:stretch/>
        </p:blipFill>
        <p:spPr>
          <a:xfrm>
            <a:off x="1095423" y="1424065"/>
            <a:ext cx="2289134" cy="1656000"/>
          </a:xfrm>
          <a:prstGeom prst="rect">
            <a:avLst/>
          </a:prstGeom>
        </p:spPr>
      </p:pic>
      <p:pic>
        <p:nvPicPr>
          <p:cNvPr id="49" name="图片 48"/>
          <p:cNvPicPr>
            <a:picLocks noChangeAspect="1"/>
          </p:cNvPicPr>
          <p:nvPr/>
        </p:nvPicPr>
        <p:blipFill rotWithShape="1">
          <a:blip r:embed="rId4" cstate="print">
            <a:extLst>
              <a:ext uri="{28A0092B-C50C-407E-A947-70E740481C1C}">
                <a14:useLocalDpi xmlns="" xmlns:a14="http://schemas.microsoft.com/office/drawing/2010/main" val="0"/>
              </a:ext>
            </a:extLst>
          </a:blip>
          <a:srcRect l="6533" t="9868" r="12429" b="1620"/>
          <a:stretch/>
        </p:blipFill>
        <p:spPr bwMode="auto">
          <a:xfrm>
            <a:off x="4829499" y="3434184"/>
            <a:ext cx="3094029" cy="2376000"/>
          </a:xfrm>
          <a:prstGeom prst="rect">
            <a:avLst/>
          </a:prstGeom>
          <a:solidFill>
            <a:schemeClr val="bg1"/>
          </a:solidFill>
          <a:ln>
            <a:noFill/>
          </a:ln>
          <a:extLst>
            <a:ext uri="{53640926-AAD7-44D8-BBD7-CCE9431645EC}">
              <a14:shadowObscured xmlns="" xmlns:a14="http://schemas.microsoft.com/office/drawing/2010/main"/>
            </a:ext>
          </a:extLst>
        </p:spPr>
      </p:pic>
      <p:pic>
        <p:nvPicPr>
          <p:cNvPr id="50" name="图片 49"/>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201655" y="3429000"/>
            <a:ext cx="3027015" cy="2340000"/>
          </a:xfrm>
          <a:prstGeom prst="rect">
            <a:avLst/>
          </a:prstGeom>
          <a:solidFill>
            <a:schemeClr val="bg1"/>
          </a:solidFill>
        </p:spPr>
      </p:pic>
      <p:grpSp>
        <p:nvGrpSpPr>
          <p:cNvPr id="51" name="组合 50"/>
          <p:cNvGrpSpPr/>
          <p:nvPr/>
        </p:nvGrpSpPr>
        <p:grpSpPr>
          <a:xfrm>
            <a:off x="272039" y="6104585"/>
            <a:ext cx="8620441" cy="531409"/>
            <a:chOff x="1690645" y="5165644"/>
            <a:chExt cx="5300370" cy="846943"/>
          </a:xfrm>
        </p:grpSpPr>
        <p:sp>
          <p:nvSpPr>
            <p:cNvPr id="52" name="圆角矩形 51"/>
            <p:cNvSpPr/>
            <p:nvPr/>
          </p:nvSpPr>
          <p:spPr>
            <a:xfrm>
              <a:off x="1690645" y="5165644"/>
              <a:ext cx="5245160" cy="846943"/>
            </a:xfrm>
            <a:prstGeom prst="roundRect">
              <a:avLst/>
            </a:prstGeom>
            <a:solidFill>
              <a:srgbClr val="0070C0">
                <a:alpha val="8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695539" y="5287264"/>
              <a:ext cx="5295476" cy="588630"/>
            </a:xfrm>
            <a:prstGeom prst="rect">
              <a:avLst/>
            </a:prstGeom>
          </p:spPr>
          <p:txBody>
            <a:bodyPr wrap="square">
              <a:spAutoFit/>
            </a:bodyPr>
            <a:lstStyle/>
            <a:p>
              <a:pPr algn="just"/>
              <a:r>
                <a:rPr lang="en-US" altLang="zh-CN" b="1" dirty="0" smtClean="0">
                  <a:solidFill>
                    <a:schemeClr val="bg1"/>
                  </a:solidFill>
                  <a:latin typeface="Times New Roman" pitchFamily="18" charset="0"/>
                  <a:ea typeface="微软雅黑" panose="020B0503020204020204" pitchFamily="34" charset="-122"/>
                </a:rPr>
                <a:t>ZnO/Ag(NPs)/Fe</a:t>
              </a:r>
              <a:r>
                <a:rPr lang="zh-CN" altLang="en-US" b="1" dirty="0" smtClean="0">
                  <a:solidFill>
                    <a:schemeClr val="bg1"/>
                  </a:solidFill>
                  <a:latin typeface="Times New Roman" pitchFamily="18" charset="0"/>
                  <a:ea typeface="微软雅黑" panose="020B0503020204020204" pitchFamily="34" charset="-122"/>
                </a:rPr>
                <a:t>纳米线的法拉第效应和吸收强度最大，偏转角为</a:t>
              </a:r>
              <a:r>
                <a:rPr lang="en-US" altLang="zh-CN" b="1" dirty="0" smtClean="0">
                  <a:solidFill>
                    <a:schemeClr val="bg1"/>
                  </a:solidFill>
                  <a:latin typeface="Times New Roman" pitchFamily="18" charset="0"/>
                  <a:ea typeface="微软雅黑" panose="020B0503020204020204" pitchFamily="34" charset="-122"/>
                </a:rPr>
                <a:t>ZnO/Fe</a:t>
              </a:r>
              <a:r>
                <a:rPr lang="zh-CN" altLang="en-US" b="1" dirty="0" smtClean="0">
                  <a:solidFill>
                    <a:schemeClr val="bg1"/>
                  </a:solidFill>
                  <a:latin typeface="Times New Roman" pitchFamily="18" charset="0"/>
                  <a:ea typeface="微软雅黑" panose="020B0503020204020204" pitchFamily="34" charset="-122"/>
                </a:rPr>
                <a:t>薄膜的</a:t>
              </a:r>
              <a:r>
                <a:rPr lang="en-US" altLang="zh-CN" b="1" dirty="0" smtClean="0">
                  <a:solidFill>
                    <a:schemeClr val="bg1"/>
                  </a:solidFill>
                  <a:latin typeface="Times New Roman" pitchFamily="18" charset="0"/>
                  <a:ea typeface="微软雅黑" panose="020B0503020204020204" pitchFamily="34" charset="-122"/>
                </a:rPr>
                <a:t>58</a:t>
              </a:r>
              <a:r>
                <a:rPr lang="zh-CN" altLang="en-US" b="1" dirty="0" smtClean="0">
                  <a:solidFill>
                    <a:schemeClr val="bg1"/>
                  </a:solidFill>
                  <a:latin typeface="Times New Roman" pitchFamily="18" charset="0"/>
                  <a:ea typeface="微软雅黑" panose="020B0503020204020204" pitchFamily="34" charset="-122"/>
                </a:rPr>
                <a:t>倍</a:t>
              </a:r>
              <a:endParaRPr lang="zh-CN" altLang="en-US" b="1" dirty="0">
                <a:solidFill>
                  <a:schemeClr val="bg1"/>
                </a:solidFill>
                <a:latin typeface="Times New Roman" pitchFamily="18" charset="0"/>
                <a:ea typeface="微软雅黑" panose="020B0503020204020204" pitchFamily="34" charset="-122"/>
              </a:endParaRPr>
            </a:p>
          </p:txBody>
        </p:sp>
      </p:grpSp>
      <p:sp>
        <p:nvSpPr>
          <p:cNvPr id="54" name="矩形 53"/>
          <p:cNvSpPr/>
          <p:nvPr/>
        </p:nvSpPr>
        <p:spPr>
          <a:xfrm>
            <a:off x="1388085" y="5782686"/>
            <a:ext cx="2749186" cy="338554"/>
          </a:xfrm>
          <a:prstGeom prst="rect">
            <a:avLst/>
          </a:prstGeom>
        </p:spPr>
        <p:txBody>
          <a:bodyPr wrap="square">
            <a:spAutoFit/>
          </a:bodyPr>
          <a:lstStyle/>
          <a:p>
            <a:r>
              <a:rPr lang="zh-CN" altLang="zh-CN" sz="1600" dirty="0">
                <a:latin typeface="微软雅黑" panose="020B0503020204020204" pitchFamily="34" charset="-122"/>
                <a:ea typeface="微软雅黑" panose="020B0503020204020204" pitchFamily="34" charset="-122"/>
              </a:rPr>
              <a:t>不同样品的法拉第偏转</a:t>
            </a:r>
            <a:r>
              <a:rPr lang="zh-CN" altLang="zh-CN" sz="1600" dirty="0" smtClean="0">
                <a:latin typeface="微软雅黑" panose="020B0503020204020204" pitchFamily="34" charset="-122"/>
                <a:ea typeface="微软雅黑" panose="020B0503020204020204" pitchFamily="34" charset="-122"/>
              </a:rPr>
              <a:t>角</a:t>
            </a:r>
            <a:endParaRPr lang="zh-CN" altLang="en-US" sz="1600" dirty="0">
              <a:latin typeface="微软雅黑" panose="020B0503020204020204" pitchFamily="34" charset="-122"/>
              <a:ea typeface="微软雅黑" panose="020B0503020204020204" pitchFamily="34" charset="-122"/>
            </a:endParaRPr>
          </a:p>
        </p:txBody>
      </p:sp>
      <p:sp>
        <p:nvSpPr>
          <p:cNvPr id="55" name="矩形 54"/>
          <p:cNvSpPr/>
          <p:nvPr/>
        </p:nvSpPr>
        <p:spPr>
          <a:xfrm>
            <a:off x="4531733" y="5782686"/>
            <a:ext cx="4072715" cy="338554"/>
          </a:xfrm>
          <a:prstGeom prst="rect">
            <a:avLst/>
          </a:prstGeom>
        </p:spPr>
        <p:txBody>
          <a:bodyPr wrap="square">
            <a:spAutoFit/>
          </a:bodyPr>
          <a:lstStyle/>
          <a:p>
            <a:r>
              <a:rPr lang="en-US" altLang="zh-CN" sz="1600" dirty="0">
                <a:latin typeface="微软雅黑" panose="020B0503020204020204" pitchFamily="34" charset="-122"/>
                <a:ea typeface="微软雅黑" panose="020B0503020204020204" pitchFamily="34" charset="-122"/>
              </a:rPr>
              <a:t>ZnO</a:t>
            </a:r>
            <a:r>
              <a:rPr lang="zh-CN" altLang="zh-CN" sz="1600" dirty="0">
                <a:latin typeface="微软雅黑" panose="020B0503020204020204" pitchFamily="34" charset="-122"/>
                <a:ea typeface="微软雅黑" panose="020B0503020204020204" pitchFamily="34" charset="-122"/>
              </a:rPr>
              <a:t>纳米线和不同铁磁同轴纳米线的</a:t>
            </a:r>
            <a:r>
              <a:rPr lang="zh-CN" altLang="zh-CN" sz="1600" dirty="0" smtClean="0">
                <a:latin typeface="微软雅黑" panose="020B0503020204020204" pitchFamily="34" charset="-122"/>
                <a:ea typeface="微软雅黑" panose="020B0503020204020204" pitchFamily="34" charset="-122"/>
              </a:rPr>
              <a:t>吸收谱</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 name="直接连接符 8"/>
          <p:cNvCxnSpPr/>
          <p:nvPr/>
        </p:nvCxnSpPr>
        <p:spPr>
          <a:xfrm>
            <a:off x="0" y="814388"/>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Picture 4" descr="E:\qq something\329481648\FileRecv\校徽.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6683" y="20560"/>
            <a:ext cx="777429" cy="77042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5" name="组合 24"/>
          <p:cNvGrpSpPr/>
          <p:nvPr/>
        </p:nvGrpSpPr>
        <p:grpSpPr>
          <a:xfrm>
            <a:off x="-2" y="284164"/>
            <a:ext cx="2884287" cy="530225"/>
            <a:chOff x="-2" y="284163"/>
            <a:chExt cx="2884286" cy="530225"/>
          </a:xfrm>
        </p:grpSpPr>
        <p:sp>
          <p:nvSpPr>
            <p:cNvPr id="27" name="矩形 26"/>
            <p:cNvSpPr/>
            <p:nvPr/>
          </p:nvSpPr>
          <p:spPr bwMode="auto">
            <a:xfrm>
              <a:off x="-2" y="284163"/>
              <a:ext cx="2613600"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600" b="1" dirty="0" smtClean="0">
                  <a:solidFill>
                    <a:schemeClr val="bg1"/>
                  </a:solidFill>
                  <a:latin typeface="Arial" pitchFamily="34" charset="0"/>
                  <a:ea typeface="微软雅黑" pitchFamily="34" charset="-122"/>
                  <a:sym typeface="Arial" pitchFamily="34" charset="0"/>
                </a:rPr>
                <a:t>应用实例二</a:t>
              </a:r>
              <a:endParaRPr lang="en-US" altLang="zh-CN" sz="3600" b="1" dirty="0">
                <a:solidFill>
                  <a:schemeClr val="bg1"/>
                </a:solidFill>
                <a:latin typeface="Arial" pitchFamily="34" charset="0"/>
                <a:ea typeface="微软雅黑" pitchFamily="34" charset="-122"/>
                <a:sym typeface="Arial" pitchFamily="34" charset="0"/>
              </a:endParaRPr>
            </a:p>
          </p:txBody>
        </p:sp>
        <p:sp>
          <p:nvSpPr>
            <p:cNvPr id="28" name="矩形 27"/>
            <p:cNvSpPr/>
            <p:nvPr/>
          </p:nvSpPr>
          <p:spPr bwMode="auto">
            <a:xfrm>
              <a:off x="2708072" y="284163"/>
              <a:ext cx="176212"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31" name="圆角矩形 30"/>
          <p:cNvSpPr/>
          <p:nvPr/>
        </p:nvSpPr>
        <p:spPr>
          <a:xfrm>
            <a:off x="179512" y="885943"/>
            <a:ext cx="2350490" cy="504255"/>
          </a:xfrm>
          <a:prstGeom prst="roundRect">
            <a:avLst/>
          </a:prstGeom>
          <a:solidFill>
            <a:srgbClr val="0070C0">
              <a:alpha val="8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prstClr val="white"/>
                </a:solidFill>
                <a:latin typeface="微软雅黑" pitchFamily="34" charset="-122"/>
                <a:ea typeface="微软雅黑" pitchFamily="34" charset="-122"/>
              </a:rPr>
              <a:t>FDTD</a:t>
            </a:r>
            <a:r>
              <a:rPr lang="zh-CN" altLang="en-US" sz="2400" b="1" dirty="0" smtClean="0">
                <a:solidFill>
                  <a:prstClr val="white"/>
                </a:solidFill>
                <a:latin typeface="微软雅黑" pitchFamily="34" charset="-122"/>
                <a:ea typeface="微软雅黑" pitchFamily="34" charset="-122"/>
              </a:rPr>
              <a:t>模拟结果</a:t>
            </a:r>
            <a:endParaRPr lang="zh-CN" altLang="en-US" sz="2400" b="1" dirty="0">
              <a:solidFill>
                <a:prstClr val="white"/>
              </a:solidFill>
              <a:latin typeface="微软雅黑" pitchFamily="34" charset="-122"/>
              <a:ea typeface="微软雅黑" pitchFamily="34" charset="-122"/>
            </a:endParaRPr>
          </a:p>
        </p:txBody>
      </p:sp>
      <p:graphicFrame>
        <p:nvGraphicFramePr>
          <p:cNvPr id="40" name="对象 39"/>
          <p:cNvGraphicFramePr>
            <a:graphicFrameLocks noChangeAspect="1"/>
          </p:cNvGraphicFramePr>
          <p:nvPr>
            <p:extLst>
              <p:ext uri="{D42A27DB-BD31-4B8C-83A1-F6EECF244321}">
                <p14:modId xmlns="" xmlns:p14="http://schemas.microsoft.com/office/powerpoint/2010/main" val="3596790619"/>
              </p:ext>
            </p:extLst>
          </p:nvPr>
        </p:nvGraphicFramePr>
        <p:xfrm>
          <a:off x="1043608" y="1412776"/>
          <a:ext cx="1450751" cy="720000"/>
        </p:xfrm>
        <a:graphic>
          <a:graphicData uri="http://schemas.openxmlformats.org/presentationml/2006/ole">
            <p:oleObj spid="_x0000_s22797" r:id="rId5" imgW="1307532" imgH="634725" progId="">
              <p:embed/>
            </p:oleObj>
          </a:graphicData>
        </a:graphic>
      </p:graphicFrame>
      <p:pic>
        <p:nvPicPr>
          <p:cNvPr id="41" name="图片 40"/>
          <p:cNvPicPr>
            <a:picLocks noChangeAspect="1"/>
          </p:cNvPicPr>
          <p:nvPr/>
        </p:nvPicPr>
        <p:blipFill rotWithShape="1">
          <a:blip r:embed="rId6" cstate="print">
            <a:extLst>
              <a:ext uri="{28A0092B-C50C-407E-A947-70E740481C1C}">
                <a14:useLocalDpi xmlns="" xmlns:a14="http://schemas.microsoft.com/office/drawing/2010/main" val="0"/>
              </a:ext>
            </a:extLst>
          </a:blip>
          <a:srcRect r="51240"/>
          <a:stretch/>
        </p:blipFill>
        <p:spPr>
          <a:xfrm>
            <a:off x="3152728" y="1124744"/>
            <a:ext cx="2195635" cy="1800000"/>
          </a:xfrm>
          <a:prstGeom prst="rect">
            <a:avLst/>
          </a:prstGeom>
        </p:spPr>
      </p:pic>
      <p:sp>
        <p:nvSpPr>
          <p:cNvPr id="42" name="矩形 41"/>
          <p:cNvSpPr/>
          <p:nvPr/>
        </p:nvSpPr>
        <p:spPr>
          <a:xfrm>
            <a:off x="2771800" y="886272"/>
            <a:ext cx="3053461" cy="307777"/>
          </a:xfrm>
          <a:prstGeom prst="rect">
            <a:avLst/>
          </a:prstGeom>
        </p:spPr>
        <p:txBody>
          <a:bodyPr wrap="square">
            <a:spAutoFit/>
          </a:bodyPr>
          <a:lstStyle/>
          <a:p>
            <a:r>
              <a:rPr lang="en-US" altLang="zh-CN" sz="1400" dirty="0" err="1" smtClean="0">
                <a:latin typeface="微软雅黑" pitchFamily="34" charset="-122"/>
                <a:ea typeface="微软雅黑" pitchFamily="34" charset="-122"/>
                <a:cs typeface="Times New Roman" panose="02020603050405020304" pitchFamily="18" charset="0"/>
              </a:rPr>
              <a:t>ZnO</a:t>
            </a:r>
            <a:r>
              <a:rPr lang="en-US" altLang="zh-CN" sz="1400" dirty="0" smtClean="0">
                <a:latin typeface="微软雅黑" pitchFamily="34" charset="-122"/>
                <a:ea typeface="微软雅黑" pitchFamily="34" charset="-122"/>
                <a:cs typeface="Times New Roman" panose="02020603050405020304" pitchFamily="18" charset="0"/>
              </a:rPr>
              <a:t>/Fe</a:t>
            </a:r>
            <a:r>
              <a:rPr lang="zh-CN" altLang="en-US" sz="1400" dirty="0" smtClean="0">
                <a:latin typeface="微软雅黑" pitchFamily="34" charset="-122"/>
                <a:ea typeface="微软雅黑" pitchFamily="34" charset="-122"/>
                <a:cs typeface="Times New Roman" panose="02020603050405020304" pitchFamily="18" charset="0"/>
              </a:rPr>
              <a:t>薄膜法拉第旋转角</a:t>
            </a:r>
            <a:r>
              <a:rPr lang="zh-CN" altLang="zh-CN" sz="1400" dirty="0" smtClean="0">
                <a:latin typeface="微软雅黑" pitchFamily="34" charset="-122"/>
                <a:ea typeface="微软雅黑" pitchFamily="34" charset="-122"/>
                <a:cs typeface="Times New Roman" panose="02020603050405020304" pitchFamily="18" charset="0"/>
              </a:rPr>
              <a:t>测量结果</a:t>
            </a:r>
            <a:endParaRPr lang="zh-CN" altLang="en-US" sz="1400" dirty="0">
              <a:latin typeface="微软雅黑" pitchFamily="34" charset="-122"/>
              <a:ea typeface="微软雅黑" pitchFamily="34" charset="-122"/>
            </a:endParaRPr>
          </a:p>
        </p:txBody>
      </p:sp>
      <p:pic>
        <p:nvPicPr>
          <p:cNvPr id="43" name="图片 42"/>
          <p:cNvPicPr>
            <a:picLocks noChangeAspect="1"/>
          </p:cNvPicPr>
          <p:nvPr/>
        </p:nvPicPr>
        <p:blipFill rotWithShape="1">
          <a:blip r:embed="rId7">
            <a:extLst>
              <a:ext uri="{28A0092B-C50C-407E-A947-70E740481C1C}">
                <a14:useLocalDpi xmlns="" xmlns:a14="http://schemas.microsoft.com/office/drawing/2010/main" val="0"/>
              </a:ext>
            </a:extLst>
          </a:blip>
          <a:srcRect l="50000"/>
          <a:stretch/>
        </p:blipFill>
        <p:spPr>
          <a:xfrm>
            <a:off x="1115616" y="2492896"/>
            <a:ext cx="1493816" cy="1980000"/>
          </a:xfrm>
          <a:prstGeom prst="rect">
            <a:avLst/>
          </a:prstGeom>
        </p:spPr>
      </p:pic>
      <p:pic>
        <p:nvPicPr>
          <p:cNvPr id="44" name="图片 43"/>
          <p:cNvPicPr>
            <a:picLocks noChangeAspect="1"/>
          </p:cNvPicPr>
          <p:nvPr/>
        </p:nvPicPr>
        <p:blipFill rotWithShape="1">
          <a:blip r:embed="rId6" cstate="print">
            <a:extLst>
              <a:ext uri="{28A0092B-C50C-407E-A947-70E740481C1C}">
                <a14:useLocalDpi xmlns="" xmlns:a14="http://schemas.microsoft.com/office/drawing/2010/main" val="0"/>
              </a:ext>
            </a:extLst>
          </a:blip>
          <a:srcRect l="48812"/>
          <a:stretch/>
        </p:blipFill>
        <p:spPr>
          <a:xfrm>
            <a:off x="5795387" y="1196752"/>
            <a:ext cx="2305005" cy="1800000"/>
          </a:xfrm>
          <a:prstGeom prst="rect">
            <a:avLst/>
          </a:prstGeom>
        </p:spPr>
      </p:pic>
      <p:pic>
        <p:nvPicPr>
          <p:cNvPr id="45" name="图片 44"/>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3237715" y="2924944"/>
            <a:ext cx="2122967" cy="1656000"/>
          </a:xfrm>
          <a:prstGeom prst="rect">
            <a:avLst/>
          </a:prstGeom>
        </p:spPr>
      </p:pic>
      <p:sp>
        <p:nvSpPr>
          <p:cNvPr id="2" name="矩形 1"/>
          <p:cNvSpPr/>
          <p:nvPr/>
        </p:nvSpPr>
        <p:spPr>
          <a:xfrm>
            <a:off x="6011084" y="3040771"/>
            <a:ext cx="2031787" cy="1200329"/>
          </a:xfrm>
          <a:prstGeom prst="rect">
            <a:avLst/>
          </a:prstGeom>
        </p:spPr>
        <p:txBody>
          <a:bodyPr wrap="square">
            <a:spAutoFit/>
          </a:bodyPr>
          <a:lstStyle/>
          <a:p>
            <a:pPr algn="just"/>
            <a:r>
              <a:rPr lang="zh-CN" altLang="en-US" b="1" dirty="0">
                <a:latin typeface="楷体" pitchFamily="49" charset="-122"/>
                <a:ea typeface="楷体" pitchFamily="49" charset="-122"/>
                <a:cs typeface="Times New Roman" panose="02020603050405020304" pitchFamily="18" charset="0"/>
              </a:rPr>
              <a:t>纳米线结构表现</a:t>
            </a:r>
            <a:r>
              <a:rPr lang="zh-CN" altLang="en-US" b="1" dirty="0" smtClean="0">
                <a:latin typeface="楷体" pitchFamily="49" charset="-122"/>
                <a:ea typeface="楷体" pitchFamily="49" charset="-122"/>
                <a:cs typeface="Times New Roman" panose="02020603050405020304" pitchFamily="18" charset="0"/>
              </a:rPr>
              <a:t>出</a:t>
            </a:r>
            <a:endParaRPr lang="en-US" altLang="zh-CN" b="1" dirty="0" smtClean="0">
              <a:latin typeface="楷体" pitchFamily="49" charset="-122"/>
              <a:ea typeface="楷体" pitchFamily="49" charset="-122"/>
              <a:cs typeface="Times New Roman" panose="02020603050405020304" pitchFamily="18" charset="0"/>
            </a:endParaRPr>
          </a:p>
          <a:p>
            <a:pPr algn="just"/>
            <a:r>
              <a:rPr lang="zh-CN" altLang="en-US" b="1" dirty="0" smtClean="0">
                <a:latin typeface="楷体" pitchFamily="49" charset="-122"/>
                <a:ea typeface="楷体" pitchFamily="49" charset="-122"/>
                <a:cs typeface="Times New Roman" panose="02020603050405020304" pitchFamily="18" charset="0"/>
              </a:rPr>
              <a:t>了明显的磁光效应</a:t>
            </a:r>
            <a:endParaRPr lang="en-US" altLang="zh-CN" b="1" dirty="0" smtClean="0">
              <a:latin typeface="楷体" pitchFamily="49" charset="-122"/>
              <a:ea typeface="楷体" pitchFamily="49" charset="-122"/>
              <a:cs typeface="Times New Roman" panose="02020603050405020304" pitchFamily="18" charset="0"/>
            </a:endParaRPr>
          </a:p>
          <a:p>
            <a:pPr algn="just"/>
            <a:r>
              <a:rPr lang="zh-CN" altLang="en-US" b="1" dirty="0" smtClean="0">
                <a:latin typeface="楷体" pitchFamily="49" charset="-122"/>
                <a:ea typeface="楷体" pitchFamily="49" charset="-122"/>
                <a:cs typeface="Times New Roman" panose="02020603050405020304" pitchFamily="18" charset="0"/>
              </a:rPr>
              <a:t>增强</a:t>
            </a:r>
            <a:r>
              <a:rPr lang="zh-CN" altLang="en-US" b="1" dirty="0">
                <a:latin typeface="楷体" pitchFamily="49" charset="-122"/>
                <a:ea typeface="楷体" pitchFamily="49" charset="-122"/>
                <a:cs typeface="Times New Roman" panose="02020603050405020304" pitchFamily="18" charset="0"/>
              </a:rPr>
              <a:t>，</a:t>
            </a:r>
            <a:r>
              <a:rPr lang="zh-CN" altLang="en-US" b="1" dirty="0" smtClean="0">
                <a:latin typeface="楷体" pitchFamily="49" charset="-122"/>
                <a:ea typeface="楷体" pitchFamily="49" charset="-122"/>
                <a:cs typeface="Times New Roman" panose="02020603050405020304" pitchFamily="18" charset="0"/>
              </a:rPr>
              <a:t>与实验结果</a:t>
            </a:r>
            <a:endParaRPr lang="en-US" altLang="zh-CN" b="1" dirty="0" smtClean="0">
              <a:latin typeface="楷体" pitchFamily="49" charset="-122"/>
              <a:ea typeface="楷体" pitchFamily="49" charset="-122"/>
              <a:cs typeface="Times New Roman" panose="02020603050405020304" pitchFamily="18" charset="0"/>
            </a:endParaRPr>
          </a:p>
          <a:p>
            <a:pPr algn="just"/>
            <a:r>
              <a:rPr lang="zh-CN" altLang="en-US" b="1" dirty="0" smtClean="0">
                <a:latin typeface="楷体" pitchFamily="49" charset="-122"/>
                <a:ea typeface="楷体" pitchFamily="49" charset="-122"/>
                <a:cs typeface="Times New Roman" panose="02020603050405020304" pitchFamily="18" charset="0"/>
              </a:rPr>
              <a:t>一致</a:t>
            </a:r>
            <a:endParaRPr lang="zh-CN" altLang="en-US" b="1" dirty="0">
              <a:latin typeface="楷体" pitchFamily="49" charset="-122"/>
              <a:ea typeface="楷体" pitchFamily="49" charset="-122"/>
              <a:cs typeface="Times New Roman" panose="02020603050405020304" pitchFamily="18" charset="0"/>
            </a:endParaRPr>
          </a:p>
        </p:txBody>
      </p:sp>
      <p:sp>
        <p:nvSpPr>
          <p:cNvPr id="46" name="圆角矩形 45"/>
          <p:cNvSpPr/>
          <p:nvPr/>
        </p:nvSpPr>
        <p:spPr>
          <a:xfrm>
            <a:off x="5977218" y="2996952"/>
            <a:ext cx="2088231" cy="1278015"/>
          </a:xfrm>
          <a:prstGeom prst="round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chemeClr val="bg1"/>
              </a:buClr>
            </a:pPr>
            <a:endParaRPr lang="en-US" altLang="zh-CN" sz="1600" b="1" dirty="0">
              <a:latin typeface="微软雅黑" pitchFamily="34" charset="-122"/>
              <a:ea typeface="微软雅黑" pitchFamily="34" charset="-122"/>
            </a:endParaRPr>
          </a:p>
        </p:txBody>
      </p:sp>
      <p:pic>
        <p:nvPicPr>
          <p:cNvPr id="47" name="图片 46"/>
          <p:cNvPicPr>
            <a:picLocks noChangeAspect="1"/>
          </p:cNvPicPr>
          <p:nvPr/>
        </p:nvPicPr>
        <p:blipFill rotWithShape="1">
          <a:blip r:embed="rId9" cstate="print">
            <a:extLst>
              <a:ext uri="{28A0092B-C50C-407E-A947-70E740481C1C}">
                <a14:useLocalDpi xmlns="" xmlns:a14="http://schemas.microsoft.com/office/drawing/2010/main" val="0"/>
              </a:ext>
            </a:extLst>
          </a:blip>
          <a:srcRect t="51098"/>
          <a:stretch/>
        </p:blipFill>
        <p:spPr>
          <a:xfrm>
            <a:off x="935977" y="5085184"/>
            <a:ext cx="3364537" cy="1044000"/>
          </a:xfrm>
          <a:prstGeom prst="rect">
            <a:avLst/>
          </a:prstGeom>
        </p:spPr>
      </p:pic>
      <p:sp>
        <p:nvSpPr>
          <p:cNvPr id="3" name="矩形 2"/>
          <p:cNvSpPr/>
          <p:nvPr/>
        </p:nvSpPr>
        <p:spPr>
          <a:xfrm>
            <a:off x="4801996" y="5132120"/>
            <a:ext cx="3370404" cy="923330"/>
          </a:xfrm>
          <a:prstGeom prst="rect">
            <a:avLst/>
          </a:prstGeom>
        </p:spPr>
        <p:txBody>
          <a:bodyPr wrap="square">
            <a:spAutoFit/>
          </a:bodyPr>
          <a:lstStyle/>
          <a:p>
            <a:r>
              <a:rPr lang="en-US" altLang="zh-CN" b="1" dirty="0" err="1">
                <a:latin typeface="楷体" pitchFamily="49" charset="-122"/>
                <a:ea typeface="楷体" pitchFamily="49" charset="-122"/>
                <a:cs typeface="Times New Roman" panose="02020603050405020304" pitchFamily="18" charset="0"/>
              </a:rPr>
              <a:t>ZnO</a:t>
            </a:r>
            <a:r>
              <a:rPr lang="en-US" altLang="zh-CN" b="1" dirty="0">
                <a:latin typeface="楷体" pitchFamily="49" charset="-122"/>
                <a:ea typeface="楷体" pitchFamily="49" charset="-122"/>
                <a:cs typeface="Times New Roman" panose="02020603050405020304" pitchFamily="18" charset="0"/>
              </a:rPr>
              <a:t>/Ag/Fe</a:t>
            </a:r>
            <a:r>
              <a:rPr lang="zh-CN" altLang="en-US" b="1" dirty="0">
                <a:latin typeface="楷体" pitchFamily="49" charset="-122"/>
                <a:ea typeface="楷体" pitchFamily="49" charset="-122"/>
                <a:cs typeface="Times New Roman" panose="02020603050405020304" pitchFamily="18" charset="0"/>
              </a:rPr>
              <a:t>纳米线中耦合共振</a:t>
            </a:r>
            <a:r>
              <a:rPr lang="zh-CN" altLang="en-US" b="1" dirty="0" smtClean="0">
                <a:latin typeface="楷体" pitchFamily="49" charset="-122"/>
                <a:ea typeface="楷体" pitchFamily="49" charset="-122"/>
                <a:cs typeface="Times New Roman" panose="02020603050405020304" pitchFamily="18" charset="0"/>
              </a:rPr>
              <a:t>更</a:t>
            </a:r>
            <a:endParaRPr lang="en-US" altLang="zh-CN" b="1" dirty="0" smtClean="0">
              <a:latin typeface="楷体" pitchFamily="49" charset="-122"/>
              <a:ea typeface="楷体" pitchFamily="49" charset="-122"/>
              <a:cs typeface="Times New Roman" panose="02020603050405020304" pitchFamily="18" charset="0"/>
            </a:endParaRPr>
          </a:p>
          <a:p>
            <a:r>
              <a:rPr lang="zh-CN" altLang="en-US" b="1" dirty="0" smtClean="0">
                <a:latin typeface="楷体" pitchFamily="49" charset="-122"/>
                <a:ea typeface="楷体" pitchFamily="49" charset="-122"/>
                <a:cs typeface="Times New Roman" panose="02020603050405020304" pitchFamily="18" charset="0"/>
              </a:rPr>
              <a:t>强，电场强度</a:t>
            </a:r>
            <a:r>
              <a:rPr lang="zh-CN" altLang="en-US" b="1" dirty="0">
                <a:latin typeface="楷体" pitchFamily="49" charset="-122"/>
                <a:ea typeface="楷体" pitchFamily="49" charset="-122"/>
                <a:cs typeface="Times New Roman" panose="02020603050405020304" pitchFamily="18" charset="0"/>
              </a:rPr>
              <a:t>发生明显的增强</a:t>
            </a:r>
            <a:r>
              <a:rPr lang="zh-CN" altLang="en-US" b="1" dirty="0" smtClean="0">
                <a:latin typeface="楷体" pitchFamily="49" charset="-122"/>
                <a:ea typeface="楷体" pitchFamily="49" charset="-122"/>
                <a:cs typeface="Times New Roman" panose="02020603050405020304" pitchFamily="18" charset="0"/>
              </a:rPr>
              <a:t>，</a:t>
            </a:r>
            <a:endParaRPr lang="en-US" altLang="zh-CN" b="1" dirty="0" smtClean="0">
              <a:latin typeface="楷体" pitchFamily="49" charset="-122"/>
              <a:ea typeface="楷体" pitchFamily="49" charset="-122"/>
              <a:cs typeface="Times New Roman" panose="02020603050405020304" pitchFamily="18" charset="0"/>
            </a:endParaRPr>
          </a:p>
          <a:p>
            <a:r>
              <a:rPr lang="zh-CN" altLang="en-US" b="1" dirty="0" smtClean="0">
                <a:latin typeface="楷体" pitchFamily="49" charset="-122"/>
                <a:ea typeface="楷体" pitchFamily="49" charset="-122"/>
                <a:cs typeface="Times New Roman" panose="02020603050405020304" pitchFamily="18" charset="0"/>
              </a:rPr>
              <a:t>直接作用</a:t>
            </a:r>
            <a:r>
              <a:rPr lang="zh-CN" altLang="en-US" b="1" dirty="0">
                <a:latin typeface="楷体" pitchFamily="49" charset="-122"/>
                <a:ea typeface="楷体" pitchFamily="49" charset="-122"/>
                <a:cs typeface="Times New Roman" panose="02020603050405020304" pitchFamily="18" charset="0"/>
              </a:rPr>
              <a:t>于磁光效应</a:t>
            </a:r>
          </a:p>
        </p:txBody>
      </p:sp>
      <p:sp>
        <p:nvSpPr>
          <p:cNvPr id="48" name="圆角矩形 47"/>
          <p:cNvSpPr/>
          <p:nvPr/>
        </p:nvSpPr>
        <p:spPr>
          <a:xfrm>
            <a:off x="4756840" y="5119922"/>
            <a:ext cx="3370404" cy="973374"/>
          </a:xfrm>
          <a:prstGeom prst="round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chemeClr val="bg1"/>
              </a:buClr>
            </a:pPr>
            <a:endParaRPr lang="en-US" altLang="zh-CN" sz="1600" b="1" dirty="0">
              <a:latin typeface="微软雅黑" pitchFamily="34" charset="-122"/>
              <a:ea typeface="微软雅黑" pitchFamily="34" charset="-122"/>
            </a:endParaRPr>
          </a:p>
        </p:txBody>
      </p:sp>
      <p:grpSp>
        <p:nvGrpSpPr>
          <p:cNvPr id="57" name="组合 56"/>
          <p:cNvGrpSpPr/>
          <p:nvPr/>
        </p:nvGrpSpPr>
        <p:grpSpPr>
          <a:xfrm>
            <a:off x="2394907" y="6227181"/>
            <a:ext cx="4625365" cy="531409"/>
            <a:chOff x="1886134" y="5193092"/>
            <a:chExt cx="5164754" cy="846943"/>
          </a:xfrm>
        </p:grpSpPr>
        <p:sp>
          <p:nvSpPr>
            <p:cNvPr id="58" name="圆角矩形 57"/>
            <p:cNvSpPr/>
            <p:nvPr/>
          </p:nvSpPr>
          <p:spPr>
            <a:xfrm>
              <a:off x="1886134" y="5193092"/>
              <a:ext cx="4808313" cy="846943"/>
            </a:xfrm>
            <a:prstGeom prst="roundRect">
              <a:avLst/>
            </a:prstGeom>
            <a:solidFill>
              <a:srgbClr val="0070C0">
                <a:alpha val="8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899585" y="5209238"/>
              <a:ext cx="5151303" cy="809364"/>
            </a:xfrm>
            <a:prstGeom prst="rect">
              <a:avLst/>
            </a:prstGeom>
          </p:spPr>
          <p:txBody>
            <a:bodyPr wrap="square">
              <a:spAutoFit/>
            </a:bodyPr>
            <a:lstStyle/>
            <a:p>
              <a:pPr>
                <a:lnSpc>
                  <a:spcPct val="150000"/>
                </a:lnSpc>
              </a:pPr>
              <a:r>
                <a:rPr lang="zh-CN" altLang="en-US" b="1" dirty="0">
                  <a:solidFill>
                    <a:schemeClr val="bg1"/>
                  </a:solidFill>
                  <a:latin typeface="微软雅黑" pitchFamily="34" charset="-122"/>
                  <a:ea typeface="微软雅黑" pitchFamily="34" charset="-122"/>
                </a:rPr>
                <a:t>理论模拟可以很好地指导和解释实验</a:t>
              </a:r>
              <a:r>
                <a:rPr lang="zh-CN" altLang="en-US" b="1" dirty="0" smtClean="0">
                  <a:solidFill>
                    <a:schemeClr val="bg1"/>
                  </a:solidFill>
                  <a:latin typeface="微软雅黑" pitchFamily="34" charset="-122"/>
                  <a:ea typeface="微软雅黑" pitchFamily="34" charset="-122"/>
                </a:rPr>
                <a:t>结果</a:t>
              </a:r>
              <a:endParaRPr lang="zh-CN" altLang="en-US" b="1" dirty="0">
                <a:solidFill>
                  <a:schemeClr val="bg1"/>
                </a:solidFill>
                <a:latin typeface="微软雅黑" pitchFamily="34" charset="-122"/>
                <a:ea typeface="微软雅黑" pitchFamily="34" charset="-122"/>
              </a:endParaRPr>
            </a:p>
          </p:txBody>
        </p:sp>
      </p:grpSp>
      <p:sp>
        <p:nvSpPr>
          <p:cNvPr id="4" name="矩形 3"/>
          <p:cNvSpPr/>
          <p:nvPr/>
        </p:nvSpPr>
        <p:spPr>
          <a:xfrm>
            <a:off x="6524275" y="905971"/>
            <a:ext cx="902811" cy="307777"/>
          </a:xfrm>
          <a:prstGeom prst="rect">
            <a:avLst/>
          </a:prstGeom>
        </p:spPr>
        <p:txBody>
          <a:bodyPr wrap="none">
            <a:spAutoFit/>
          </a:bodyPr>
          <a:lstStyle/>
          <a:p>
            <a:pPr lvl="0"/>
            <a:r>
              <a:rPr lang="zh-CN" altLang="zh-CN" sz="1400" dirty="0">
                <a:solidFill>
                  <a:prstClr val="black"/>
                </a:solidFill>
                <a:latin typeface="微软雅黑" pitchFamily="34" charset="-122"/>
                <a:ea typeface="微软雅黑" pitchFamily="34" charset="-122"/>
                <a:cs typeface="Times New Roman" panose="02020603050405020304" pitchFamily="18" charset="0"/>
              </a:rPr>
              <a:t>模拟结果</a:t>
            </a:r>
            <a:endParaRPr lang="zh-CN" altLang="en-US" sz="1400" dirty="0">
              <a:solidFill>
                <a:prstClr val="black"/>
              </a:solidFill>
              <a:latin typeface="微软雅黑" pitchFamily="34" charset="-122"/>
              <a:ea typeface="微软雅黑" pitchFamily="34" charset="-122"/>
            </a:endParaRPr>
          </a:p>
        </p:txBody>
      </p:sp>
      <p:sp>
        <p:nvSpPr>
          <p:cNvPr id="60" name="矩形 59"/>
          <p:cNvSpPr/>
          <p:nvPr/>
        </p:nvSpPr>
        <p:spPr>
          <a:xfrm>
            <a:off x="1292925" y="2204864"/>
            <a:ext cx="902811" cy="307777"/>
          </a:xfrm>
          <a:prstGeom prst="rect">
            <a:avLst/>
          </a:prstGeom>
        </p:spPr>
        <p:txBody>
          <a:bodyPr wrap="none">
            <a:spAutoFit/>
          </a:bodyPr>
          <a:lstStyle/>
          <a:p>
            <a:pPr lvl="0"/>
            <a:r>
              <a:rPr lang="zh-CN" altLang="en-US" sz="1400" dirty="0" smtClean="0">
                <a:solidFill>
                  <a:prstClr val="black"/>
                </a:solidFill>
                <a:latin typeface="微软雅黑" pitchFamily="34" charset="-122"/>
                <a:ea typeface="微软雅黑" pitchFamily="34" charset="-122"/>
              </a:rPr>
              <a:t>仿真模型</a:t>
            </a:r>
            <a:endParaRPr lang="zh-CN" altLang="en-US" sz="1400" dirty="0">
              <a:solidFill>
                <a:prstClr val="black"/>
              </a:solidFill>
              <a:latin typeface="微软雅黑" pitchFamily="34" charset="-122"/>
              <a:ea typeface="微软雅黑" pitchFamily="34" charset="-122"/>
            </a:endParaRPr>
          </a:p>
        </p:txBody>
      </p:sp>
      <p:sp>
        <p:nvSpPr>
          <p:cNvPr id="61" name="矩形 60"/>
          <p:cNvSpPr/>
          <p:nvPr/>
        </p:nvSpPr>
        <p:spPr>
          <a:xfrm>
            <a:off x="755576" y="4531698"/>
            <a:ext cx="3713232" cy="523220"/>
          </a:xfrm>
          <a:prstGeom prst="rect">
            <a:avLst/>
          </a:prstGeom>
          <a:ln>
            <a:noFill/>
          </a:ln>
        </p:spPr>
        <p:txBody>
          <a:bodyPr wrap="square">
            <a:spAutoFit/>
          </a:bodyPr>
          <a:lstStyle/>
          <a:p>
            <a:pPr lvl="0" algn="ctr"/>
            <a:r>
              <a:rPr lang="en-US" altLang="zh-CN" sz="1400" dirty="0" smtClean="0">
                <a:solidFill>
                  <a:prstClr val="black"/>
                </a:solidFill>
                <a:latin typeface="微软雅黑" pitchFamily="34" charset="-122"/>
                <a:ea typeface="微软雅黑" pitchFamily="34" charset="-122"/>
                <a:cs typeface="Times New Roman" panose="02020603050405020304" pitchFamily="18" charset="0"/>
              </a:rPr>
              <a:t>3</a:t>
            </a:r>
            <a:r>
              <a:rPr lang="zh-CN" altLang="en-US" sz="1400" dirty="0" smtClean="0">
                <a:solidFill>
                  <a:prstClr val="black"/>
                </a:solidFill>
                <a:latin typeface="微软雅黑" pitchFamily="34" charset="-122"/>
                <a:ea typeface="微软雅黑" pitchFamily="34" charset="-122"/>
                <a:cs typeface="Times New Roman" panose="02020603050405020304" pitchFamily="18" charset="0"/>
              </a:rPr>
              <a:t>种不同结构在</a:t>
            </a:r>
            <a:r>
              <a:rPr lang="en-US" altLang="zh-CN" sz="1400" dirty="0" smtClean="0">
                <a:solidFill>
                  <a:prstClr val="black"/>
                </a:solidFill>
                <a:latin typeface="微软雅黑" pitchFamily="34" charset="-122"/>
                <a:ea typeface="微软雅黑" pitchFamily="34" charset="-122"/>
                <a:cs typeface="Times New Roman" panose="02020603050405020304" pitchFamily="18" charset="0"/>
              </a:rPr>
              <a:t>X-Y</a:t>
            </a:r>
            <a:r>
              <a:rPr lang="zh-CN" altLang="en-US" sz="1400" dirty="0" smtClean="0">
                <a:solidFill>
                  <a:prstClr val="black"/>
                </a:solidFill>
                <a:latin typeface="微软雅黑" pitchFamily="34" charset="-122"/>
                <a:ea typeface="微软雅黑" pitchFamily="34" charset="-122"/>
                <a:cs typeface="Times New Roman" panose="02020603050405020304" pitchFamily="18" charset="0"/>
              </a:rPr>
              <a:t>平面的电场分布图</a:t>
            </a:r>
            <a:r>
              <a:rPr lang="en-US" altLang="zh-CN" sz="1400" dirty="0" smtClean="0">
                <a:solidFill>
                  <a:prstClr val="black"/>
                </a:solidFill>
                <a:latin typeface="微软雅黑" pitchFamily="34" charset="-122"/>
                <a:ea typeface="微软雅黑" pitchFamily="34" charset="-122"/>
                <a:cs typeface="Times New Roman" panose="02020603050405020304" pitchFamily="18" charset="0"/>
              </a:rPr>
              <a:t>(a)</a:t>
            </a:r>
            <a:r>
              <a:rPr lang="en-US" altLang="zh-CN" sz="1400" dirty="0" err="1" smtClean="0">
                <a:solidFill>
                  <a:prstClr val="black"/>
                </a:solidFill>
                <a:latin typeface="微软雅黑" pitchFamily="34" charset="-122"/>
                <a:ea typeface="微软雅黑" pitchFamily="34" charset="-122"/>
                <a:cs typeface="Times New Roman" panose="02020603050405020304" pitchFamily="18" charset="0"/>
              </a:rPr>
              <a:t>ZnO</a:t>
            </a:r>
            <a:r>
              <a:rPr lang="en-US" altLang="zh-CN" sz="1400" dirty="0" smtClean="0">
                <a:solidFill>
                  <a:prstClr val="black"/>
                </a:solidFill>
                <a:latin typeface="微软雅黑" pitchFamily="34" charset="-122"/>
                <a:ea typeface="微软雅黑" pitchFamily="34" charset="-122"/>
                <a:cs typeface="Times New Roman" panose="02020603050405020304" pitchFamily="18" charset="0"/>
              </a:rPr>
              <a:t>/Fe (b)</a:t>
            </a:r>
            <a:r>
              <a:rPr lang="en-US" altLang="zh-CN" sz="1400" dirty="0" err="1" smtClean="0">
                <a:solidFill>
                  <a:prstClr val="black"/>
                </a:solidFill>
                <a:latin typeface="微软雅黑" pitchFamily="34" charset="-122"/>
                <a:ea typeface="微软雅黑" pitchFamily="34" charset="-122"/>
                <a:cs typeface="Times New Roman" panose="02020603050405020304" pitchFamily="18" charset="0"/>
              </a:rPr>
              <a:t>ZnO</a:t>
            </a:r>
            <a:r>
              <a:rPr lang="en-US" altLang="zh-CN" sz="1400" dirty="0" smtClean="0">
                <a:solidFill>
                  <a:prstClr val="black"/>
                </a:solidFill>
                <a:latin typeface="微软雅黑" pitchFamily="34" charset="-122"/>
                <a:ea typeface="微软雅黑" pitchFamily="34" charset="-122"/>
                <a:cs typeface="Times New Roman" panose="02020603050405020304" pitchFamily="18" charset="0"/>
              </a:rPr>
              <a:t>/Fe/Ag (c)</a:t>
            </a:r>
            <a:r>
              <a:rPr lang="en-US" altLang="zh-CN" sz="1400" dirty="0" err="1" smtClean="0">
                <a:solidFill>
                  <a:prstClr val="black"/>
                </a:solidFill>
                <a:latin typeface="微软雅黑" pitchFamily="34" charset="-122"/>
                <a:ea typeface="微软雅黑" pitchFamily="34" charset="-122"/>
                <a:cs typeface="Times New Roman" panose="02020603050405020304" pitchFamily="18" charset="0"/>
              </a:rPr>
              <a:t>ZnO</a:t>
            </a:r>
            <a:r>
              <a:rPr lang="en-US" altLang="zh-CN" sz="1400" dirty="0" smtClean="0">
                <a:solidFill>
                  <a:prstClr val="black"/>
                </a:solidFill>
                <a:latin typeface="微软雅黑" pitchFamily="34" charset="-122"/>
                <a:ea typeface="微软雅黑" pitchFamily="34" charset="-122"/>
                <a:cs typeface="Times New Roman" panose="02020603050405020304" pitchFamily="18" charset="0"/>
              </a:rPr>
              <a:t>/Ag/Fe</a:t>
            </a:r>
          </a:p>
        </p:txBody>
      </p:sp>
    </p:spTree>
    <p:extLst>
      <p:ext uri="{BB962C8B-B14F-4D97-AF65-F5344CB8AC3E}">
        <p14:creationId xmlns="" xmlns:p14="http://schemas.microsoft.com/office/powerpoint/2010/main" val="163745344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E:\qq something\329481648\FileRecv\校徽.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6683" y="20560"/>
            <a:ext cx="777429" cy="77042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 name="直接连接符 4"/>
          <p:cNvCxnSpPr/>
          <p:nvPr/>
        </p:nvCxnSpPr>
        <p:spPr>
          <a:xfrm>
            <a:off x="0" y="814388"/>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0" y="290721"/>
            <a:ext cx="2843808" cy="537522"/>
            <a:chOff x="0" y="290721"/>
            <a:chExt cx="2843808" cy="537522"/>
          </a:xfrm>
        </p:grpSpPr>
        <p:sp>
          <p:nvSpPr>
            <p:cNvPr id="8" name="矩形 7"/>
            <p:cNvSpPr/>
            <p:nvPr/>
          </p:nvSpPr>
          <p:spPr bwMode="auto">
            <a:xfrm>
              <a:off x="2667596" y="290721"/>
              <a:ext cx="176212"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schemeClr val="bg1"/>
                </a:solidFill>
                <a:latin typeface="Arial" pitchFamily="34" charset="0"/>
                <a:ea typeface="微软雅黑" pitchFamily="34" charset="-122"/>
                <a:sym typeface="Arial" pitchFamily="34" charset="0"/>
              </a:endParaRPr>
            </a:p>
          </p:txBody>
        </p:sp>
        <p:sp>
          <p:nvSpPr>
            <p:cNvPr id="9" name="矩形 8"/>
            <p:cNvSpPr/>
            <p:nvPr/>
          </p:nvSpPr>
          <p:spPr bwMode="auto">
            <a:xfrm>
              <a:off x="0" y="298018"/>
              <a:ext cx="2555776"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600" b="1" dirty="0" smtClean="0">
                  <a:solidFill>
                    <a:schemeClr val="bg1"/>
                  </a:solidFill>
                  <a:latin typeface="Arial" pitchFamily="34" charset="0"/>
                  <a:ea typeface="微软雅黑" pitchFamily="34" charset="-122"/>
                  <a:sym typeface="Arial" pitchFamily="34" charset="0"/>
                </a:rPr>
                <a:t>总结与展望</a:t>
              </a:r>
              <a:endParaRPr lang="zh-CN" altLang="en-US" sz="3600" b="1" dirty="0">
                <a:solidFill>
                  <a:schemeClr val="bg1"/>
                </a:solidFill>
                <a:latin typeface="Arial" pitchFamily="34" charset="0"/>
                <a:ea typeface="微软雅黑" pitchFamily="34" charset="-122"/>
                <a:sym typeface="Arial" pitchFamily="34" charset="0"/>
              </a:endParaRPr>
            </a:p>
          </p:txBody>
        </p:sp>
      </p:grpSp>
      <p:sp>
        <p:nvSpPr>
          <p:cNvPr id="26" name="Rectangle 4"/>
          <p:cNvSpPr>
            <a:spLocks noChangeArrowheads="1"/>
          </p:cNvSpPr>
          <p:nvPr/>
        </p:nvSpPr>
        <p:spPr bwMode="auto">
          <a:xfrm>
            <a:off x="684286" y="1628800"/>
            <a:ext cx="7704138" cy="213904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marL="0" lvl="3" algn="ctr">
              <a:buFont typeface="楷体_GB2312" pitchFamily="49" charset="-122"/>
              <a:buChar char="★"/>
            </a:pPr>
            <a:r>
              <a:rPr lang="zh-CN" altLang="en-US" sz="2600" b="1" dirty="0">
                <a:solidFill>
                  <a:srgbClr val="FF0000"/>
                </a:solidFill>
                <a:latin typeface="楷体_GB2312" pitchFamily="49" charset="-122"/>
                <a:ea typeface="楷体_GB2312" pitchFamily="49" charset="-122"/>
              </a:rPr>
              <a:t> </a:t>
            </a:r>
            <a:r>
              <a:rPr lang="zh-CN" altLang="en-US" sz="2400" dirty="0">
                <a:solidFill>
                  <a:srgbClr val="FF0000"/>
                </a:solidFill>
                <a:latin typeface="微软雅黑" pitchFamily="34" charset="-122"/>
                <a:ea typeface="微软雅黑" pitchFamily="34" charset="-122"/>
              </a:rPr>
              <a:t>提高教学质量的重要</a:t>
            </a:r>
            <a:r>
              <a:rPr lang="zh-CN" altLang="en-US" sz="2400" dirty="0" smtClean="0">
                <a:solidFill>
                  <a:srgbClr val="FF0000"/>
                </a:solidFill>
                <a:latin typeface="微软雅黑" pitchFamily="34" charset="-122"/>
                <a:ea typeface="微软雅黑" pitchFamily="34" charset="-122"/>
              </a:rPr>
              <a:t>手段</a:t>
            </a:r>
          </a:p>
          <a:p>
            <a:pPr lvl="3" algn="l">
              <a:buFont typeface="楷体_GB2312" pitchFamily="49" charset="-122"/>
              <a:buNone/>
            </a:pPr>
            <a:endParaRPr lang="zh-CN" altLang="en-US" sz="800" b="1" dirty="0" smtClean="0">
              <a:solidFill>
                <a:srgbClr val="FF0000"/>
              </a:solidFill>
              <a:latin typeface="楷体_GB2312" pitchFamily="49" charset="-122"/>
              <a:ea typeface="楷体_GB2312" pitchFamily="49" charset="-122"/>
            </a:endParaRPr>
          </a:p>
          <a:p>
            <a:pPr indent="468000" algn="just">
              <a:lnSpc>
                <a:spcPct val="150000"/>
              </a:lnSpc>
            </a:pPr>
            <a:r>
              <a:rPr lang="zh-CN" altLang="en-US" sz="2200" b="1" dirty="0" smtClean="0">
                <a:latin typeface="楷体_GB2312" pitchFamily="49" charset="-122"/>
                <a:ea typeface="楷体_GB2312" pitchFamily="49" charset="-122"/>
              </a:rPr>
              <a:t>计算机模拟能很好地解释实验现象背后的物理机理，节约实验成本和时间，加深学生对实验内容的理解，激发学习兴趣</a:t>
            </a:r>
            <a:endParaRPr lang="zh-CN" altLang="en-US" sz="2200" b="1" dirty="0">
              <a:latin typeface="楷体_GB2312" pitchFamily="49" charset="-122"/>
              <a:ea typeface="楷体_GB2312" pitchFamily="49" charset="-122"/>
            </a:endParaRPr>
          </a:p>
        </p:txBody>
      </p:sp>
      <p:sp>
        <p:nvSpPr>
          <p:cNvPr id="27" name="Rectangle 5"/>
          <p:cNvSpPr>
            <a:spLocks noChangeArrowheads="1"/>
          </p:cNvSpPr>
          <p:nvPr/>
        </p:nvSpPr>
        <p:spPr bwMode="auto">
          <a:xfrm>
            <a:off x="827955" y="4030032"/>
            <a:ext cx="7416800" cy="163121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lgn="ctr">
              <a:buFont typeface="楷体_GB2312" pitchFamily="49" charset="-122"/>
              <a:buChar char="★"/>
            </a:pPr>
            <a:r>
              <a:rPr lang="zh-CN" altLang="en-US" sz="2600" b="1" dirty="0" smtClean="0">
                <a:solidFill>
                  <a:srgbClr val="FF0000"/>
                </a:solidFill>
                <a:latin typeface="楷体_GB2312" pitchFamily="49" charset="-122"/>
                <a:ea typeface="楷体_GB2312" pitchFamily="49" charset="-122"/>
              </a:rPr>
              <a:t> </a:t>
            </a:r>
            <a:r>
              <a:rPr lang="zh-CN" altLang="en-US" sz="2400" dirty="0">
                <a:solidFill>
                  <a:srgbClr val="FF0000"/>
                </a:solidFill>
                <a:latin typeface="微软雅黑" pitchFamily="34" charset="-122"/>
                <a:ea typeface="微软雅黑" pitchFamily="34" charset="-122"/>
              </a:rPr>
              <a:t>培养学生科研能力的有效方式</a:t>
            </a:r>
          </a:p>
          <a:p>
            <a:pPr>
              <a:buFont typeface="楷体_GB2312" pitchFamily="49" charset="-122"/>
              <a:buNone/>
            </a:pPr>
            <a:r>
              <a:rPr lang="en-US" altLang="zh-CN" sz="800" b="1" dirty="0" smtClean="0">
                <a:solidFill>
                  <a:srgbClr val="FF0000"/>
                </a:solidFill>
                <a:latin typeface="楷体_GB2312" pitchFamily="49" charset="-122"/>
                <a:ea typeface="楷体_GB2312" pitchFamily="49" charset="-122"/>
              </a:rPr>
              <a:t>                       </a:t>
            </a:r>
            <a:endParaRPr lang="zh-CN" altLang="en-US" sz="800" b="1" dirty="0">
              <a:solidFill>
                <a:srgbClr val="FF0000"/>
              </a:solidFill>
              <a:latin typeface="楷体_GB2312" pitchFamily="49" charset="-122"/>
              <a:ea typeface="楷体_GB2312" pitchFamily="49" charset="-122"/>
            </a:endParaRPr>
          </a:p>
          <a:p>
            <a:pPr indent="468000" algn="just">
              <a:lnSpc>
                <a:spcPct val="150000"/>
              </a:lnSpc>
            </a:pPr>
            <a:r>
              <a:rPr lang="zh-CN" altLang="en-US" sz="2200" b="1" dirty="0" smtClean="0">
                <a:latin typeface="楷体_GB2312" pitchFamily="49" charset="-122"/>
                <a:ea typeface="楷体_GB2312" pitchFamily="49" charset="-122"/>
              </a:rPr>
              <a:t>将模拟项目转化为研究型实验项目引入实验教学中，开辟学生尽早接触科研、体验科研的有效途径</a:t>
            </a:r>
            <a:endParaRPr lang="zh-CN" altLang="en-US" sz="2200" b="1" dirty="0">
              <a:latin typeface="楷体_GB2312" pitchFamily="49" charset="-122"/>
              <a:ea typeface="楷体_GB2312" pitchFamily="49" charset="-122"/>
            </a:endParaRPr>
          </a:p>
        </p:txBody>
      </p:sp>
    </p:spTree>
  </p:cSld>
  <p:clrMapOvr>
    <a:masterClrMapping/>
  </p:clrMapOvr>
  <p:transition advTm="28953"/>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11994" b="11296"/>
          <a:stretch>
            <a:fillRect/>
          </a:stretch>
        </p:blipFill>
        <p:spPr bwMode="auto">
          <a:xfrm>
            <a:off x="1197" y="1556793"/>
            <a:ext cx="9144000" cy="3728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矩形 3"/>
          <p:cNvSpPr/>
          <p:nvPr/>
        </p:nvSpPr>
        <p:spPr>
          <a:xfrm>
            <a:off x="3088261" y="692696"/>
            <a:ext cx="2967479" cy="923330"/>
          </a:xfrm>
          <a:prstGeom prst="rect">
            <a:avLst/>
          </a:prstGeom>
        </p:spPr>
        <p:txBody>
          <a:bodyPr wrap="none">
            <a:spAutoFit/>
          </a:bodyPr>
          <a:lstStyle/>
          <a:p>
            <a:r>
              <a:rPr lang="zh-CN" altLang="en-US" sz="5400" b="1" dirty="0" smtClean="0">
                <a:latin typeface="Times New Roman" pitchFamily="18" charset="0"/>
                <a:cs typeface="Times New Roman" pitchFamily="18" charset="0"/>
              </a:rPr>
              <a:t>谢谢聆听</a:t>
            </a:r>
            <a:endParaRPr lang="zh-CN" altLang="en-US" sz="5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1" y="284164"/>
            <a:ext cx="1692275" cy="530225"/>
            <a:chOff x="0" y="284389"/>
            <a:chExt cx="1692275" cy="529772"/>
          </a:xfrm>
        </p:grpSpPr>
        <p:sp>
          <p:nvSpPr>
            <p:cNvPr id="5" name="矩形 4"/>
            <p:cNvSpPr/>
            <p:nvPr/>
          </p:nvSpPr>
          <p:spPr>
            <a:xfrm>
              <a:off x="0" y="284389"/>
              <a:ext cx="1511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600" b="1" dirty="0" smtClean="0">
                  <a:solidFill>
                    <a:schemeClr val="bg1"/>
                  </a:solidFill>
                  <a:latin typeface="Arial" pitchFamily="34" charset="0"/>
                  <a:ea typeface="微软雅黑" pitchFamily="34" charset="-122"/>
                  <a:sym typeface="Arial" pitchFamily="34" charset="0"/>
                </a:rPr>
                <a:t>目录</a:t>
              </a:r>
              <a:endParaRPr lang="zh-CN" altLang="en-US" sz="3600" b="1" dirty="0">
                <a:solidFill>
                  <a:schemeClr val="bg1"/>
                </a:solidFill>
                <a:latin typeface="Arial" pitchFamily="34" charset="0"/>
                <a:ea typeface="微软雅黑" pitchFamily="34" charset="-122"/>
                <a:sym typeface="Arial" pitchFamily="34" charset="0"/>
              </a:endParaRPr>
            </a:p>
          </p:txBody>
        </p:sp>
        <p:sp>
          <p:nvSpPr>
            <p:cNvPr id="6" name="矩形 5"/>
            <p:cNvSpPr/>
            <p:nvPr/>
          </p:nvSpPr>
          <p:spPr>
            <a:xfrm>
              <a:off x="1577975" y="284389"/>
              <a:ext cx="114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schemeClr val="bg1"/>
                </a:solidFill>
                <a:latin typeface="Arial" pitchFamily="34" charset="0"/>
                <a:ea typeface="微软雅黑" pitchFamily="34" charset="-122"/>
                <a:sym typeface="Arial" pitchFamily="34" charset="0"/>
              </a:endParaRPr>
            </a:p>
          </p:txBody>
        </p:sp>
      </p:grpSp>
      <p:cxnSp>
        <p:nvCxnSpPr>
          <p:cNvPr id="7" name="直接连接符 6"/>
          <p:cNvCxnSpPr/>
          <p:nvPr/>
        </p:nvCxnSpPr>
        <p:spPr>
          <a:xfrm>
            <a:off x="0" y="814388"/>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pic>
        <p:nvPicPr>
          <p:cNvPr id="8" name="Picture 4" descr="E:\qq something\329481648\FileRecv\校徽.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31076" y="20560"/>
            <a:ext cx="777429" cy="77042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9" name="组合 8"/>
          <p:cNvGrpSpPr/>
          <p:nvPr/>
        </p:nvGrpSpPr>
        <p:grpSpPr>
          <a:xfrm>
            <a:off x="2593592" y="2708648"/>
            <a:ext cx="3922624" cy="677108"/>
            <a:chOff x="2723152" y="2258926"/>
            <a:chExt cx="3922624" cy="677108"/>
          </a:xfrm>
        </p:grpSpPr>
        <p:sp>
          <p:nvSpPr>
            <p:cNvPr id="37" name="Text Box 231"/>
            <p:cNvSpPr txBox="1">
              <a:spLocks noChangeArrowheads="1"/>
            </p:cNvSpPr>
            <p:nvPr/>
          </p:nvSpPr>
          <p:spPr bwMode="gray">
            <a:xfrm>
              <a:off x="3527615" y="2258926"/>
              <a:ext cx="3118161"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zh-CN" altLang="en-US" sz="3800" b="1" dirty="0" smtClean="0">
                  <a:solidFill>
                    <a:srgbClr val="000000"/>
                  </a:solidFill>
                  <a:latin typeface="楷体" pitchFamily="49" charset="-122"/>
                  <a:ea typeface="楷体" pitchFamily="49" charset="-122"/>
                </a:rPr>
                <a:t>光学模拟方法</a:t>
              </a:r>
              <a:endParaRPr lang="zh-CN" altLang="en-US" sz="3800" b="1" dirty="0">
                <a:solidFill>
                  <a:srgbClr val="000000"/>
                </a:solidFill>
                <a:latin typeface="楷体" pitchFamily="49" charset="-122"/>
                <a:ea typeface="楷体" pitchFamily="49" charset="-122"/>
              </a:endParaRPr>
            </a:p>
          </p:txBody>
        </p:sp>
        <p:sp>
          <p:nvSpPr>
            <p:cNvPr id="38" name="Line 234"/>
            <p:cNvSpPr>
              <a:spLocks noChangeShapeType="1"/>
            </p:cNvSpPr>
            <p:nvPr/>
          </p:nvSpPr>
          <p:spPr bwMode="gray">
            <a:xfrm>
              <a:off x="3027950" y="2898002"/>
              <a:ext cx="3617825" cy="0"/>
            </a:xfrm>
            <a:prstGeom prst="line">
              <a:avLst/>
            </a:prstGeom>
            <a:noFill/>
            <a:ln w="25400">
              <a:solidFill>
                <a:srgbClr val="969696"/>
              </a:solidFill>
              <a:prstDash val="sysDot"/>
              <a:round/>
              <a:tailEnd type="oval" w="med" len="med"/>
            </a:ln>
            <a:extLst>
              <a:ext uri="{909E8E84-426E-40DD-AFC4-6F175D3DCCD1}">
                <a14:hiddenFill xmlns="" xmlns:a14="http://schemas.microsoft.com/office/drawing/2010/main">
                  <a:noFill/>
                </a14:hiddenFill>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39" name="Rectangle 235"/>
            <p:cNvSpPr>
              <a:spLocks noChangeArrowheads="1"/>
            </p:cNvSpPr>
            <p:nvPr/>
          </p:nvSpPr>
          <p:spPr bwMode="gray">
            <a:xfrm rot="3419336">
              <a:off x="2743789" y="2321741"/>
              <a:ext cx="479425" cy="520700"/>
            </a:xfrm>
            <a:prstGeom prst="rect">
              <a:avLst/>
            </a:prstGeom>
            <a:gradFill rotWithShape="1">
              <a:gsLst>
                <a:gs pos="0">
                  <a:srgbClr val="99CC00"/>
                </a:gs>
                <a:gs pos="100000">
                  <a:srgbClr val="475E00"/>
                </a:gs>
              </a:gsLst>
              <a:lin ang="5400000" scaled="1"/>
            </a:gra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p:spPr>
          <p:txBody>
            <a:bodyPr rot="10800000" vert="eaVert" wrap="none" anchor="ctr">
              <a:flatTx/>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a:p>
          </p:txBody>
        </p:sp>
        <p:sp>
          <p:nvSpPr>
            <p:cNvPr id="40" name="Text Box 237"/>
            <p:cNvSpPr txBox="1">
              <a:spLocks noChangeArrowheads="1"/>
            </p:cNvSpPr>
            <p:nvPr/>
          </p:nvSpPr>
          <p:spPr bwMode="gray">
            <a:xfrm>
              <a:off x="2832289" y="2364603"/>
              <a:ext cx="370615"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lang="en-US" altLang="zh-CN" sz="2600" b="1" dirty="0">
                  <a:solidFill>
                    <a:srgbClr val="FFFFFF"/>
                  </a:solidFill>
                </a:rPr>
                <a:t>2</a:t>
              </a:r>
            </a:p>
          </p:txBody>
        </p:sp>
      </p:grpSp>
      <p:grpSp>
        <p:nvGrpSpPr>
          <p:cNvPr id="10" name="组合 9"/>
          <p:cNvGrpSpPr/>
          <p:nvPr/>
        </p:nvGrpSpPr>
        <p:grpSpPr>
          <a:xfrm>
            <a:off x="2593592" y="3982587"/>
            <a:ext cx="3922623" cy="692755"/>
            <a:chOff x="2723152" y="3258161"/>
            <a:chExt cx="3922623" cy="692755"/>
          </a:xfrm>
        </p:grpSpPr>
        <p:sp>
          <p:nvSpPr>
            <p:cNvPr id="41" name="Text Box 232"/>
            <p:cNvSpPr txBox="1">
              <a:spLocks noChangeArrowheads="1"/>
            </p:cNvSpPr>
            <p:nvPr/>
          </p:nvSpPr>
          <p:spPr bwMode="gray">
            <a:xfrm>
              <a:off x="2774452" y="3489251"/>
              <a:ext cx="3561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0" marR="0" lvl="0" indent="0" algn="ctr" defTabSz="914400" rtl="0" eaLnBrk="1" fontAlgn="base" latinLnBrk="0" hangingPunct="1">
                <a:spcBef>
                  <a:spcPct val="0"/>
                </a:spcBef>
                <a:spcAft>
                  <a:spcPct val="0"/>
                </a:spcAft>
                <a:buClrTx/>
                <a:buSzTx/>
                <a:buFontTx/>
                <a:buNone/>
                <a:defRPr/>
              </a:pPr>
              <a:r>
                <a:rPr kumimoji="0" lang="en-US" altLang="zh-CN" sz="2400" b="1" i="0" u="none" strike="noStrike" kern="1200" cap="none" spc="0" normalizeH="0" baseline="0" noProof="0">
                  <a:ln>
                    <a:noFill/>
                  </a:ln>
                  <a:solidFill>
                    <a:srgbClr val="FFFFFF"/>
                  </a:solidFill>
                  <a:effectLst/>
                  <a:uLnTx/>
                  <a:uFillTx/>
                  <a:latin typeface="Arial" pitchFamily="34" charset="0"/>
                  <a:ea typeface="宋体" pitchFamily="2" charset="-122"/>
                  <a:cs typeface="+mn-cs"/>
                </a:rPr>
                <a:t>5</a:t>
              </a:r>
            </a:p>
          </p:txBody>
        </p:sp>
        <p:sp>
          <p:nvSpPr>
            <p:cNvPr id="42" name="Line 244"/>
            <p:cNvSpPr>
              <a:spLocks noChangeShapeType="1"/>
            </p:cNvSpPr>
            <p:nvPr/>
          </p:nvSpPr>
          <p:spPr bwMode="gray">
            <a:xfrm>
              <a:off x="3005725" y="3895652"/>
              <a:ext cx="3640050" cy="0"/>
            </a:xfrm>
            <a:prstGeom prst="line">
              <a:avLst/>
            </a:prstGeom>
            <a:noFill/>
            <a:ln w="25400">
              <a:solidFill>
                <a:srgbClr val="969696"/>
              </a:solidFill>
              <a:prstDash val="sysDot"/>
              <a:round/>
              <a:tailEnd type="oval" w="med" len="med"/>
            </a:ln>
            <a:extLst>
              <a:ext uri="{909E8E84-426E-40DD-AFC4-6F175D3DCCD1}">
                <a14:hiddenFill xmlns="" xmlns:a14="http://schemas.microsoft.com/office/drawing/2010/main">
                  <a:noFill/>
                </a14:hiddenFill>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0" marR="0" lvl="0" indent="0" algn="l" defTabSz="914400" rtl="0" eaLnBrk="1" fontAlgn="base" latinLnBrk="0" hangingPunct="1">
                <a:spcBef>
                  <a:spcPct val="0"/>
                </a:spcBef>
                <a:spcAft>
                  <a:spcPct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Arial" pitchFamily="34" charset="0"/>
                <a:ea typeface="宋体" pitchFamily="2" charset="-122"/>
                <a:cs typeface="+mn-cs"/>
              </a:endParaRPr>
            </a:p>
          </p:txBody>
        </p:sp>
        <p:sp>
          <p:nvSpPr>
            <p:cNvPr id="43" name="Rectangle 245"/>
            <p:cNvSpPr>
              <a:spLocks noChangeArrowheads="1"/>
            </p:cNvSpPr>
            <p:nvPr/>
          </p:nvSpPr>
          <p:spPr bwMode="gray">
            <a:xfrm rot="3419336">
              <a:off x="2743789" y="3320976"/>
              <a:ext cx="479425" cy="520700"/>
            </a:xfrm>
            <a:prstGeom prst="rect">
              <a:avLst/>
            </a:prstGeom>
            <a:gradFill rotWithShape="1">
              <a:gsLst>
                <a:gs pos="0">
                  <a:srgbClr val="FF9933"/>
                </a:gs>
                <a:gs pos="100000">
                  <a:srgbClr val="764718"/>
                </a:gs>
              </a:gsLst>
              <a:lin ang="5400000" scaled="1"/>
            </a:gra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p:spPr>
          <p:txBody>
            <a:bodyPr rot="10800000" vert="eaVert" wrap="none" anchor="ctr">
              <a:flatTx/>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0" marR="0" lvl="0" indent="0" algn="l" defTabSz="914400" rtl="0" eaLnBrk="1" fontAlgn="base" latinLnBrk="0" hangingPunct="1">
                <a:spcBef>
                  <a:spcPct val="0"/>
                </a:spcBef>
                <a:spcAft>
                  <a:spcPct val="0"/>
                </a:spcAft>
                <a:buClrTx/>
                <a:buSzTx/>
                <a:buFontTx/>
                <a:buNone/>
                <a:defRPr/>
              </a:pPr>
              <a:endParaRPr kumimoji="0" lang="zh-CN" altLang="zh-CN" sz="1800" b="0" i="0" u="none" strike="noStrike" kern="1200" cap="none" spc="0" normalizeH="0" baseline="0" noProof="0">
                <a:ln>
                  <a:noFill/>
                </a:ln>
                <a:solidFill>
                  <a:sysClr val="windowText" lastClr="000000"/>
                </a:solidFill>
                <a:effectLst/>
                <a:uLnTx/>
                <a:uFillTx/>
                <a:latin typeface="Arial" pitchFamily="34" charset="0"/>
                <a:ea typeface="宋体" pitchFamily="2" charset="-122"/>
                <a:cs typeface="+mn-cs"/>
              </a:endParaRPr>
            </a:p>
          </p:txBody>
        </p:sp>
        <p:sp>
          <p:nvSpPr>
            <p:cNvPr id="44" name="Text Box 246"/>
            <p:cNvSpPr txBox="1">
              <a:spLocks noChangeArrowheads="1"/>
            </p:cNvSpPr>
            <p:nvPr/>
          </p:nvSpPr>
          <p:spPr bwMode="gray">
            <a:xfrm>
              <a:off x="3527615" y="3258161"/>
              <a:ext cx="2140330"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zh-CN" altLang="en-US" sz="3800" b="1" dirty="0" smtClean="0">
                  <a:latin typeface="楷体" pitchFamily="49" charset="-122"/>
                  <a:ea typeface="楷体" pitchFamily="49" charset="-122"/>
                </a:rPr>
                <a:t>应用实例</a:t>
              </a:r>
              <a:endParaRPr lang="zh-CN" altLang="en-US" sz="3800" b="1" dirty="0">
                <a:latin typeface="楷体" pitchFamily="49" charset="-122"/>
                <a:ea typeface="楷体" pitchFamily="49" charset="-122"/>
              </a:endParaRPr>
            </a:p>
          </p:txBody>
        </p:sp>
        <p:sp>
          <p:nvSpPr>
            <p:cNvPr id="45" name="Text Box 247"/>
            <p:cNvSpPr txBox="1">
              <a:spLocks noChangeArrowheads="1"/>
            </p:cNvSpPr>
            <p:nvPr/>
          </p:nvSpPr>
          <p:spPr bwMode="gray">
            <a:xfrm>
              <a:off x="2832289" y="3363838"/>
              <a:ext cx="370615"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0" marR="0" lvl="0" indent="0" algn="ctr" defTabSz="914400" rtl="0" eaLnBrk="1" fontAlgn="base" latinLnBrk="0" hangingPunct="1">
                <a:spcBef>
                  <a:spcPct val="0"/>
                </a:spcBef>
                <a:spcAft>
                  <a:spcPct val="0"/>
                </a:spcAft>
                <a:buClrTx/>
                <a:buSzTx/>
                <a:buFontTx/>
                <a:buNone/>
                <a:defRPr/>
              </a:pPr>
              <a:r>
                <a:rPr kumimoji="0" lang="en-US" altLang="zh-CN" sz="2600" b="1" i="0" u="none" strike="noStrike" kern="1200" cap="none" spc="0" normalizeH="0" baseline="0" noProof="0" dirty="0" smtClean="0">
                  <a:ln>
                    <a:noFill/>
                  </a:ln>
                  <a:solidFill>
                    <a:srgbClr val="FFFFFF"/>
                  </a:solidFill>
                  <a:effectLst/>
                  <a:uLnTx/>
                  <a:uFillTx/>
                  <a:latin typeface="Arial" pitchFamily="34" charset="0"/>
                  <a:ea typeface="宋体" pitchFamily="2" charset="-122"/>
                  <a:cs typeface="+mn-cs"/>
                </a:rPr>
                <a:t>3</a:t>
              </a:r>
              <a:endParaRPr kumimoji="0" lang="en-US" altLang="zh-CN" sz="2600" b="1" i="0" u="none" strike="noStrike" kern="1200" cap="none" spc="0" normalizeH="0" baseline="0" noProof="0" dirty="0">
                <a:ln>
                  <a:noFill/>
                </a:ln>
                <a:solidFill>
                  <a:srgbClr val="FFFFFF"/>
                </a:solidFill>
                <a:effectLst/>
                <a:uLnTx/>
                <a:uFillTx/>
                <a:latin typeface="Arial" pitchFamily="34" charset="0"/>
                <a:ea typeface="宋体" pitchFamily="2" charset="-122"/>
                <a:cs typeface="+mn-cs"/>
              </a:endParaRPr>
            </a:p>
          </p:txBody>
        </p:sp>
      </p:grpSp>
      <p:grpSp>
        <p:nvGrpSpPr>
          <p:cNvPr id="16" name="组合 15"/>
          <p:cNvGrpSpPr/>
          <p:nvPr/>
        </p:nvGrpSpPr>
        <p:grpSpPr>
          <a:xfrm>
            <a:off x="2593592" y="5272172"/>
            <a:ext cx="3922623" cy="677108"/>
            <a:chOff x="2723152" y="4326890"/>
            <a:chExt cx="3922623" cy="677108"/>
          </a:xfrm>
        </p:grpSpPr>
        <p:sp>
          <p:nvSpPr>
            <p:cNvPr id="15" name="Line 244"/>
            <p:cNvSpPr>
              <a:spLocks noChangeShapeType="1"/>
            </p:cNvSpPr>
            <p:nvPr/>
          </p:nvSpPr>
          <p:spPr bwMode="gray">
            <a:xfrm>
              <a:off x="3084809" y="4962376"/>
              <a:ext cx="3560966" cy="0"/>
            </a:xfrm>
            <a:prstGeom prst="line">
              <a:avLst/>
            </a:prstGeom>
            <a:noFill/>
            <a:ln w="25400">
              <a:solidFill>
                <a:srgbClr val="969696"/>
              </a:solidFill>
              <a:prstDash val="sysDot"/>
              <a:round/>
              <a:tailEnd type="oval" w="med" len="med"/>
            </a:ln>
            <a:extLst>
              <a:ext uri="{909E8E84-426E-40DD-AFC4-6F175D3DCCD1}">
                <a14:hiddenFill xmlns="" xmlns:a14="http://schemas.microsoft.com/office/drawing/2010/main">
                  <a:noFill/>
                </a14:hiddenFill>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0" marR="0" lvl="0" indent="0" algn="l" defTabSz="914400" rtl="0" eaLnBrk="1" fontAlgn="base" latinLnBrk="0" hangingPunct="1">
                <a:spcBef>
                  <a:spcPct val="0"/>
                </a:spcBef>
                <a:spcAft>
                  <a:spcPct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Arial" pitchFamily="34" charset="0"/>
                <a:ea typeface="宋体" pitchFamily="2" charset="-122"/>
                <a:cs typeface="+mn-cs"/>
              </a:endParaRPr>
            </a:p>
          </p:txBody>
        </p:sp>
        <p:sp>
          <p:nvSpPr>
            <p:cNvPr id="17" name="Text Box 246"/>
            <p:cNvSpPr txBox="1">
              <a:spLocks noChangeArrowheads="1"/>
            </p:cNvSpPr>
            <p:nvPr/>
          </p:nvSpPr>
          <p:spPr bwMode="gray">
            <a:xfrm>
              <a:off x="3527615" y="4326890"/>
              <a:ext cx="2629246"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zh-CN" altLang="en-US" sz="3800" b="1" dirty="0" smtClean="0">
                  <a:latin typeface="楷体" pitchFamily="49" charset="-122"/>
                  <a:ea typeface="楷体" pitchFamily="49" charset="-122"/>
                </a:rPr>
                <a:t>总结与展望</a:t>
              </a:r>
              <a:endParaRPr lang="zh-CN" altLang="en-US" sz="3800" b="1" dirty="0">
                <a:latin typeface="楷体" pitchFamily="49" charset="-122"/>
                <a:ea typeface="楷体" pitchFamily="49" charset="-122"/>
              </a:endParaRPr>
            </a:p>
          </p:txBody>
        </p:sp>
        <p:sp>
          <p:nvSpPr>
            <p:cNvPr id="46" name="Rectangle 250"/>
            <p:cNvSpPr>
              <a:spLocks noChangeAspect="1" noChangeArrowheads="1"/>
            </p:cNvSpPr>
            <p:nvPr/>
          </p:nvSpPr>
          <p:spPr bwMode="gray">
            <a:xfrm rot="3419336">
              <a:off x="2750590" y="4408374"/>
              <a:ext cx="525754" cy="483363"/>
            </a:xfrm>
            <a:prstGeom prst="rect">
              <a:avLst/>
            </a:prstGeom>
            <a:gradFill rotWithShape="1">
              <a:gsLst>
                <a:gs pos="0">
                  <a:srgbClr val="990099"/>
                </a:gs>
                <a:gs pos="100000">
                  <a:srgbClr val="470047"/>
                </a:gs>
              </a:gsLst>
              <a:lin ang="5400000" scaled="1"/>
            </a:gra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rot="10800000" vert="eaVert" wrap="none" anchor="ctr">
              <a:flatTx/>
            </a:bodyPr>
            <a:lstStyle/>
            <a:p>
              <a:endParaRPr lang="zh-CN" altLang="zh-CN"/>
            </a:p>
          </p:txBody>
        </p:sp>
        <p:sp>
          <p:nvSpPr>
            <p:cNvPr id="47" name="Text Box 242"/>
            <p:cNvSpPr txBox="1">
              <a:spLocks noChangeArrowheads="1"/>
            </p:cNvSpPr>
            <p:nvPr/>
          </p:nvSpPr>
          <p:spPr bwMode="gray">
            <a:xfrm>
              <a:off x="2723152" y="4400728"/>
              <a:ext cx="588888"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600" b="1" dirty="0" smtClean="0">
                  <a:solidFill>
                    <a:srgbClr val="FFFFFF"/>
                  </a:solidFill>
                </a:rPr>
                <a:t>4</a:t>
              </a:r>
              <a:endParaRPr lang="en-US" altLang="zh-CN" sz="2600" b="1" dirty="0">
                <a:solidFill>
                  <a:srgbClr val="FFFFFF"/>
                </a:solidFill>
              </a:endParaRPr>
            </a:p>
          </p:txBody>
        </p:sp>
      </p:grpSp>
      <p:grpSp>
        <p:nvGrpSpPr>
          <p:cNvPr id="18" name="组合 17"/>
          <p:cNvGrpSpPr/>
          <p:nvPr/>
        </p:nvGrpSpPr>
        <p:grpSpPr>
          <a:xfrm>
            <a:off x="2593592" y="1412776"/>
            <a:ext cx="3922624" cy="699041"/>
            <a:chOff x="2723152" y="1247345"/>
            <a:chExt cx="3922624" cy="699041"/>
          </a:xfrm>
        </p:grpSpPr>
        <p:pic>
          <p:nvPicPr>
            <p:cNvPr id="2355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76532" y="1855246"/>
              <a:ext cx="3669244" cy="911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Rectangle 230"/>
            <p:cNvSpPr>
              <a:spLocks noChangeArrowheads="1"/>
            </p:cNvSpPr>
            <p:nvPr/>
          </p:nvSpPr>
          <p:spPr bwMode="gray">
            <a:xfrm rot="3419336">
              <a:off x="2743789" y="1310160"/>
              <a:ext cx="479425" cy="520700"/>
            </a:xfrm>
            <a:prstGeom prst="rect">
              <a:avLst/>
            </a:prstGeom>
            <a:gradFill rotWithShape="1">
              <a:gsLst>
                <a:gs pos="0">
                  <a:srgbClr val="FF7C80"/>
                </a:gs>
                <a:gs pos="100000">
                  <a:srgbClr val="76393B"/>
                </a:gs>
              </a:gsLst>
              <a:lin ang="5400000" scaled="1"/>
            </a:gra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rgbClr val="FF7C80"/>
              </a:extrusionClr>
            </a:sp3d>
          </p:spPr>
          <p:txBody>
            <a:bodyPr rot="10800000" vert="eaVert" wrap="none" anchor="ctr">
              <a:flatTx/>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0" marR="0" lvl="0" indent="0" algn="l" defTabSz="914400" rtl="0" eaLnBrk="1" fontAlgn="base" latinLnBrk="0" hangingPunct="1">
                <a:spcBef>
                  <a:spcPct val="0"/>
                </a:spcBef>
                <a:spcAft>
                  <a:spcPct val="0"/>
                </a:spcAft>
                <a:buClrTx/>
                <a:buSzTx/>
                <a:buFontTx/>
                <a:buNone/>
                <a:defRPr/>
              </a:pPr>
              <a:endParaRPr kumimoji="0" lang="zh-CN" altLang="zh-CN" sz="1800" b="0" i="0" u="none" strike="noStrike" kern="1200" cap="none" spc="0" normalizeH="0" baseline="0" noProof="0">
                <a:ln>
                  <a:noFill/>
                </a:ln>
                <a:solidFill>
                  <a:sysClr val="windowText" lastClr="000000"/>
                </a:solidFill>
                <a:effectLst/>
                <a:uLnTx/>
                <a:uFillTx/>
                <a:latin typeface="Arial" pitchFamily="34" charset="0"/>
                <a:ea typeface="宋体" pitchFamily="2" charset="-122"/>
                <a:cs typeface="+mn-cs"/>
              </a:endParaRPr>
            </a:p>
          </p:txBody>
        </p:sp>
        <p:sp>
          <p:nvSpPr>
            <p:cNvPr id="21" name="Text Box 231"/>
            <p:cNvSpPr txBox="1">
              <a:spLocks noChangeArrowheads="1"/>
            </p:cNvSpPr>
            <p:nvPr/>
          </p:nvSpPr>
          <p:spPr bwMode="gray">
            <a:xfrm>
              <a:off x="3527615" y="1247345"/>
              <a:ext cx="2140330"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zh-CN" altLang="en-US" sz="3800" b="1" dirty="0" smtClean="0">
                  <a:solidFill>
                    <a:srgbClr val="000000"/>
                  </a:solidFill>
                  <a:latin typeface="楷体" pitchFamily="49" charset="-122"/>
                  <a:ea typeface="楷体" pitchFamily="49" charset="-122"/>
                </a:rPr>
                <a:t>背景介绍</a:t>
              </a:r>
              <a:endParaRPr lang="zh-CN" altLang="en-US" sz="3800" b="1" dirty="0">
                <a:solidFill>
                  <a:srgbClr val="000000"/>
                </a:solidFill>
                <a:latin typeface="楷体" pitchFamily="49" charset="-122"/>
                <a:ea typeface="楷体" pitchFamily="49" charset="-122"/>
              </a:endParaRPr>
            </a:p>
          </p:txBody>
        </p:sp>
        <p:sp>
          <p:nvSpPr>
            <p:cNvPr id="22" name="Text Box 232"/>
            <p:cNvSpPr txBox="1">
              <a:spLocks noChangeArrowheads="1"/>
            </p:cNvSpPr>
            <p:nvPr/>
          </p:nvSpPr>
          <p:spPr bwMode="gray">
            <a:xfrm>
              <a:off x="2832289" y="1353022"/>
              <a:ext cx="370615"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0" marR="0" lvl="0" indent="0" algn="ctr" defTabSz="914400" rtl="0" eaLnBrk="1" fontAlgn="base" latinLnBrk="0" hangingPunct="1">
                <a:spcBef>
                  <a:spcPct val="0"/>
                </a:spcBef>
                <a:spcAft>
                  <a:spcPct val="0"/>
                </a:spcAft>
                <a:buClrTx/>
                <a:buSzTx/>
                <a:buFontTx/>
                <a:buNone/>
                <a:defRPr/>
              </a:pPr>
              <a:r>
                <a:rPr kumimoji="0" lang="en-US" altLang="zh-CN" sz="2600" b="1" i="0" u="none" strike="noStrike" kern="1200" cap="none" spc="0" normalizeH="0" baseline="0" noProof="0" dirty="0">
                  <a:ln>
                    <a:noFill/>
                  </a:ln>
                  <a:solidFill>
                    <a:srgbClr val="FFFFFF"/>
                  </a:solidFill>
                  <a:effectLst/>
                  <a:uLnTx/>
                  <a:uFillTx/>
                  <a:latin typeface="Arial" pitchFamily="34" charset="0"/>
                  <a:ea typeface="宋体" pitchFamily="2" charset="-122"/>
                  <a:cs typeface="+mn-cs"/>
                </a:rPr>
                <a:t>1</a:t>
              </a:r>
            </a:p>
          </p:txBody>
        </p:sp>
      </p:grpSp>
    </p:spTree>
  </p:cSld>
  <p:clrMapOvr>
    <a:masterClrMapping/>
  </p:clrMapOvr>
  <p:transition advTm="72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4" descr="E:\qq something\329481648\FileRecv\校徽.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6683" y="38490"/>
            <a:ext cx="777429" cy="7704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矩形 5"/>
          <p:cNvSpPr/>
          <p:nvPr/>
        </p:nvSpPr>
        <p:spPr bwMode="auto">
          <a:xfrm>
            <a:off x="2436821" y="306488"/>
            <a:ext cx="176212"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schemeClr val="bg1"/>
              </a:solidFill>
              <a:latin typeface="Arial" pitchFamily="34" charset="0"/>
              <a:ea typeface="微软雅黑" pitchFamily="34" charset="-122"/>
              <a:sym typeface="Arial" pitchFamily="34" charset="0"/>
            </a:endParaRPr>
          </a:p>
        </p:txBody>
      </p:sp>
      <p:sp>
        <p:nvSpPr>
          <p:cNvPr id="25" name="矩形 24"/>
          <p:cNvSpPr/>
          <p:nvPr/>
        </p:nvSpPr>
        <p:spPr bwMode="auto">
          <a:xfrm>
            <a:off x="1" y="298019"/>
            <a:ext cx="2333625"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600" b="1" dirty="0" smtClean="0">
                <a:solidFill>
                  <a:schemeClr val="bg1"/>
                </a:solidFill>
                <a:latin typeface="Arial" pitchFamily="34" charset="0"/>
                <a:ea typeface="微软雅黑" pitchFamily="34" charset="-122"/>
                <a:sym typeface="Arial" pitchFamily="34" charset="0"/>
              </a:rPr>
              <a:t>背景介绍</a:t>
            </a:r>
            <a:endParaRPr lang="zh-CN" altLang="en-US" sz="3600" b="1" dirty="0">
              <a:solidFill>
                <a:schemeClr val="bg1"/>
              </a:solidFill>
              <a:latin typeface="Arial" pitchFamily="34" charset="0"/>
              <a:ea typeface="微软雅黑" pitchFamily="34" charset="-122"/>
              <a:sym typeface="Arial" pitchFamily="34" charset="0"/>
            </a:endParaRPr>
          </a:p>
        </p:txBody>
      </p:sp>
      <p:cxnSp>
        <p:nvCxnSpPr>
          <p:cNvPr id="7" name="直接连接符 6"/>
          <p:cNvCxnSpPr/>
          <p:nvPr/>
        </p:nvCxnSpPr>
        <p:spPr>
          <a:xfrm>
            <a:off x="0" y="836712"/>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201777" y="971662"/>
            <a:ext cx="3610051" cy="513122"/>
            <a:chOff x="49803" y="918692"/>
            <a:chExt cx="3452091" cy="513122"/>
          </a:xfrm>
        </p:grpSpPr>
        <p:sp>
          <p:nvSpPr>
            <p:cNvPr id="19" name="圆角矩形 18"/>
            <p:cNvSpPr/>
            <p:nvPr/>
          </p:nvSpPr>
          <p:spPr>
            <a:xfrm>
              <a:off x="49803" y="918692"/>
              <a:ext cx="3319308" cy="513122"/>
            </a:xfrm>
            <a:prstGeom prst="roundRect">
              <a:avLst/>
            </a:prstGeom>
            <a:solidFill>
              <a:srgbClr val="0070C0">
                <a:alpha val="8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20" name="矩形 19"/>
            <p:cNvSpPr/>
            <p:nvPr/>
          </p:nvSpPr>
          <p:spPr>
            <a:xfrm>
              <a:off x="144634" y="931022"/>
              <a:ext cx="3357260" cy="461665"/>
            </a:xfrm>
            <a:prstGeom prst="rect">
              <a:avLst/>
            </a:prstGeom>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zh-CN" altLang="en-US" sz="2400" b="1" dirty="0" smtClean="0">
                  <a:solidFill>
                    <a:schemeClr val="bg1"/>
                  </a:solidFill>
                  <a:latin typeface="微软雅黑" panose="020B0503020204020204" pitchFamily="34" charset="-122"/>
                  <a:ea typeface="微软雅黑" panose="020B0503020204020204" pitchFamily="34" charset="-122"/>
                </a:rPr>
                <a:t>微纳光学实验教学难点</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21" name="Text Box 18"/>
          <p:cNvSpPr txBox="1">
            <a:spLocks noChangeArrowheads="1"/>
          </p:cNvSpPr>
          <p:nvPr/>
        </p:nvSpPr>
        <p:spPr bwMode="auto">
          <a:xfrm>
            <a:off x="211253" y="4242392"/>
            <a:ext cx="5675783" cy="988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marL="457200" indent="-457200" algn="just" eaLnBrk="1" hangingPunct="1">
              <a:lnSpc>
                <a:spcPct val="120000"/>
              </a:lnSpc>
              <a:spcBef>
                <a:spcPct val="20000"/>
              </a:spcBef>
              <a:buClr>
                <a:srgbClr val="0033CC"/>
              </a:buClr>
              <a:buFont typeface="Wingdings" pitchFamily="2" charset="2"/>
              <a:buChar char="v"/>
            </a:pPr>
            <a:r>
              <a:rPr kumimoji="1" lang="zh-CN" altLang="en-US" sz="2600" b="1" dirty="0" smtClean="0">
                <a:latin typeface="楷体" pitchFamily="49" charset="-122"/>
                <a:ea typeface="楷体" pitchFamily="49" charset="-122"/>
              </a:rPr>
              <a:t>仪器</a:t>
            </a:r>
            <a:r>
              <a:rPr kumimoji="1" lang="zh-CN" altLang="en-US" sz="2600" b="1" dirty="0">
                <a:latin typeface="楷体" pitchFamily="49" charset="-122"/>
                <a:ea typeface="楷体" pitchFamily="49" charset="-122"/>
              </a:rPr>
              <a:t>昂贵，实验成本</a:t>
            </a:r>
            <a:r>
              <a:rPr kumimoji="1" lang="zh-CN" altLang="en-US" sz="2600" b="1" dirty="0" smtClean="0">
                <a:latin typeface="楷体" pitchFamily="49" charset="-122"/>
                <a:ea typeface="楷体" pitchFamily="49" charset="-122"/>
              </a:rPr>
              <a:t>高，材料制备过程繁琐</a:t>
            </a:r>
            <a:endParaRPr lang="zh-CN" altLang="en-US" sz="2600" b="1" dirty="0">
              <a:latin typeface="楷体" pitchFamily="49" charset="-122"/>
              <a:ea typeface="楷体" pitchFamily="49" charset="-122"/>
            </a:endParaRPr>
          </a:p>
        </p:txBody>
      </p:sp>
      <p:sp>
        <p:nvSpPr>
          <p:cNvPr id="22" name="Text Box 19"/>
          <p:cNvSpPr txBox="1">
            <a:spLocks noChangeArrowheads="1"/>
          </p:cNvSpPr>
          <p:nvPr/>
        </p:nvSpPr>
        <p:spPr bwMode="auto">
          <a:xfrm>
            <a:off x="211253" y="3734357"/>
            <a:ext cx="6016083" cy="41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80000"/>
              </a:lnSpc>
              <a:spcBef>
                <a:spcPct val="20000"/>
              </a:spcBef>
              <a:buClr>
                <a:srgbClr val="0033CC"/>
              </a:buClr>
              <a:buFont typeface="Wingdings" pitchFamily="2" charset="2"/>
              <a:buChar char="v"/>
            </a:pPr>
            <a:r>
              <a:rPr kumimoji="1" lang="zh-CN" altLang="en-US" sz="2600" b="1" dirty="0" smtClean="0">
                <a:latin typeface="楷体" pitchFamily="49" charset="-122"/>
                <a:ea typeface="楷体" pitchFamily="49" charset="-122"/>
              </a:rPr>
              <a:t> 概念新颖</a:t>
            </a:r>
            <a:r>
              <a:rPr kumimoji="1" lang="zh-CN" altLang="en-US" sz="2600" b="1" dirty="0">
                <a:latin typeface="楷体" pitchFamily="49" charset="-122"/>
                <a:ea typeface="楷体" pitchFamily="49" charset="-122"/>
              </a:rPr>
              <a:t>、理论功底要求较高</a:t>
            </a:r>
            <a:endParaRPr lang="zh-CN" altLang="en-US" sz="2600" b="1" dirty="0">
              <a:latin typeface="楷体" pitchFamily="49" charset="-122"/>
              <a:ea typeface="楷体" pitchFamily="49" charset="-122"/>
            </a:endParaRPr>
          </a:p>
        </p:txBody>
      </p:sp>
      <p:sp>
        <p:nvSpPr>
          <p:cNvPr id="23" name="Text Box 20"/>
          <p:cNvSpPr txBox="1">
            <a:spLocks noChangeArrowheads="1"/>
          </p:cNvSpPr>
          <p:nvPr/>
        </p:nvSpPr>
        <p:spPr bwMode="auto">
          <a:xfrm>
            <a:off x="6300192" y="4200567"/>
            <a:ext cx="273630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800" b="1" dirty="0">
                <a:solidFill>
                  <a:srgbClr val="FF0000"/>
                </a:solidFill>
                <a:latin typeface="楷体" pitchFamily="49" charset="-122"/>
                <a:ea typeface="楷体" pitchFamily="49" charset="-122"/>
              </a:rPr>
              <a:t>实验</a:t>
            </a:r>
            <a:r>
              <a:rPr lang="zh-CN" altLang="en-US" sz="2800" b="1" dirty="0" smtClean="0">
                <a:solidFill>
                  <a:srgbClr val="FF0000"/>
                </a:solidFill>
                <a:latin typeface="楷体" pitchFamily="49" charset="-122"/>
                <a:ea typeface="楷体" pitchFamily="49" charset="-122"/>
              </a:rPr>
              <a:t>难以常规化</a:t>
            </a:r>
            <a:endParaRPr lang="zh-CN" altLang="en-US" sz="2800" b="1" dirty="0">
              <a:solidFill>
                <a:srgbClr val="FF0000"/>
              </a:solidFill>
              <a:latin typeface="楷体" pitchFamily="49" charset="-122"/>
              <a:ea typeface="楷体" pitchFamily="49" charset="-122"/>
            </a:endParaRPr>
          </a:p>
        </p:txBody>
      </p:sp>
      <p:sp>
        <p:nvSpPr>
          <p:cNvPr id="24" name="AutoShape 21"/>
          <p:cNvSpPr>
            <a:spLocks/>
          </p:cNvSpPr>
          <p:nvPr/>
        </p:nvSpPr>
        <p:spPr bwMode="auto">
          <a:xfrm>
            <a:off x="5971893" y="3691632"/>
            <a:ext cx="144016" cy="1557438"/>
          </a:xfrm>
          <a:prstGeom prst="rightBrace">
            <a:avLst>
              <a:gd name="adj1" fmla="val 109260"/>
              <a:gd name="adj2" fmla="val 50000"/>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p>
            <a:endParaRPr lang="zh-CN" altLang="en-US"/>
          </a:p>
        </p:txBody>
      </p:sp>
      <p:sp>
        <p:nvSpPr>
          <p:cNvPr id="28" name="圆角矩形 27"/>
          <p:cNvSpPr/>
          <p:nvPr/>
        </p:nvSpPr>
        <p:spPr>
          <a:xfrm>
            <a:off x="839870" y="5445224"/>
            <a:ext cx="7391424" cy="1028477"/>
          </a:xfrm>
          <a:prstGeom prst="roundRect">
            <a:avLst/>
          </a:prstGeom>
          <a:solidFill>
            <a:srgbClr val="0070C0">
              <a:alpha val="8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solidFill>
                  <a:schemeClr val="bg1"/>
                </a:solidFill>
                <a:latin typeface="微软雅黑" pitchFamily="34" charset="-122"/>
                <a:ea typeface="微软雅黑" pitchFamily="34" charset="-122"/>
              </a:rPr>
              <a:t>计算机仿真：操作方便、效果直观、成本较低，是辅助实验教学的良好手段</a:t>
            </a:r>
          </a:p>
        </p:txBody>
      </p:sp>
      <p:pic>
        <p:nvPicPr>
          <p:cNvPr id="29" name="Picture 2" descr="D:\study\老公\mly\Fig\第一章\fig1-11\图片1.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771800" y="1754992"/>
            <a:ext cx="3527588" cy="151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4" name="组合 68"/>
          <p:cNvGrpSpPr>
            <a:grpSpLocks noChangeAspect="1"/>
          </p:cNvGrpSpPr>
          <p:nvPr/>
        </p:nvGrpSpPr>
        <p:grpSpPr bwMode="auto">
          <a:xfrm>
            <a:off x="1619672" y="1664992"/>
            <a:ext cx="959951" cy="1692000"/>
            <a:chOff x="0" y="0"/>
            <a:chExt cx="1019721" cy="1573213"/>
          </a:xfrm>
        </p:grpSpPr>
        <p:pic>
          <p:nvPicPr>
            <p:cNvPr id="35" name="Picture 43"/>
            <p:cNvPicPr>
              <a:picLocks noChangeAspect="1" noChangeArrowheads="1"/>
            </p:cNvPicPr>
            <p:nvPr/>
          </p:nvPicPr>
          <p:blipFill>
            <a:blip r:embed="rId6">
              <a:extLst>
                <a:ext uri="{28A0092B-C50C-407E-A947-70E740481C1C}">
                  <a14:useLocalDpi xmlns="" xmlns:a14="http://schemas.microsoft.com/office/drawing/2010/main" val="0"/>
                </a:ext>
              </a:extLst>
            </a:blip>
            <a:srcRect l="44032" t="66730" r="39967" b="6999"/>
            <a:stretch>
              <a:fillRect/>
            </a:stretch>
          </p:blipFill>
          <p:spPr bwMode="auto">
            <a:xfrm>
              <a:off x="51986" y="0"/>
              <a:ext cx="882833" cy="1573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6" name="Rectangle 64"/>
            <p:cNvSpPr>
              <a:spLocks noChangeArrowheads="1"/>
            </p:cNvSpPr>
            <p:nvPr/>
          </p:nvSpPr>
          <p:spPr bwMode="auto">
            <a:xfrm>
              <a:off x="108505" y="1490625"/>
              <a:ext cx="406400" cy="36513"/>
            </a:xfrm>
            <a:prstGeom prst="rect">
              <a:avLst/>
            </a:prstGeom>
            <a:solidFill>
              <a:srgbClr val="000000"/>
            </a:solidFill>
            <a:ln w="3175" cap="flat" cmpd="sng">
              <a:solidFill>
                <a:srgbClr val="FFFFFF"/>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endParaRPr lang="zh-CN" altLang="en-US"/>
            </a:p>
          </p:txBody>
        </p:sp>
        <p:sp>
          <p:nvSpPr>
            <p:cNvPr id="38" name="Text Box 63"/>
            <p:cNvSpPr txBox="1">
              <a:spLocks noChangeArrowheads="1"/>
            </p:cNvSpPr>
            <p:nvPr/>
          </p:nvSpPr>
          <p:spPr bwMode="auto">
            <a:xfrm>
              <a:off x="0" y="1158681"/>
              <a:ext cx="1019721" cy="35878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439" rIns="91439"/>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sz="1400" b="1">
                  <a:latin typeface="Times New Roman" pitchFamily="18" charset="0"/>
                </a:rPr>
                <a:t>50 nm</a:t>
              </a:r>
              <a:endParaRPr lang="en-US"/>
            </a:p>
          </p:txBody>
        </p:sp>
      </p:grpSp>
      <p:grpSp>
        <p:nvGrpSpPr>
          <p:cNvPr id="39" name="组合 63"/>
          <p:cNvGrpSpPr>
            <a:grpSpLocks noChangeAspect="1"/>
          </p:cNvGrpSpPr>
          <p:nvPr/>
        </p:nvGrpSpPr>
        <p:grpSpPr bwMode="auto">
          <a:xfrm>
            <a:off x="257171" y="1664992"/>
            <a:ext cx="1372356" cy="1692000"/>
            <a:chOff x="0" y="0"/>
            <a:chExt cx="2529718" cy="3162300"/>
          </a:xfrm>
        </p:grpSpPr>
        <p:pic>
          <p:nvPicPr>
            <p:cNvPr id="40" name="Picture 45" descr="ZS93a1-5a"/>
            <p:cNvPicPr>
              <a:picLocks noChangeAspect="1" noChangeArrowheads="1"/>
            </p:cNvPicPr>
            <p:nvPr/>
          </p:nvPicPr>
          <p:blipFill>
            <a:blip r:embed="rId7" cstate="print">
              <a:extLst>
                <a:ext uri="{28A0092B-C50C-407E-A947-70E740481C1C}">
                  <a14:useLocalDpi xmlns="" xmlns:a14="http://schemas.microsoft.com/office/drawing/2010/main" val="0"/>
                </a:ext>
              </a:extLst>
            </a:blip>
            <a:srcRect t="20352" r="15256" b="-95"/>
            <a:stretch>
              <a:fillRect/>
            </a:stretch>
          </p:blipFill>
          <p:spPr bwMode="auto">
            <a:xfrm>
              <a:off x="20548" y="0"/>
              <a:ext cx="2509170" cy="3162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41" name="Rectangle 54"/>
            <p:cNvSpPr>
              <a:spLocks noChangeArrowheads="1"/>
            </p:cNvSpPr>
            <p:nvPr/>
          </p:nvSpPr>
          <p:spPr bwMode="auto">
            <a:xfrm>
              <a:off x="218671" y="3071774"/>
              <a:ext cx="209550" cy="36513"/>
            </a:xfrm>
            <a:prstGeom prst="rect">
              <a:avLst/>
            </a:prstGeom>
            <a:solidFill>
              <a:srgbClr val="000000"/>
            </a:solidFill>
            <a:ln w="3175" cap="flat" cmpd="sng">
              <a:solidFill>
                <a:srgbClr val="FFFFFF"/>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0" hangingPunct="0"/>
              <a:endParaRPr lang="zh-CN" altLang="en-US"/>
            </a:p>
          </p:txBody>
        </p:sp>
        <p:sp>
          <p:nvSpPr>
            <p:cNvPr id="47" name="Text Box 53"/>
            <p:cNvSpPr txBox="1">
              <a:spLocks noChangeArrowheads="1"/>
            </p:cNvSpPr>
            <p:nvPr/>
          </p:nvSpPr>
          <p:spPr bwMode="auto">
            <a:xfrm>
              <a:off x="0" y="2265188"/>
              <a:ext cx="1027291" cy="3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439" rIns="91439"/>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sz="1400" b="1" dirty="0">
                  <a:latin typeface="Times New Roman" pitchFamily="18" charset="0"/>
                </a:rPr>
                <a:t>200 nm</a:t>
              </a:r>
              <a:endParaRPr lang="en-US" dirty="0"/>
            </a:p>
          </p:txBody>
        </p:sp>
      </p:grpSp>
      <p:pic>
        <p:nvPicPr>
          <p:cNvPr id="4" name="图片 3"/>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6516216" y="1664992"/>
            <a:ext cx="2372584" cy="1692000"/>
          </a:xfrm>
          <a:prstGeom prst="rect">
            <a:avLst/>
          </a:prstGeom>
        </p:spPr>
      </p:pic>
    </p:spTree>
    <p:custDataLst>
      <p:tags r:id="rId1"/>
    </p:custDataLst>
  </p:cSld>
  <p:clrMapOvr>
    <a:masterClrMapping/>
  </p:clrMapOvr>
  <p:transition advTm="5002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6"/>
          <p:cNvSpPr txBox="1">
            <a:spLocks noChangeArrowheads="1"/>
          </p:cNvSpPr>
          <p:nvPr/>
        </p:nvSpPr>
        <p:spPr bwMode="auto">
          <a:xfrm>
            <a:off x="828030" y="3212976"/>
            <a:ext cx="4722318" cy="32808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indent="-287338"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algn="ctr"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algn="ctr"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algn="ctr"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algn="ctr" eaLnBrk="0" fontAlgn="base" hangingPunct="0">
              <a:spcBef>
                <a:spcPct val="0"/>
              </a:spcBef>
              <a:spcAft>
                <a:spcPct val="0"/>
              </a:spcAft>
              <a:defRPr>
                <a:solidFill>
                  <a:schemeClr val="tx1"/>
                </a:solidFill>
                <a:latin typeface="Calibri" pitchFamily="34" charset="0"/>
                <a:ea typeface="宋体" pitchFamily="2" charset="-122"/>
              </a:defRPr>
            </a:lvl9pPr>
          </a:lstStyle>
          <a:p>
            <a:pPr marL="55562" marR="0" lvl="0" indent="-342900" algn="l" defTabSz="914400" eaLnBrk="1" fontAlgn="auto" latinLnBrk="0" hangingPunct="1">
              <a:lnSpc>
                <a:spcPct val="180000"/>
              </a:lnSpc>
              <a:spcBef>
                <a:spcPts val="0"/>
              </a:spcBef>
              <a:spcAft>
                <a:spcPts val="0"/>
              </a:spcAft>
              <a:buClr>
                <a:srgbClr val="0070C0"/>
              </a:buClr>
              <a:buSzTx/>
              <a:buFont typeface="Wingdings" pitchFamily="2" charset="2"/>
              <a:buChar char=""/>
              <a:tabLst/>
              <a:defRPr/>
            </a:pPr>
            <a:r>
              <a:rPr kumimoji="1" lang="zh-CN" altLang="en-US" sz="2400" b="1" dirty="0" smtClean="0">
                <a:latin typeface="楷体" pitchFamily="49" charset="-122"/>
                <a:ea typeface="楷体" pitchFamily="49" charset="-122"/>
              </a:rPr>
              <a:t> 有限</a:t>
            </a:r>
            <a:r>
              <a:rPr kumimoji="1" lang="zh-CN" altLang="en-US" sz="2400" b="1" dirty="0">
                <a:latin typeface="楷体" pitchFamily="49" charset="-122"/>
                <a:ea typeface="楷体" pitchFamily="49" charset="-122"/>
              </a:rPr>
              <a:t>时域差分方法</a:t>
            </a:r>
            <a:r>
              <a:rPr kumimoji="1" lang="zh-CN" altLang="en-US" sz="2400" b="1" dirty="0">
                <a:latin typeface="Times New Roman" pitchFamily="18" charset="0"/>
                <a:ea typeface="楷体" pitchFamily="49" charset="-122"/>
                <a:cs typeface="Times New Roman" pitchFamily="18" charset="0"/>
              </a:rPr>
              <a:t>（</a:t>
            </a:r>
            <a:r>
              <a:rPr kumimoji="1" lang="en-US" altLang="zh-CN" sz="2400" b="1" dirty="0">
                <a:latin typeface="Times New Roman" pitchFamily="18" charset="0"/>
                <a:ea typeface="楷体" pitchFamily="49" charset="-122"/>
                <a:cs typeface="Times New Roman" pitchFamily="18" charset="0"/>
              </a:rPr>
              <a:t>FDTD</a:t>
            </a:r>
            <a:r>
              <a:rPr kumimoji="1" lang="zh-CN" altLang="en-US" sz="2400" b="1" dirty="0" smtClean="0">
                <a:latin typeface="Times New Roman" pitchFamily="18" charset="0"/>
                <a:ea typeface="楷体" pitchFamily="49" charset="-122"/>
                <a:cs typeface="Times New Roman" pitchFamily="18" charset="0"/>
              </a:rPr>
              <a:t>）</a:t>
            </a:r>
            <a:endParaRPr kumimoji="1" lang="en-US" altLang="zh-CN" sz="2400" b="1" dirty="0" smtClean="0">
              <a:latin typeface="Times New Roman" pitchFamily="18" charset="0"/>
              <a:ea typeface="楷体" pitchFamily="49" charset="-122"/>
              <a:cs typeface="Times New Roman" pitchFamily="18" charset="0"/>
            </a:endParaRPr>
          </a:p>
          <a:p>
            <a:pPr marL="55562" marR="0" lvl="0" indent="-342900" algn="l" defTabSz="914400" eaLnBrk="1" fontAlgn="auto" latinLnBrk="0" hangingPunct="1">
              <a:lnSpc>
                <a:spcPct val="180000"/>
              </a:lnSpc>
              <a:spcBef>
                <a:spcPts val="0"/>
              </a:spcBef>
              <a:spcAft>
                <a:spcPts val="0"/>
              </a:spcAft>
              <a:buClr>
                <a:srgbClr val="0070C0"/>
              </a:buClr>
              <a:buSzTx/>
              <a:buFont typeface="Wingdings" pitchFamily="2" charset="2"/>
              <a:buChar char=""/>
              <a:tabLst/>
              <a:defRPr/>
            </a:pPr>
            <a:r>
              <a:rPr kumimoji="1" lang="zh-CN" altLang="en-US" sz="2400" b="1" dirty="0" smtClean="0">
                <a:latin typeface="楷体" pitchFamily="49" charset="-122"/>
                <a:ea typeface="楷体" pitchFamily="49" charset="-122"/>
              </a:rPr>
              <a:t> 有限元法</a:t>
            </a:r>
            <a:r>
              <a:rPr kumimoji="1" lang="zh-CN" altLang="en-US" sz="2400" b="1" dirty="0">
                <a:latin typeface="Times New Roman" pitchFamily="18" charset="0"/>
                <a:ea typeface="楷体" pitchFamily="49" charset="-122"/>
              </a:rPr>
              <a:t>（</a:t>
            </a:r>
            <a:r>
              <a:rPr kumimoji="1" lang="en-US" altLang="zh-CN" sz="2400" b="1" dirty="0" smtClean="0">
                <a:latin typeface="Times New Roman" pitchFamily="18" charset="0"/>
                <a:ea typeface="楷体" pitchFamily="49" charset="-122"/>
              </a:rPr>
              <a:t>FEM</a:t>
            </a:r>
            <a:r>
              <a:rPr kumimoji="1" lang="zh-CN" altLang="en-US" sz="2400" b="1" dirty="0" smtClean="0">
                <a:latin typeface="Times New Roman" pitchFamily="18" charset="0"/>
                <a:ea typeface="楷体" pitchFamily="49" charset="-122"/>
              </a:rPr>
              <a:t>）</a:t>
            </a:r>
            <a:endParaRPr kumimoji="1" lang="en-US" altLang="zh-CN" sz="2400" b="1" dirty="0">
              <a:latin typeface="Times New Roman" pitchFamily="18" charset="0"/>
              <a:ea typeface="楷体" pitchFamily="49" charset="-122"/>
            </a:endParaRPr>
          </a:p>
          <a:p>
            <a:pPr marL="55562" marR="0" lvl="0" indent="-342900" algn="l" defTabSz="914400" eaLnBrk="1" fontAlgn="auto" latinLnBrk="0" hangingPunct="1">
              <a:lnSpc>
                <a:spcPct val="180000"/>
              </a:lnSpc>
              <a:spcBef>
                <a:spcPts val="0"/>
              </a:spcBef>
              <a:spcAft>
                <a:spcPts val="0"/>
              </a:spcAft>
              <a:buClr>
                <a:srgbClr val="0070C0"/>
              </a:buClr>
              <a:buSzTx/>
              <a:buFont typeface="Wingdings" pitchFamily="2" charset="2"/>
              <a:buChar char=""/>
              <a:tabLst/>
              <a:defRPr/>
            </a:pPr>
            <a:r>
              <a:rPr kumimoji="1" lang="zh-CN" altLang="en-US" sz="2400" b="1" dirty="0" smtClean="0">
                <a:latin typeface="楷体" pitchFamily="49" charset="-122"/>
                <a:ea typeface="楷体" pitchFamily="49" charset="-122"/>
              </a:rPr>
              <a:t> 严格耦合波分析法</a:t>
            </a:r>
            <a:r>
              <a:rPr kumimoji="1" lang="zh-CN" altLang="en-US" sz="2400" b="1" dirty="0" smtClean="0">
                <a:latin typeface="Times New Roman" pitchFamily="18" charset="0"/>
                <a:ea typeface="楷体" pitchFamily="49" charset="-122"/>
              </a:rPr>
              <a:t>（</a:t>
            </a:r>
            <a:r>
              <a:rPr kumimoji="1" lang="en-US" altLang="zh-CN" sz="2400" b="1" dirty="0" smtClean="0">
                <a:latin typeface="Times New Roman" pitchFamily="18" charset="0"/>
                <a:ea typeface="楷体" pitchFamily="49" charset="-122"/>
              </a:rPr>
              <a:t>RCWA</a:t>
            </a:r>
            <a:r>
              <a:rPr kumimoji="1" lang="zh-CN" altLang="en-US" sz="2400" b="1" dirty="0" smtClean="0">
                <a:latin typeface="Times New Roman" pitchFamily="18" charset="0"/>
                <a:ea typeface="楷体" pitchFamily="49" charset="-122"/>
              </a:rPr>
              <a:t>）</a:t>
            </a:r>
            <a:endParaRPr kumimoji="1" lang="en-US" altLang="zh-CN" sz="2400" b="1" dirty="0">
              <a:latin typeface="Times New Roman" pitchFamily="18" charset="0"/>
              <a:ea typeface="楷体" pitchFamily="49" charset="-122"/>
            </a:endParaRPr>
          </a:p>
          <a:p>
            <a:pPr marL="55562" marR="0" lvl="0" indent="-342900" algn="l" defTabSz="914400" eaLnBrk="1" fontAlgn="auto" latinLnBrk="0" hangingPunct="1">
              <a:lnSpc>
                <a:spcPct val="180000"/>
              </a:lnSpc>
              <a:spcBef>
                <a:spcPts val="0"/>
              </a:spcBef>
              <a:spcAft>
                <a:spcPts val="0"/>
              </a:spcAft>
              <a:buClr>
                <a:srgbClr val="0070C0"/>
              </a:buClr>
              <a:buSzTx/>
              <a:buFont typeface="Wingdings" pitchFamily="2" charset="2"/>
              <a:buChar char=""/>
              <a:tabLst/>
              <a:defRPr/>
            </a:pPr>
            <a:r>
              <a:rPr kumimoji="1" lang="zh-CN" altLang="en-US" sz="2400" b="1" dirty="0" smtClean="0">
                <a:latin typeface="楷体" pitchFamily="49" charset="-122"/>
                <a:ea typeface="楷体" pitchFamily="49" charset="-122"/>
              </a:rPr>
              <a:t> 传递</a:t>
            </a:r>
            <a:r>
              <a:rPr kumimoji="1" lang="zh-CN" altLang="en-US" sz="2400" b="1" dirty="0">
                <a:latin typeface="楷体" pitchFamily="49" charset="-122"/>
                <a:ea typeface="楷体" pitchFamily="49" charset="-122"/>
              </a:rPr>
              <a:t>矩阵法</a:t>
            </a:r>
            <a:r>
              <a:rPr kumimoji="1" lang="zh-CN" altLang="en-US" sz="2400" b="1" dirty="0">
                <a:latin typeface="Times New Roman" pitchFamily="18" charset="0"/>
                <a:ea typeface="楷体" pitchFamily="49" charset="-122"/>
              </a:rPr>
              <a:t>（</a:t>
            </a:r>
            <a:r>
              <a:rPr kumimoji="1" lang="en-US" altLang="zh-CN" sz="2400" b="1" dirty="0">
                <a:latin typeface="Times New Roman" pitchFamily="18" charset="0"/>
                <a:ea typeface="楷体" pitchFamily="49" charset="-122"/>
              </a:rPr>
              <a:t>TMM</a:t>
            </a:r>
            <a:r>
              <a:rPr kumimoji="1" lang="zh-CN" altLang="en-US" sz="2400" b="1" dirty="0">
                <a:latin typeface="Times New Roman" pitchFamily="18" charset="0"/>
                <a:ea typeface="楷体" pitchFamily="49" charset="-122"/>
              </a:rPr>
              <a:t>）</a:t>
            </a:r>
            <a:endParaRPr kumimoji="1" lang="en-US" altLang="zh-CN" sz="2400" b="1" dirty="0">
              <a:latin typeface="Times New Roman" pitchFamily="18" charset="0"/>
              <a:ea typeface="楷体" pitchFamily="49" charset="-122"/>
            </a:endParaRPr>
          </a:p>
          <a:p>
            <a:pPr marL="0" marR="0" lvl="0" indent="-287338" algn="l" defTabSz="914400" eaLnBrk="1" fontAlgn="auto" latinLnBrk="0" hangingPunct="1">
              <a:lnSpc>
                <a:spcPct val="200000"/>
              </a:lnSpc>
              <a:spcBef>
                <a:spcPts val="0"/>
              </a:spcBef>
              <a:spcAft>
                <a:spcPts val="0"/>
              </a:spcAft>
              <a:buClrTx/>
              <a:buSzTx/>
              <a:buFont typeface="Wingdings" pitchFamily="2" charset="2"/>
              <a:buChar char="Ø"/>
              <a:tabLst/>
              <a:defRPr/>
            </a:pPr>
            <a:endParaRPr kumimoji="0" lang="en-US" altLang="zh-CN" sz="2000" b="1" i="0" u="none" strike="noStrike" kern="0" cap="none" spc="0" normalizeH="0" baseline="0" noProof="0" dirty="0" smtClean="0">
              <a:ln>
                <a:noFill/>
              </a:ln>
              <a:solidFill>
                <a:srgbClr val="000000"/>
              </a:solidFill>
              <a:effectLst/>
              <a:uLnTx/>
              <a:uFillTx/>
              <a:latin typeface="Calibri" pitchFamily="34" charset="0"/>
              <a:ea typeface="宋体" pitchFamily="2" charset="-122"/>
            </a:endParaRPr>
          </a:p>
        </p:txBody>
      </p:sp>
      <p:pic>
        <p:nvPicPr>
          <p:cNvPr id="4" name="Picture 4" descr="E:\qq something\329481648\FileRecv\校徽.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6683" y="20560"/>
            <a:ext cx="777429" cy="77042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 name="直接连接符 4"/>
          <p:cNvCxnSpPr/>
          <p:nvPr/>
        </p:nvCxnSpPr>
        <p:spPr>
          <a:xfrm>
            <a:off x="0" y="814388"/>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bwMode="auto">
          <a:xfrm>
            <a:off x="1" y="284164"/>
            <a:ext cx="3059831"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600" b="1" dirty="0" smtClean="0">
                <a:solidFill>
                  <a:schemeClr val="bg1"/>
                </a:solidFill>
                <a:latin typeface="Arial" pitchFamily="34" charset="0"/>
                <a:ea typeface="微软雅黑" pitchFamily="34" charset="-122"/>
                <a:sym typeface="Arial" pitchFamily="34" charset="0"/>
              </a:rPr>
              <a:t>光学模拟方法</a:t>
            </a:r>
            <a:endParaRPr lang="zh-CN" altLang="en-US" sz="3600" b="1" dirty="0">
              <a:solidFill>
                <a:schemeClr val="bg1"/>
              </a:solidFill>
              <a:latin typeface="Arial" pitchFamily="34" charset="0"/>
              <a:ea typeface="微软雅黑" pitchFamily="34" charset="-122"/>
              <a:sym typeface="Arial" pitchFamily="34" charset="0"/>
            </a:endParaRPr>
          </a:p>
        </p:txBody>
      </p:sp>
      <p:sp>
        <p:nvSpPr>
          <p:cNvPr id="12" name="矩形 11"/>
          <p:cNvSpPr/>
          <p:nvPr/>
        </p:nvSpPr>
        <p:spPr bwMode="auto">
          <a:xfrm>
            <a:off x="3171652" y="284164"/>
            <a:ext cx="176212"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schemeClr val="bg1"/>
              </a:solidFill>
              <a:latin typeface="Arial" pitchFamily="34" charset="0"/>
              <a:ea typeface="微软雅黑" pitchFamily="34" charset="-122"/>
              <a:sym typeface="Arial" pitchFamily="34" charset="0"/>
            </a:endParaRPr>
          </a:p>
        </p:txBody>
      </p:sp>
      <p:sp>
        <p:nvSpPr>
          <p:cNvPr id="13" name="矩形 9"/>
          <p:cNvSpPr>
            <a:spLocks noChangeArrowheads="1"/>
          </p:cNvSpPr>
          <p:nvPr/>
        </p:nvSpPr>
        <p:spPr bwMode="auto">
          <a:xfrm>
            <a:off x="5598896" y="3409836"/>
            <a:ext cx="38183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l">
              <a:buFont typeface="Arial" pitchFamily="34" charset="0"/>
              <a:buNone/>
              <a:defRPr/>
            </a:pPr>
            <a:r>
              <a:rPr lang="zh-CN" altLang="en-US" sz="2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16" name="矩形 9"/>
          <p:cNvSpPr>
            <a:spLocks noChangeArrowheads="1"/>
          </p:cNvSpPr>
          <p:nvPr/>
        </p:nvSpPr>
        <p:spPr bwMode="auto">
          <a:xfrm>
            <a:off x="5589368" y="4081911"/>
            <a:ext cx="38183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l">
              <a:buFont typeface="Arial" pitchFamily="34" charset="0"/>
              <a:buNone/>
              <a:defRPr/>
            </a:pPr>
            <a:r>
              <a:rPr lang="zh-CN" altLang="en-US" sz="2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17" name="矩形 9"/>
          <p:cNvSpPr>
            <a:spLocks noChangeArrowheads="1"/>
          </p:cNvSpPr>
          <p:nvPr/>
        </p:nvSpPr>
        <p:spPr bwMode="auto">
          <a:xfrm>
            <a:off x="5568132" y="5426060"/>
            <a:ext cx="38183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l">
              <a:buFont typeface="Arial" pitchFamily="34" charset="0"/>
              <a:buNone/>
              <a:defRPr/>
            </a:pPr>
            <a:r>
              <a:rPr lang="zh-CN" altLang="en-US" sz="2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18" name="矩形 9"/>
          <p:cNvSpPr>
            <a:spLocks noChangeArrowheads="1"/>
          </p:cNvSpPr>
          <p:nvPr/>
        </p:nvSpPr>
        <p:spPr bwMode="auto">
          <a:xfrm>
            <a:off x="5571430" y="4753986"/>
            <a:ext cx="38183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l">
              <a:buFont typeface="Arial" pitchFamily="34" charset="0"/>
              <a:buNone/>
              <a:defRPr/>
            </a:pPr>
            <a:r>
              <a:rPr lang="zh-CN" altLang="en-US" sz="2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19" name="AutoShape 31"/>
          <p:cNvSpPr>
            <a:spLocks noChangeArrowheads="1"/>
          </p:cNvSpPr>
          <p:nvPr/>
        </p:nvSpPr>
        <p:spPr bwMode="gray">
          <a:xfrm>
            <a:off x="683568" y="980728"/>
            <a:ext cx="2279650" cy="500062"/>
          </a:xfrm>
          <a:prstGeom prst="roundRect">
            <a:avLst>
              <a:gd name="adj" fmla="val 11921"/>
            </a:avLst>
          </a:prstGeom>
          <a:gradFill rotWithShape="1">
            <a:gsLst>
              <a:gs pos="0">
                <a:srgbClr val="0070C0"/>
              </a:gs>
              <a:gs pos="100000">
                <a:srgbClr val="0099FF"/>
              </a:gs>
            </a:gsLst>
            <a:lin ang="5400000" scaled="1"/>
          </a:gradFill>
          <a:ln w="38100">
            <a:solidFill>
              <a:srgbClr val="FFFFFF"/>
            </a:solidFill>
            <a:round/>
            <a:headEnd/>
            <a:tailEnd/>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FFFFFF"/>
                </a:solidFill>
                <a:effectLst/>
                <a:uLnTx/>
                <a:uFillTx/>
                <a:latin typeface="微软雅黑" pitchFamily="34" charset="-122"/>
                <a:ea typeface="微软雅黑" pitchFamily="34" charset="-122"/>
                <a:cs typeface="Times New Roman" pitchFamily="18" charset="0"/>
                <a:sym typeface="Arial" pitchFamily="34" charset="0"/>
              </a:rPr>
              <a:t>理论分析方法</a:t>
            </a:r>
          </a:p>
        </p:txBody>
      </p:sp>
      <p:sp>
        <p:nvSpPr>
          <p:cNvPr id="20" name="TextBox 6"/>
          <p:cNvSpPr txBox="1">
            <a:spLocks noChangeArrowheads="1"/>
          </p:cNvSpPr>
          <p:nvPr/>
        </p:nvSpPr>
        <p:spPr bwMode="auto">
          <a:xfrm>
            <a:off x="828030" y="1484784"/>
            <a:ext cx="2486899"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indent="-287338"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algn="ctr"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algn="ctr"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algn="ctr"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algn="ctr"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287338" algn="l" defTabSz="914400" eaLnBrk="1" fontAlgn="auto" latinLnBrk="0" hangingPunct="1">
              <a:lnSpc>
                <a:spcPct val="150000"/>
              </a:lnSpc>
              <a:spcBef>
                <a:spcPts val="0"/>
              </a:spcBef>
              <a:spcAft>
                <a:spcPts val="0"/>
              </a:spcAft>
              <a:buClr>
                <a:srgbClr val="0070C0"/>
              </a:buClr>
              <a:buSzTx/>
              <a:buFont typeface="Wingdings" pitchFamily="2" charset="2"/>
              <a:buChar char=""/>
              <a:tabLst/>
              <a:defRPr/>
            </a:pPr>
            <a:r>
              <a:rPr kumimoji="1" lang="zh-CN" altLang="en-US" sz="2400" b="1" dirty="0" smtClean="0">
                <a:latin typeface="楷体" pitchFamily="49" charset="-122"/>
                <a:ea typeface="楷体" pitchFamily="49" charset="-122"/>
              </a:rPr>
              <a:t> 射线光学</a:t>
            </a:r>
            <a:endParaRPr kumimoji="1" lang="en-US" altLang="zh-CN" sz="2400" b="1" dirty="0">
              <a:latin typeface="楷体" pitchFamily="49" charset="-122"/>
              <a:ea typeface="楷体" pitchFamily="49" charset="-122"/>
            </a:endParaRPr>
          </a:p>
          <a:p>
            <a:pPr marL="0" marR="0" lvl="0" indent="-287338" algn="l" defTabSz="914400" eaLnBrk="1" fontAlgn="auto" latinLnBrk="0" hangingPunct="1">
              <a:lnSpc>
                <a:spcPct val="150000"/>
              </a:lnSpc>
              <a:spcBef>
                <a:spcPts val="0"/>
              </a:spcBef>
              <a:spcAft>
                <a:spcPts val="0"/>
              </a:spcAft>
              <a:buClr>
                <a:srgbClr val="0070C0"/>
              </a:buClr>
              <a:buSzTx/>
              <a:buFont typeface="Wingdings" pitchFamily="2" charset="2"/>
              <a:buChar char=""/>
              <a:tabLst/>
              <a:defRPr/>
            </a:pPr>
            <a:r>
              <a:rPr kumimoji="1" lang="zh-CN" altLang="en-US" sz="2400" b="1" dirty="0" smtClean="0">
                <a:latin typeface="楷体" pitchFamily="49" charset="-122"/>
                <a:ea typeface="楷体" pitchFamily="49" charset="-122"/>
              </a:rPr>
              <a:t> 有效介质理论</a:t>
            </a:r>
            <a:endParaRPr kumimoji="1" lang="en-US" altLang="zh-CN" sz="2400" b="1" dirty="0">
              <a:latin typeface="楷体" pitchFamily="49" charset="-122"/>
              <a:ea typeface="楷体" pitchFamily="49" charset="-122"/>
            </a:endParaRPr>
          </a:p>
        </p:txBody>
      </p:sp>
      <p:sp>
        <p:nvSpPr>
          <p:cNvPr id="21" name="矩形 20"/>
          <p:cNvSpPr/>
          <p:nvPr/>
        </p:nvSpPr>
        <p:spPr>
          <a:xfrm>
            <a:off x="3370799" y="2124829"/>
            <a:ext cx="545341" cy="52322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w="1905"/>
                <a:solidFill>
                  <a:srgbClr val="FF0000"/>
                </a:solidFill>
                <a:effectLst>
                  <a:innerShdw blurRad="69850" dist="43180" dir="5400000">
                    <a:srgbClr val="000000">
                      <a:alpha val="65000"/>
                    </a:srgbClr>
                  </a:innerShdw>
                </a:effectLst>
                <a:uLnTx/>
                <a:uFillTx/>
                <a:latin typeface="Times New Roman" pitchFamily="18" charset="0"/>
                <a:cs typeface="Times New Roman" pitchFamily="18" charset="0"/>
              </a:rPr>
              <a:t>×</a:t>
            </a:r>
            <a:endParaRPr kumimoji="0" lang="zh-CN" altLang="en-US" sz="2800" b="1" i="0" u="none" strike="noStrike" kern="0" cap="none" spc="0" normalizeH="0" baseline="0" noProof="0" dirty="0">
              <a:ln w="12700">
                <a:solidFill>
                  <a:srgbClr val="000000">
                    <a:satMod val="155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cs typeface="Times New Roman" pitchFamily="18" charset="0"/>
            </a:endParaRPr>
          </a:p>
        </p:txBody>
      </p:sp>
      <p:sp>
        <p:nvSpPr>
          <p:cNvPr id="22" name="矩形 21"/>
          <p:cNvSpPr/>
          <p:nvPr/>
        </p:nvSpPr>
        <p:spPr>
          <a:xfrm>
            <a:off x="3370799" y="1559199"/>
            <a:ext cx="545341" cy="52322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w="1905"/>
                <a:solidFill>
                  <a:srgbClr val="FF0000"/>
                </a:solidFill>
                <a:effectLst>
                  <a:innerShdw blurRad="69850" dist="43180" dir="5400000">
                    <a:srgbClr val="000000">
                      <a:alpha val="65000"/>
                    </a:srgbClr>
                  </a:innerShdw>
                </a:effectLst>
                <a:uLnTx/>
                <a:uFillTx/>
                <a:latin typeface="Times New Roman" pitchFamily="18" charset="0"/>
                <a:cs typeface="Times New Roman" pitchFamily="18" charset="0"/>
              </a:rPr>
              <a:t>×</a:t>
            </a:r>
            <a:endParaRPr kumimoji="0" lang="zh-CN" altLang="en-US" sz="2800" b="1" i="0" u="none" strike="noStrike" kern="0" cap="none" spc="0" normalizeH="0" baseline="0" noProof="0" dirty="0">
              <a:ln w="12700">
                <a:solidFill>
                  <a:srgbClr val="000000">
                    <a:satMod val="155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cs typeface="Times New Roman" pitchFamily="18" charset="0"/>
            </a:endParaRPr>
          </a:p>
        </p:txBody>
      </p:sp>
      <p:sp>
        <p:nvSpPr>
          <p:cNvPr id="23" name="AutoShape 31"/>
          <p:cNvSpPr>
            <a:spLocks noChangeArrowheads="1"/>
          </p:cNvSpPr>
          <p:nvPr/>
        </p:nvSpPr>
        <p:spPr bwMode="gray">
          <a:xfrm>
            <a:off x="683568" y="2779365"/>
            <a:ext cx="5664200" cy="500063"/>
          </a:xfrm>
          <a:prstGeom prst="roundRect">
            <a:avLst>
              <a:gd name="adj" fmla="val 11921"/>
            </a:avLst>
          </a:prstGeom>
          <a:gradFill rotWithShape="1">
            <a:gsLst>
              <a:gs pos="0">
                <a:srgbClr val="0070C0"/>
              </a:gs>
              <a:gs pos="100000">
                <a:srgbClr val="0099FF"/>
              </a:gs>
            </a:gsLst>
            <a:lin ang="5400000" scaled="1"/>
          </a:gradFill>
          <a:ln w="38100">
            <a:solidFill>
              <a:srgbClr val="FFFFFF"/>
            </a:solidFill>
            <a:round/>
            <a:headEnd/>
            <a:tailEnd/>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FFFFFF"/>
                </a:solidFill>
                <a:effectLst/>
                <a:uLnTx/>
                <a:uFillTx/>
                <a:latin typeface="微软雅黑" pitchFamily="34" charset="-122"/>
                <a:ea typeface="微软雅黑" pitchFamily="34" charset="-122"/>
                <a:cs typeface="Times New Roman" pitchFamily="18" charset="0"/>
                <a:sym typeface="Arial" pitchFamily="34" charset="0"/>
              </a:rPr>
              <a:t>数值计算方法</a:t>
            </a:r>
            <a:r>
              <a:rPr kumimoji="0" lang="en-US" altLang="zh-CN" sz="2400" b="1" i="0" u="none" strike="noStrike" kern="1200" cap="none" spc="0" normalizeH="0" baseline="0" noProof="0" dirty="0" smtClean="0">
                <a:ln>
                  <a:noFill/>
                </a:ln>
                <a:solidFill>
                  <a:srgbClr val="FFFFFF"/>
                </a:solidFill>
                <a:effectLst/>
                <a:uLnTx/>
                <a:uFillTx/>
                <a:latin typeface="微软雅黑" pitchFamily="34" charset="-122"/>
                <a:ea typeface="微软雅黑" pitchFamily="34" charset="-122"/>
                <a:cs typeface="Times New Roman" pitchFamily="18" charset="0"/>
                <a:sym typeface="Arial" pitchFamily="34" charset="0"/>
              </a:rPr>
              <a:t>——</a:t>
            </a:r>
            <a:r>
              <a:rPr kumimoji="0" lang="zh-CN" altLang="en-US" sz="2400" b="1" i="0" u="none" strike="noStrike" kern="1200" cap="none" spc="0" normalizeH="0" baseline="0" noProof="0" dirty="0" smtClean="0">
                <a:ln>
                  <a:noFill/>
                </a:ln>
                <a:solidFill>
                  <a:srgbClr val="FFFFFF"/>
                </a:solidFill>
                <a:effectLst/>
                <a:uLnTx/>
                <a:uFillTx/>
                <a:latin typeface="微软雅黑" pitchFamily="34" charset="-122"/>
                <a:ea typeface="微软雅黑" pitchFamily="34" charset="-122"/>
                <a:cs typeface="Times New Roman" pitchFamily="18" charset="0"/>
                <a:sym typeface="Arial" pitchFamily="34" charset="0"/>
              </a:rPr>
              <a:t>求解麦克斯韦方程组</a:t>
            </a:r>
          </a:p>
        </p:txBody>
      </p:sp>
      <p:grpSp>
        <p:nvGrpSpPr>
          <p:cNvPr id="24" name="组合 23"/>
          <p:cNvGrpSpPr>
            <a:grpSpLocks/>
          </p:cNvGrpSpPr>
          <p:nvPr/>
        </p:nvGrpSpPr>
        <p:grpSpPr bwMode="auto">
          <a:xfrm>
            <a:off x="738536" y="3880368"/>
            <a:ext cx="7666927" cy="2608263"/>
            <a:chOff x="920948" y="4005064"/>
            <a:chExt cx="6459364" cy="2607390"/>
          </a:xfrm>
        </p:grpSpPr>
        <p:sp>
          <p:nvSpPr>
            <p:cNvPr id="25" name="矩形 24"/>
            <p:cNvSpPr>
              <a:spLocks noChangeArrowheads="1"/>
            </p:cNvSpPr>
            <p:nvPr/>
          </p:nvSpPr>
          <p:spPr bwMode="auto">
            <a:xfrm>
              <a:off x="5375105" y="4210071"/>
              <a:ext cx="38183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eaLnBrk="1" fontAlgn="auto" latinLnBrk="0" hangingPunct="1">
                <a:lnSpc>
                  <a:spcPct val="100000"/>
                </a:lnSpc>
                <a:spcBef>
                  <a:spcPts val="0"/>
                </a:spcBef>
                <a:spcAft>
                  <a:spcPts val="0"/>
                </a:spcAft>
                <a:buClrTx/>
                <a:buSzTx/>
                <a:buFont typeface="Arial" pitchFamily="34" charset="0"/>
                <a:buNone/>
                <a:tabLst/>
                <a:defRPr/>
              </a:pPr>
              <a:r>
                <a:rPr kumimoji="0" lang="zh-CN" altLang="en-US" sz="2800" b="1" i="0" u="none" strike="noStrike" kern="0" cap="none" spc="0" normalizeH="0" baseline="0" noProof="0" dirty="0">
                  <a:ln w="1905"/>
                  <a:solidFill>
                    <a:srgbClr val="FF0000"/>
                  </a:solidFill>
                  <a:effectLst>
                    <a:innerShdw blurRad="69850" dist="43180" dir="5400000">
                      <a:srgbClr val="000000">
                        <a:alpha val="65000"/>
                      </a:srgbClr>
                    </a:innerShdw>
                  </a:effectLst>
                  <a:uLnTx/>
                  <a:uFillTx/>
                  <a:latin typeface="Times New Roman" pitchFamily="18" charset="0"/>
                  <a:cs typeface="Times New Roman" pitchFamily="18" charset="0"/>
                </a:rPr>
                <a:t>√</a:t>
              </a:r>
            </a:p>
          </p:txBody>
        </p:sp>
        <p:sp>
          <p:nvSpPr>
            <p:cNvPr id="26" name="矩形 9"/>
            <p:cNvSpPr>
              <a:spLocks noChangeArrowheads="1"/>
            </p:cNvSpPr>
            <p:nvPr/>
          </p:nvSpPr>
          <p:spPr bwMode="auto">
            <a:xfrm>
              <a:off x="5375105" y="4836627"/>
              <a:ext cx="38183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eaLnBrk="1" fontAlgn="auto" latinLnBrk="0" hangingPunct="1">
                <a:lnSpc>
                  <a:spcPct val="100000"/>
                </a:lnSpc>
                <a:spcBef>
                  <a:spcPts val="0"/>
                </a:spcBef>
                <a:spcAft>
                  <a:spcPts val="0"/>
                </a:spcAft>
                <a:buClrTx/>
                <a:buSzTx/>
                <a:buFont typeface="Arial" pitchFamily="34" charset="0"/>
                <a:buNone/>
                <a:tabLst/>
                <a:defRPr/>
              </a:pPr>
              <a:r>
                <a:rPr kumimoji="0" lang="zh-CN" altLang="en-US" sz="2800" b="1" i="0" u="none" strike="noStrike" kern="0" cap="none" spc="0" normalizeH="0" baseline="0" noProof="0" dirty="0">
                  <a:ln w="1905"/>
                  <a:solidFill>
                    <a:srgbClr val="FF0000"/>
                  </a:solidFill>
                  <a:effectLst>
                    <a:innerShdw blurRad="69850" dist="43180" dir="5400000">
                      <a:srgbClr val="000000">
                        <a:alpha val="65000"/>
                      </a:srgbClr>
                    </a:innerShdw>
                  </a:effectLst>
                  <a:uLnTx/>
                  <a:uFillTx/>
                  <a:latin typeface="Times New Roman" pitchFamily="18" charset="0"/>
                  <a:cs typeface="Times New Roman" pitchFamily="18" charset="0"/>
                </a:rPr>
                <a:t>√</a:t>
              </a:r>
            </a:p>
          </p:txBody>
        </p:sp>
        <p:sp>
          <p:nvSpPr>
            <p:cNvPr id="27" name="矩形 9"/>
            <p:cNvSpPr>
              <a:spLocks noChangeArrowheads="1"/>
            </p:cNvSpPr>
            <p:nvPr/>
          </p:nvSpPr>
          <p:spPr bwMode="auto">
            <a:xfrm>
              <a:off x="5375105" y="5473941"/>
              <a:ext cx="38183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eaLnBrk="1" fontAlgn="auto" latinLnBrk="0" hangingPunct="1">
                <a:lnSpc>
                  <a:spcPct val="100000"/>
                </a:lnSpc>
                <a:spcBef>
                  <a:spcPts val="0"/>
                </a:spcBef>
                <a:spcAft>
                  <a:spcPts val="0"/>
                </a:spcAft>
                <a:buClrTx/>
                <a:buSzTx/>
                <a:buFont typeface="Arial" pitchFamily="34" charset="0"/>
                <a:buNone/>
                <a:tabLst/>
                <a:defRPr/>
              </a:pPr>
              <a:r>
                <a:rPr kumimoji="0" lang="zh-CN" altLang="en-US" sz="2800" b="1" i="0" u="none" strike="noStrike" kern="0" cap="none" spc="0" normalizeH="0" baseline="0" noProof="0" dirty="0">
                  <a:ln w="1905"/>
                  <a:solidFill>
                    <a:srgbClr val="FF0000"/>
                  </a:solidFill>
                  <a:effectLst>
                    <a:innerShdw blurRad="69850" dist="43180" dir="5400000">
                      <a:srgbClr val="000000">
                        <a:alpha val="65000"/>
                      </a:srgbClr>
                    </a:innerShdw>
                  </a:effectLst>
                  <a:uLnTx/>
                  <a:uFillTx/>
                  <a:latin typeface="Times New Roman" pitchFamily="18" charset="0"/>
                  <a:cs typeface="Times New Roman" pitchFamily="18" charset="0"/>
                </a:rPr>
                <a:t>√</a:t>
              </a:r>
            </a:p>
          </p:txBody>
        </p:sp>
        <p:sp>
          <p:nvSpPr>
            <p:cNvPr id="28" name="AutoShape 74"/>
            <p:cNvSpPr>
              <a:spLocks noChangeArrowheads="1"/>
            </p:cNvSpPr>
            <p:nvPr/>
          </p:nvSpPr>
          <p:spPr bwMode="gray">
            <a:xfrm>
              <a:off x="920948" y="4217120"/>
              <a:ext cx="6459364" cy="2395334"/>
            </a:xfrm>
            <a:prstGeom prst="roundRect">
              <a:avLst>
                <a:gd name="adj" fmla="val 10347"/>
              </a:avLst>
            </a:prstGeom>
            <a:gradFill rotWithShape="1">
              <a:gsLst>
                <a:gs pos="0">
                  <a:srgbClr val="CCECFF"/>
                </a:gs>
                <a:gs pos="100000">
                  <a:srgbClr val="FFFFFF"/>
                </a:gs>
              </a:gsLst>
              <a:lin ang="18900000" scaled="1"/>
            </a:gradFill>
            <a:ln w="50800">
              <a:solidFill>
                <a:srgbClr val="7099E2"/>
              </a:solidFill>
              <a:round/>
              <a:headEnd/>
              <a:tailEnd/>
            </a:ln>
            <a:effectLst>
              <a:outerShdw dist="107763" dir="2700000" algn="ctr" rotWithShape="0">
                <a:srgbClr val="C0C0C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Arial" charset="0"/>
              </a:endParaRPr>
            </a:p>
          </p:txBody>
        </p:sp>
        <p:sp>
          <p:nvSpPr>
            <p:cNvPr id="29" name="Freeform 76"/>
            <p:cNvSpPr>
              <a:spLocks noChangeAspect="1"/>
            </p:cNvSpPr>
            <p:nvPr/>
          </p:nvSpPr>
          <p:spPr bwMode="gray">
            <a:xfrm>
              <a:off x="921207" y="4241335"/>
              <a:ext cx="324000" cy="330404"/>
            </a:xfrm>
            <a:custGeom>
              <a:avLst/>
              <a:gdLst>
                <a:gd name="T0" fmla="*/ 2147483647 w 267"/>
                <a:gd name="T1" fmla="*/ 0 h 292"/>
                <a:gd name="T2" fmla="*/ 2147483647 w 267"/>
                <a:gd name="T3" fmla="*/ 2147483647 h 292"/>
                <a:gd name="T4" fmla="*/ 2147483647 w 267"/>
                <a:gd name="T5" fmla="*/ 2147483647 h 292"/>
                <a:gd name="T6" fmla="*/ 2147483647 w 267"/>
                <a:gd name="T7" fmla="*/ 2147483647 h 292"/>
                <a:gd name="T8" fmla="*/ 2147483647 w 267"/>
                <a:gd name="T9" fmla="*/ 2147483647 h 292"/>
                <a:gd name="T10" fmla="*/ 2147483647 w 267"/>
                <a:gd name="T11" fmla="*/ 2147483647 h 292"/>
                <a:gd name="T12" fmla="*/ 2147483647 w 267"/>
                <a:gd name="T13" fmla="*/ 2147483647 h 292"/>
                <a:gd name="T14" fmla="*/ 2147483647 w 267"/>
                <a:gd name="T15" fmla="*/ 2147483647 h 292"/>
                <a:gd name="T16" fmla="*/ 2147483647 w 267"/>
                <a:gd name="T17" fmla="*/ 2147483647 h 292"/>
                <a:gd name="T18" fmla="*/ 2147483647 w 267"/>
                <a:gd name="T19" fmla="*/ 2147483647 h 292"/>
                <a:gd name="T20" fmla="*/ 2147483647 w 267"/>
                <a:gd name="T21" fmla="*/ 2147483647 h 292"/>
                <a:gd name="T22" fmla="*/ 2147483647 w 267"/>
                <a:gd name="T23" fmla="*/ 2147483647 h 292"/>
                <a:gd name="T24" fmla="*/ 2147483647 w 267"/>
                <a:gd name="T25" fmla="*/ 2147483647 h 292"/>
                <a:gd name="T26" fmla="*/ 2147483647 w 267"/>
                <a:gd name="T27" fmla="*/ 2147483647 h 292"/>
                <a:gd name="T28" fmla="*/ 2147483647 w 267"/>
                <a:gd name="T29" fmla="*/ 2147483647 h 292"/>
                <a:gd name="T30" fmla="*/ 2147483647 w 267"/>
                <a:gd name="T31" fmla="*/ 2147483647 h 292"/>
                <a:gd name="T32" fmla="*/ 2147483647 w 267"/>
                <a:gd name="T33" fmla="*/ 2147483647 h 292"/>
                <a:gd name="T34" fmla="*/ 2147483647 w 267"/>
                <a:gd name="T35" fmla="*/ 2147483647 h 292"/>
                <a:gd name="T36" fmla="*/ 2147483647 w 267"/>
                <a:gd name="T37" fmla="*/ 2147483647 h 292"/>
                <a:gd name="T38" fmla="*/ 2147483647 w 267"/>
                <a:gd name="T39" fmla="*/ 2147483647 h 292"/>
                <a:gd name="T40" fmla="*/ 2147483647 w 267"/>
                <a:gd name="T41" fmla="*/ 2147483647 h 292"/>
                <a:gd name="T42" fmla="*/ 2147483647 w 267"/>
                <a:gd name="T43" fmla="*/ 2147483647 h 292"/>
                <a:gd name="T44" fmla="*/ 2147483647 w 267"/>
                <a:gd name="T45" fmla="*/ 2147483647 h 292"/>
                <a:gd name="T46" fmla="*/ 0 w 267"/>
                <a:gd name="T47" fmla="*/ 2147483647 h 292"/>
                <a:gd name="T48" fmla="*/ 2147483647 w 267"/>
                <a:gd name="T49" fmla="*/ 2147483647 h 292"/>
                <a:gd name="T50" fmla="*/ 2147483647 w 267"/>
                <a:gd name="T51" fmla="*/ 2147483647 h 292"/>
                <a:gd name="T52" fmla="*/ 2147483647 w 267"/>
                <a:gd name="T53" fmla="*/ 2147483647 h 292"/>
                <a:gd name="T54" fmla="*/ 2147483647 w 267"/>
                <a:gd name="T55" fmla="*/ 2147483647 h 292"/>
                <a:gd name="T56" fmla="*/ 2147483647 w 267"/>
                <a:gd name="T57" fmla="*/ 2147483647 h 292"/>
                <a:gd name="T58" fmla="*/ 2147483647 w 267"/>
                <a:gd name="T59" fmla="*/ 2147483647 h 292"/>
                <a:gd name="T60" fmla="*/ 2147483647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7099E2"/>
            </a:solidFill>
            <a:ln>
              <a:noFill/>
            </a:ln>
            <a:effectLst>
              <a:outerShdw dist="91581" dir="3378596" algn="ctr" rotWithShape="0">
                <a:srgbClr val="C0C0C0">
                  <a:alpha val="50000"/>
                </a:srgbClr>
              </a:outerShdw>
            </a:effectLst>
            <a:extLst>
              <a:ext uri="{91240B29-F687-4F45-9708-019B960494DF}">
                <a14:hiddenLine xmlns="" xmlns:a14="http://schemas.microsoft.com/office/drawing/2010/main" w="0">
                  <a:solidFill>
                    <a:srgbClr val="000000"/>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0" name="Text Box 78"/>
            <p:cNvSpPr txBox="1">
              <a:spLocks noChangeArrowheads="1"/>
            </p:cNvSpPr>
            <p:nvPr/>
          </p:nvSpPr>
          <p:spPr bwMode="gray">
            <a:xfrm>
              <a:off x="992956" y="4581129"/>
              <a:ext cx="6387356" cy="2012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algn="ctr"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algn="ctr"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algn="ctr"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algn="ctr"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eaLnBrk="1" fontAlgn="auto" latinLnBrk="0" hangingPunct="1">
                <a:lnSpc>
                  <a:spcPct val="130000"/>
                </a:lnSpc>
                <a:spcBef>
                  <a:spcPts val="0"/>
                </a:spcBef>
                <a:spcAft>
                  <a:spcPts val="0"/>
                </a:spcAft>
                <a:buClrTx/>
                <a:buSzTx/>
                <a:buFont typeface="Arial" charset="0"/>
                <a:buChar char="•"/>
                <a:tabLst/>
                <a:defRPr/>
              </a:pPr>
              <a:r>
                <a:rPr lang="zh-CN" altLang="en-US" sz="2400" kern="0" dirty="0">
                  <a:solidFill>
                    <a:srgbClr val="000000"/>
                  </a:solidFill>
                  <a:latin typeface="Arial" charset="0"/>
                </a:rPr>
                <a:t> </a:t>
              </a:r>
              <a:r>
                <a:rPr lang="zh-CN" altLang="en-US" sz="2400" kern="0" dirty="0" smtClean="0">
                  <a:solidFill>
                    <a:srgbClr val="000000"/>
                  </a:solidFill>
                  <a:latin typeface="Arial" charset="0"/>
                </a:rPr>
                <a:t> </a:t>
              </a:r>
              <a:r>
                <a:rPr kumimoji="0" lang="zh-CN" altLang="en-US" sz="2400" b="1" i="0" u="none" strike="noStrike" kern="0" cap="none" spc="0" normalizeH="0" baseline="0" noProof="0" dirty="0" smtClean="0">
                  <a:ln>
                    <a:noFill/>
                  </a:ln>
                  <a:solidFill>
                    <a:srgbClr val="000000"/>
                  </a:solidFill>
                  <a:effectLst/>
                  <a:uLnTx/>
                  <a:uFillTx/>
                  <a:latin typeface="楷体" pitchFamily="49" charset="-122"/>
                  <a:ea typeface="楷体" pitchFamily="49" charset="-122"/>
                </a:rPr>
                <a:t>无多余的物理近似、精度高</a:t>
              </a:r>
              <a:r>
                <a:rPr kumimoji="0" lang="en-US" altLang="zh-CN" sz="2400" b="1" i="0" u="none" strike="noStrike" kern="0" cap="none" spc="0" normalizeH="0" baseline="0" noProof="0" dirty="0" smtClean="0">
                  <a:ln>
                    <a:noFill/>
                  </a:ln>
                  <a:solidFill>
                    <a:srgbClr val="000000"/>
                  </a:solidFill>
                  <a:effectLst/>
                  <a:uLnTx/>
                  <a:uFillTx/>
                  <a:latin typeface="楷体" pitchFamily="49" charset="-122"/>
                  <a:ea typeface="楷体" pitchFamily="49" charset="-122"/>
                </a:rPr>
                <a:t> </a:t>
              </a:r>
            </a:p>
            <a:p>
              <a:pPr marL="0" marR="0" lvl="0" indent="0" algn="l" defTabSz="914400" eaLnBrk="1" fontAlgn="auto" latinLnBrk="0" hangingPunct="1">
                <a:lnSpc>
                  <a:spcPct val="130000"/>
                </a:lnSpc>
                <a:spcBef>
                  <a:spcPts val="0"/>
                </a:spcBef>
                <a:spcAft>
                  <a:spcPts val="0"/>
                </a:spcAft>
                <a:buClrTx/>
                <a:buSzTx/>
                <a:buFont typeface="Arial" charset="0"/>
                <a:buChar char="•"/>
                <a:tabLst/>
                <a:defRPr/>
              </a:pPr>
              <a:r>
                <a:rPr lang="en-US" altLang="zh-CN" sz="2400" b="1" kern="0" dirty="0">
                  <a:solidFill>
                    <a:srgbClr val="000000"/>
                  </a:solidFill>
                  <a:latin typeface="楷体" pitchFamily="49" charset="-122"/>
                  <a:ea typeface="楷体" pitchFamily="49" charset="-122"/>
                </a:rPr>
                <a:t> </a:t>
              </a:r>
              <a:r>
                <a:rPr kumimoji="0" lang="zh-CN" altLang="en-US" sz="2400" b="1" i="0" u="none" strike="noStrike" kern="0" cap="none" spc="0" normalizeH="0" baseline="0" noProof="0" dirty="0" smtClean="0">
                  <a:ln>
                    <a:noFill/>
                  </a:ln>
                  <a:solidFill>
                    <a:srgbClr val="000000"/>
                  </a:solidFill>
                  <a:effectLst/>
                  <a:uLnTx/>
                  <a:uFillTx/>
                  <a:latin typeface="楷体" pitchFamily="49" charset="-122"/>
                  <a:ea typeface="楷体" pitchFamily="49" charset="-122"/>
                </a:rPr>
                <a:t>可以模拟任意介质任意形状的复杂结构</a:t>
              </a:r>
              <a:endParaRPr lang="en-US" altLang="zh-CN" sz="2400" b="1" kern="0" dirty="0">
                <a:solidFill>
                  <a:srgbClr val="000000"/>
                </a:solidFill>
                <a:latin typeface="楷体" pitchFamily="49" charset="-122"/>
                <a:ea typeface="楷体" pitchFamily="49" charset="-122"/>
              </a:endParaRPr>
            </a:p>
            <a:p>
              <a:pPr marL="0" marR="0" lvl="0" indent="0" algn="l" defTabSz="914400" eaLnBrk="1" fontAlgn="auto" latinLnBrk="0" hangingPunct="1">
                <a:lnSpc>
                  <a:spcPct val="130000"/>
                </a:lnSpc>
                <a:spcBef>
                  <a:spcPts val="0"/>
                </a:spcBef>
                <a:spcAft>
                  <a:spcPts val="0"/>
                </a:spcAft>
                <a:buClrTx/>
                <a:buSzTx/>
                <a:buFont typeface="Arial" charset="0"/>
                <a:buChar char="•"/>
                <a:tabLst/>
                <a:defRPr/>
              </a:pPr>
              <a:r>
                <a:rPr kumimoji="0" lang="en-US" altLang="zh-CN" sz="2400" b="1" i="0" u="none" strike="noStrike" kern="0" cap="none" spc="0" normalizeH="0" noProof="0" dirty="0" smtClean="0">
                  <a:ln>
                    <a:noFill/>
                  </a:ln>
                  <a:solidFill>
                    <a:srgbClr val="000000"/>
                  </a:solidFill>
                  <a:effectLst/>
                  <a:uLnTx/>
                  <a:uFillTx/>
                  <a:latin typeface="楷体" pitchFamily="49" charset="-122"/>
                  <a:ea typeface="楷体" pitchFamily="49" charset="-122"/>
                </a:rPr>
                <a:t> </a:t>
              </a:r>
              <a:r>
                <a:rPr kumimoji="0" lang="zh-CN" altLang="en-US" sz="2400" b="1" i="0" u="none" strike="noStrike" kern="0" cap="none" spc="0" normalizeH="0" baseline="0" noProof="0" dirty="0" smtClean="0">
                  <a:ln>
                    <a:noFill/>
                  </a:ln>
                  <a:solidFill>
                    <a:srgbClr val="000000"/>
                  </a:solidFill>
                  <a:effectLst/>
                  <a:uLnTx/>
                  <a:uFillTx/>
                  <a:latin typeface="楷体" pitchFamily="49" charset="-122"/>
                  <a:ea typeface="楷体" pitchFamily="49" charset="-122"/>
                </a:rPr>
                <a:t>通过单次程序运行可获得宽频谱的稳态结果</a:t>
              </a:r>
              <a:endParaRPr lang="en-US" altLang="zh-CN" sz="2400" b="1" kern="0" dirty="0">
                <a:solidFill>
                  <a:srgbClr val="000000"/>
                </a:solidFill>
                <a:latin typeface="楷体" pitchFamily="49" charset="-122"/>
                <a:ea typeface="楷体" pitchFamily="49" charset="-122"/>
              </a:endParaRPr>
            </a:p>
            <a:p>
              <a:pPr marL="0" marR="0" lvl="0" indent="0" algn="l" defTabSz="914400" eaLnBrk="1" fontAlgn="auto" latinLnBrk="0" hangingPunct="1">
                <a:lnSpc>
                  <a:spcPct val="130000"/>
                </a:lnSpc>
                <a:spcBef>
                  <a:spcPts val="0"/>
                </a:spcBef>
                <a:spcAft>
                  <a:spcPts val="0"/>
                </a:spcAft>
                <a:buClrTx/>
                <a:buSzTx/>
                <a:buFont typeface="Arial" charset="0"/>
                <a:buChar char="•"/>
                <a:tabLst/>
                <a:defRPr/>
              </a:pPr>
              <a:r>
                <a:rPr kumimoji="0" lang="en-US" altLang="zh-CN" sz="2400" b="1" i="0" u="none" strike="noStrike" kern="0" cap="none" spc="0" normalizeH="0" noProof="0" dirty="0" smtClean="0">
                  <a:ln>
                    <a:noFill/>
                  </a:ln>
                  <a:solidFill>
                    <a:srgbClr val="000000"/>
                  </a:solidFill>
                  <a:effectLst/>
                  <a:uLnTx/>
                  <a:uFillTx/>
                  <a:latin typeface="楷体" pitchFamily="49" charset="-122"/>
                  <a:ea typeface="楷体" pitchFamily="49" charset="-122"/>
                </a:rPr>
                <a:t> </a:t>
              </a:r>
              <a:r>
                <a:rPr kumimoji="0" lang="zh-CN" altLang="en-US" sz="2400" b="1" i="0" u="none" strike="noStrike" kern="0" cap="none" spc="0" normalizeH="0" baseline="0" noProof="0" dirty="0" smtClean="0">
                  <a:ln>
                    <a:noFill/>
                  </a:ln>
                  <a:solidFill>
                    <a:srgbClr val="000000"/>
                  </a:solidFill>
                  <a:effectLst/>
                  <a:uLnTx/>
                  <a:uFillTx/>
                  <a:latin typeface="楷体" pitchFamily="49" charset="-122"/>
                  <a:ea typeface="楷体" pitchFamily="49" charset="-122"/>
                </a:rPr>
                <a:t>可提供计算区域内空间各点电磁场随时间的变化情况</a:t>
              </a:r>
              <a:endParaRPr kumimoji="0" lang="en-US" altLang="zh-CN" sz="2400" b="1" i="0" u="none" strike="noStrike" kern="0" cap="none" spc="0" normalizeH="0" baseline="0" noProof="0" dirty="0" smtClean="0">
                <a:ln>
                  <a:noFill/>
                </a:ln>
                <a:solidFill>
                  <a:srgbClr val="000000"/>
                </a:solidFill>
                <a:effectLst/>
                <a:uLnTx/>
                <a:uFillTx/>
                <a:latin typeface="楷体" pitchFamily="49" charset="-122"/>
                <a:ea typeface="楷体" pitchFamily="49" charset="-122"/>
              </a:endParaRPr>
            </a:p>
          </p:txBody>
        </p:sp>
        <p:sp>
          <p:nvSpPr>
            <p:cNvPr id="31" name="Rectangle 23"/>
            <p:cNvSpPr>
              <a:spLocks noChangeArrowheads="1"/>
            </p:cNvSpPr>
            <p:nvPr/>
          </p:nvSpPr>
          <p:spPr bwMode="black">
            <a:xfrm>
              <a:off x="1305455" y="4146427"/>
              <a:ext cx="2093913" cy="523045"/>
            </a:xfrm>
            <a:prstGeom prst="rect">
              <a:avLst/>
            </a:prstGeom>
            <a:noFill/>
            <a:ln>
              <a:noFill/>
            </a:ln>
            <a:effectLst>
              <a:outerShdw dist="17961" dir="2700000" algn="ctr" rotWithShape="0">
                <a:srgbClr val="80808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l" defTabSz="914400" eaLnBrk="1" fontAlgn="auto" latinLnBrk="0" hangingPunct="1">
                <a:lnSpc>
                  <a:spcPct val="100000"/>
                </a:lnSpc>
                <a:spcBef>
                  <a:spcPct val="50000"/>
                </a:spcBef>
                <a:spcAft>
                  <a:spcPts val="0"/>
                </a:spcAft>
                <a:buClr>
                  <a:srgbClr val="1F3F5F"/>
                </a:buClr>
                <a:buSzTx/>
                <a:buFontTx/>
                <a:buNone/>
                <a:tabLst/>
                <a:defRPr/>
              </a:pPr>
              <a:r>
                <a:rPr kumimoji="0" lang="zh-CN" altLang="en-US" sz="2800" b="1" i="0" u="none" strike="noStrike" kern="0" cap="none" spc="0" normalizeH="0" baseline="0" noProof="0" dirty="0" smtClean="0">
                  <a:ln>
                    <a:noFill/>
                  </a:ln>
                  <a:solidFill>
                    <a:srgbClr val="7099E2"/>
                  </a:solidFill>
                  <a:effectLst/>
                  <a:uLnTx/>
                  <a:uFillTx/>
                  <a:latin typeface="宋体" pitchFamily="2" charset="-122"/>
                </a:rPr>
                <a:t>优势</a:t>
              </a:r>
              <a:endParaRPr kumimoji="0" lang="en-US" altLang="zh-CN" sz="2800" b="1" i="0" u="none" strike="noStrike" kern="0" cap="none" spc="0" normalizeH="0" baseline="0" noProof="0" dirty="0" smtClean="0">
                <a:ln>
                  <a:noFill/>
                </a:ln>
                <a:solidFill>
                  <a:srgbClr val="7099E2"/>
                </a:solidFill>
                <a:effectLst/>
                <a:uLnTx/>
                <a:uFillTx/>
                <a:latin typeface="宋体" pitchFamily="2" charset="-122"/>
              </a:endParaRPr>
            </a:p>
          </p:txBody>
        </p:sp>
        <p:sp>
          <p:nvSpPr>
            <p:cNvPr id="32" name="AutoShape 16"/>
            <p:cNvSpPr>
              <a:spLocks noChangeArrowheads="1"/>
            </p:cNvSpPr>
            <p:nvPr/>
          </p:nvSpPr>
          <p:spPr bwMode="gray">
            <a:xfrm rot="10800000">
              <a:off x="3503613" y="4005064"/>
              <a:ext cx="977900" cy="504056"/>
            </a:xfrm>
            <a:prstGeom prst="downArrow">
              <a:avLst>
                <a:gd name="adj1" fmla="val 67093"/>
                <a:gd name="adj2" fmla="val 64051"/>
              </a:avLst>
            </a:prstGeom>
            <a:gradFill rotWithShape="1">
              <a:gsLst>
                <a:gs pos="0">
                  <a:srgbClr val="7099E2">
                    <a:alpha val="11765"/>
                  </a:srgbClr>
                </a:gs>
                <a:gs pos="100000">
                  <a:srgbClr val="0099FF"/>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smtClean="0">
                <a:ln>
                  <a:noFill/>
                </a:ln>
                <a:solidFill>
                  <a:sysClr val="windowText" lastClr="000000"/>
                </a:solidFill>
                <a:effectLst/>
                <a:uLnTx/>
                <a:uFillTx/>
                <a:latin typeface="Verdana" pitchFamily="34" charset="0"/>
              </a:endParaRPr>
            </a:p>
          </p:txBody>
        </p:sp>
      </p:grpSp>
    </p:spTree>
    <p:custDataLst>
      <p:tags r:id="rId1"/>
    </p:custData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1"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75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3250"/>
                            </p:stCondLst>
                            <p:childTnLst>
                              <p:par>
                                <p:cTn id="20" presetID="2" presetClass="entr" presetSubtype="4" fill="hold" nodeType="afterEffect">
                                  <p:stCondLst>
                                    <p:cond delay="50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4250"/>
                            </p:stCondLst>
                            <p:childTnLst>
                              <p:par>
                                <p:cTn id="25" presetID="2" presetClass="entr" presetSubtype="4" fill="hold" nodeType="afterEffect">
                                  <p:stCondLst>
                                    <p:cond delay="5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5250"/>
                            </p:stCondLst>
                            <p:childTnLst>
                              <p:par>
                                <p:cTn id="30" presetID="2" presetClass="entr" presetSubtype="4" fill="hold" nodeType="afterEffect">
                                  <p:stCondLst>
                                    <p:cond delay="5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E:\qq something\329481648\FileRecv\校徽.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6683" y="20560"/>
            <a:ext cx="777429" cy="77042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 name="直接连接符 7"/>
          <p:cNvCxnSpPr/>
          <p:nvPr/>
        </p:nvCxnSpPr>
        <p:spPr>
          <a:xfrm>
            <a:off x="0" y="814388"/>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bwMode="auto">
          <a:xfrm>
            <a:off x="0" y="284164"/>
            <a:ext cx="4302269"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altLang="zh-CN" sz="3600" b="1" dirty="0" smtClean="0">
                <a:solidFill>
                  <a:schemeClr val="bg1"/>
                </a:solidFill>
                <a:latin typeface="Times New Roman" pitchFamily="18" charset="0"/>
                <a:ea typeface="微软雅黑" pitchFamily="34" charset="-122"/>
                <a:cs typeface="Times New Roman" pitchFamily="18" charset="0"/>
                <a:sym typeface="Arial" pitchFamily="34" charset="0"/>
              </a:rPr>
              <a:t>FDTD</a:t>
            </a:r>
            <a:r>
              <a:rPr lang="zh-CN" altLang="en-US" sz="3600" b="1" dirty="0" smtClean="0">
                <a:solidFill>
                  <a:schemeClr val="bg1"/>
                </a:solidFill>
                <a:latin typeface="Arial" pitchFamily="34" charset="0"/>
                <a:ea typeface="微软雅黑" pitchFamily="34" charset="-122"/>
                <a:sym typeface="Arial" pitchFamily="34" charset="0"/>
              </a:rPr>
              <a:t>算法基本原理</a:t>
            </a:r>
            <a:endParaRPr lang="zh-CN" altLang="en-US" sz="3600" b="1" dirty="0">
              <a:solidFill>
                <a:schemeClr val="bg1"/>
              </a:solidFill>
              <a:latin typeface="Arial" pitchFamily="34" charset="0"/>
              <a:ea typeface="微软雅黑" pitchFamily="34" charset="-122"/>
              <a:sym typeface="Arial" pitchFamily="34" charset="0"/>
            </a:endParaRPr>
          </a:p>
        </p:txBody>
      </p:sp>
      <p:sp>
        <p:nvSpPr>
          <p:cNvPr id="40" name="矩形 39"/>
          <p:cNvSpPr/>
          <p:nvPr/>
        </p:nvSpPr>
        <p:spPr bwMode="auto">
          <a:xfrm>
            <a:off x="4416996" y="284164"/>
            <a:ext cx="176212"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schemeClr val="bg1"/>
              </a:solidFill>
              <a:latin typeface="Arial" pitchFamily="34" charset="0"/>
              <a:ea typeface="微软雅黑" pitchFamily="34" charset="-122"/>
              <a:sym typeface="Arial" pitchFamily="34" charset="0"/>
            </a:endParaRPr>
          </a:p>
        </p:txBody>
      </p:sp>
      <p:grpSp>
        <p:nvGrpSpPr>
          <p:cNvPr id="66" name="组合 65"/>
          <p:cNvGrpSpPr>
            <a:grpSpLocks/>
          </p:cNvGrpSpPr>
          <p:nvPr/>
        </p:nvGrpSpPr>
        <p:grpSpPr bwMode="auto">
          <a:xfrm>
            <a:off x="900113" y="906463"/>
            <a:ext cx="4464050" cy="5618162"/>
            <a:chOff x="1979712" y="908720"/>
            <a:chExt cx="4464496" cy="5618646"/>
          </a:xfrm>
        </p:grpSpPr>
        <p:grpSp>
          <p:nvGrpSpPr>
            <p:cNvPr id="67" name="组合 26"/>
            <p:cNvGrpSpPr>
              <a:grpSpLocks/>
            </p:cNvGrpSpPr>
            <p:nvPr/>
          </p:nvGrpSpPr>
          <p:grpSpPr bwMode="auto">
            <a:xfrm>
              <a:off x="1979712" y="908720"/>
              <a:ext cx="4464496" cy="5618646"/>
              <a:chOff x="1979712" y="908720"/>
              <a:chExt cx="4464496" cy="5618646"/>
            </a:xfrm>
          </p:grpSpPr>
          <p:pic>
            <p:nvPicPr>
              <p:cNvPr id="70" name="Picture 11"/>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979712" y="1486806"/>
                <a:ext cx="1872000" cy="175187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71" name="Picture 1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320208" y="1486806"/>
                <a:ext cx="2124000" cy="17170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72" name="Text Box 17"/>
              <p:cNvSpPr txBox="1">
                <a:spLocks noChangeArrowheads="1"/>
              </p:cNvSpPr>
              <p:nvPr/>
            </p:nvSpPr>
            <p:spPr bwMode="auto">
              <a:xfrm>
                <a:off x="2093381" y="908720"/>
                <a:ext cx="4207021" cy="4615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algn="ctr"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algn="ctr"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algn="ctr"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algn="ctr"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smtClean="0">
                    <a:ln>
                      <a:noFill/>
                    </a:ln>
                    <a:solidFill>
                      <a:srgbClr val="FF0000"/>
                    </a:solidFill>
                    <a:effectLst/>
                    <a:uLnTx/>
                    <a:uFillTx/>
                    <a:latin typeface="宋体" pitchFamily="2" charset="-122"/>
                    <a:ea typeface="宋体" pitchFamily="2" charset="-122"/>
                  </a:rPr>
                  <a:t>麦克斯韦旋度方程的微分形式</a:t>
                </a:r>
              </a:p>
            </p:txBody>
          </p:sp>
          <p:sp>
            <p:nvSpPr>
              <p:cNvPr id="73" name="矩形 6"/>
              <p:cNvSpPr>
                <a:spLocks noChangeArrowheads="1"/>
              </p:cNvSpPr>
              <p:nvPr/>
            </p:nvSpPr>
            <p:spPr bwMode="auto">
              <a:xfrm>
                <a:off x="2319689" y="3442022"/>
                <a:ext cx="3924000" cy="3085344"/>
              </a:xfrm>
              <a:prstGeom prst="rect">
                <a:avLst/>
              </a:prstGeom>
              <a:noFill/>
              <a:ln w="25400" algn="ctr">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smtClean="0">
                  <a:ln>
                    <a:noFill/>
                  </a:ln>
                  <a:solidFill>
                    <a:sysClr val="windowText" lastClr="000000"/>
                  </a:solidFill>
                  <a:effectLst/>
                  <a:uLnTx/>
                  <a:uFillTx/>
                  <a:latin typeface="Arial" charset="0"/>
                </a:endParaRPr>
              </a:p>
            </p:txBody>
          </p:sp>
          <p:pic>
            <p:nvPicPr>
              <p:cNvPr id="74" name="Picture 10"/>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463107" y="3534234"/>
                <a:ext cx="3672000" cy="293829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75" name="椭圆 8"/>
              <p:cNvSpPr>
                <a:spLocks noChangeArrowheads="1"/>
              </p:cNvSpPr>
              <p:nvPr/>
            </p:nvSpPr>
            <p:spPr bwMode="auto">
              <a:xfrm>
                <a:off x="1979712" y="1486806"/>
                <a:ext cx="415644" cy="594509"/>
              </a:xfrm>
              <a:prstGeom prst="ellipse">
                <a:avLst/>
              </a:prstGeom>
              <a:noFill/>
              <a:ln w="25400" algn="ctr">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smtClean="0">
                  <a:ln>
                    <a:noFill/>
                  </a:ln>
                  <a:solidFill>
                    <a:sysClr val="windowText" lastClr="000000"/>
                  </a:solidFill>
                  <a:effectLst/>
                  <a:uLnTx/>
                  <a:uFillTx/>
                  <a:latin typeface="Arial" charset="0"/>
                </a:endParaRPr>
              </a:p>
            </p:txBody>
          </p:sp>
          <p:cxnSp>
            <p:nvCxnSpPr>
              <p:cNvPr id="76" name="直接箭头连接符 9"/>
              <p:cNvCxnSpPr>
                <a:cxnSpLocks noChangeShapeType="1"/>
                <a:stCxn id="73" idx="0"/>
                <a:endCxn id="75" idx="5"/>
              </p:cNvCxnSpPr>
              <p:nvPr/>
            </p:nvCxnSpPr>
            <p:spPr bwMode="auto">
              <a:xfrm flipH="1" flipV="1">
                <a:off x="2334486" y="1994250"/>
                <a:ext cx="1947203" cy="1447771"/>
              </a:xfrm>
              <a:prstGeom prst="straightConnector1">
                <a:avLst/>
              </a:prstGeom>
              <a:noFill/>
              <a:ln w="25400" algn="ctr">
                <a:solidFill>
                  <a:srgbClr val="FF0000"/>
                </a:solidFill>
                <a:round/>
                <a:headEnd/>
                <a:tailEnd type="arrow" w="med" len="med"/>
              </a:ln>
              <a:extLst>
                <a:ext uri="{909E8E84-426E-40DD-AFC4-6F175D3DCCD1}">
                  <a14:hiddenFill xmlns="" xmlns:a14="http://schemas.microsoft.com/office/drawing/2010/main">
                    <a:noFill/>
                  </a14:hiddenFill>
                </a:ext>
              </a:extLst>
            </p:spPr>
          </p:cxnSp>
          <p:sp>
            <p:nvSpPr>
              <p:cNvPr id="77" name="TextBox 11"/>
              <p:cNvSpPr txBox="1">
                <a:spLocks noChangeArrowheads="1"/>
              </p:cNvSpPr>
              <p:nvPr/>
            </p:nvSpPr>
            <p:spPr bwMode="auto">
              <a:xfrm>
                <a:off x="3563888" y="2422909"/>
                <a:ext cx="70083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algn="ctr"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algn="ctr"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algn="ctr"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algn="ctr"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rgbClr val="FF3300"/>
                    </a:solidFill>
                    <a:effectLst/>
                    <a:uLnTx/>
                    <a:uFillTx/>
                    <a:latin typeface="Calibri" pitchFamily="34" charset="0"/>
                    <a:ea typeface="宋体" pitchFamily="2" charset="-122"/>
                  </a:rPr>
                  <a:t>替代</a:t>
                </a:r>
              </a:p>
            </p:txBody>
          </p:sp>
        </p:grpSp>
        <p:sp>
          <p:nvSpPr>
            <p:cNvPr id="68" name="椭圆 27"/>
            <p:cNvSpPr>
              <a:spLocks noChangeArrowheads="1"/>
            </p:cNvSpPr>
            <p:nvPr/>
          </p:nvSpPr>
          <p:spPr bwMode="auto">
            <a:xfrm>
              <a:off x="4327000" y="1465048"/>
              <a:ext cx="415644" cy="594509"/>
            </a:xfrm>
            <a:prstGeom prst="ellipse">
              <a:avLst/>
            </a:prstGeom>
            <a:noFill/>
            <a:ln w="25400" algn="ctr">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smtClean="0">
                <a:ln>
                  <a:noFill/>
                </a:ln>
                <a:solidFill>
                  <a:sysClr val="windowText" lastClr="000000"/>
                </a:solidFill>
                <a:effectLst/>
                <a:uLnTx/>
                <a:uFillTx/>
                <a:latin typeface="Arial" charset="0"/>
              </a:endParaRPr>
            </a:p>
          </p:txBody>
        </p:sp>
        <p:cxnSp>
          <p:nvCxnSpPr>
            <p:cNvPr id="69" name="直接箭头连接符 28"/>
            <p:cNvCxnSpPr>
              <a:cxnSpLocks noChangeShapeType="1"/>
              <a:stCxn id="73" idx="0"/>
              <a:endCxn id="68" idx="3"/>
            </p:cNvCxnSpPr>
            <p:nvPr/>
          </p:nvCxnSpPr>
          <p:spPr bwMode="auto">
            <a:xfrm flipV="1">
              <a:off x="4281689" y="1972493"/>
              <a:ext cx="106182" cy="1469529"/>
            </a:xfrm>
            <a:prstGeom prst="straightConnector1">
              <a:avLst/>
            </a:prstGeom>
            <a:noFill/>
            <a:ln w="19050" algn="ctr">
              <a:solidFill>
                <a:srgbClr val="FF0000"/>
              </a:solidFill>
              <a:round/>
              <a:headEnd/>
              <a:tailEnd type="arrow" w="med" len="med"/>
            </a:ln>
            <a:extLst>
              <a:ext uri="{909E8E84-426E-40DD-AFC4-6F175D3DCCD1}">
                <a14:hiddenFill xmlns="" xmlns:a14="http://schemas.microsoft.com/office/drawing/2010/main">
                  <a:noFill/>
                </a14:hiddenFill>
              </a:ext>
            </a:extLst>
          </p:spPr>
        </p:cxnSp>
      </p:grpSp>
      <p:grpSp>
        <p:nvGrpSpPr>
          <p:cNvPr id="78" name="组合 77"/>
          <p:cNvGrpSpPr>
            <a:grpSpLocks/>
          </p:cNvGrpSpPr>
          <p:nvPr/>
        </p:nvGrpSpPr>
        <p:grpSpPr bwMode="auto">
          <a:xfrm>
            <a:off x="5915025" y="2309813"/>
            <a:ext cx="2181225" cy="2603500"/>
            <a:chOff x="6459454" y="2309917"/>
            <a:chExt cx="2181186" cy="2604017"/>
          </a:xfrm>
        </p:grpSpPr>
        <p:sp>
          <p:nvSpPr>
            <p:cNvPr id="79" name="AutoShape 31"/>
            <p:cNvSpPr>
              <a:spLocks noChangeArrowheads="1"/>
            </p:cNvSpPr>
            <p:nvPr/>
          </p:nvSpPr>
          <p:spPr bwMode="gray">
            <a:xfrm>
              <a:off x="6459454" y="2309917"/>
              <a:ext cx="2181186" cy="500161"/>
            </a:xfrm>
            <a:prstGeom prst="roundRect">
              <a:avLst>
                <a:gd name="adj" fmla="val 11921"/>
              </a:avLst>
            </a:prstGeom>
            <a:noFill/>
            <a:ln w="38100">
              <a:solidFill>
                <a:srgbClr val="0070C0"/>
              </a:solidFill>
              <a:prstDash val="dash"/>
              <a:round/>
              <a:headEnd/>
              <a:tailEnd/>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000" b="1" dirty="0" smtClean="0">
                  <a:latin typeface="Times New Roman" pitchFamily="18" charset="0"/>
                  <a:ea typeface="+mj-ea"/>
                  <a:cs typeface="Times New Roman" pitchFamily="18" charset="0"/>
                  <a:sym typeface="Arial" pitchFamily="34" charset="0"/>
                </a:rPr>
                <a:t>一阶偏微分方程</a:t>
              </a:r>
            </a:p>
          </p:txBody>
        </p:sp>
        <p:sp>
          <p:nvSpPr>
            <p:cNvPr id="80" name="AutoShape 31"/>
            <p:cNvSpPr>
              <a:spLocks noChangeArrowheads="1"/>
            </p:cNvSpPr>
            <p:nvPr/>
          </p:nvSpPr>
          <p:spPr bwMode="gray">
            <a:xfrm>
              <a:off x="6853147" y="4413772"/>
              <a:ext cx="1460474" cy="500162"/>
            </a:xfrm>
            <a:prstGeom prst="roundRect">
              <a:avLst>
                <a:gd name="adj" fmla="val 11921"/>
              </a:avLst>
            </a:prstGeom>
            <a:noFill/>
            <a:ln w="38100">
              <a:solidFill>
                <a:srgbClr val="0070C0"/>
              </a:solidFill>
              <a:prstDash val="dash"/>
              <a:round/>
              <a:headEnd/>
              <a:tailEnd/>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000" b="1" dirty="0">
                  <a:latin typeface="Times New Roman" pitchFamily="18" charset="0"/>
                  <a:ea typeface="+mj-ea"/>
                  <a:cs typeface="Times New Roman" pitchFamily="18" charset="0"/>
                  <a:sym typeface="Arial" pitchFamily="34" charset="0"/>
                </a:rPr>
                <a:t>差分方程</a:t>
              </a:r>
            </a:p>
          </p:txBody>
        </p:sp>
        <p:sp>
          <p:nvSpPr>
            <p:cNvPr id="81" name="下箭头 3"/>
            <p:cNvSpPr>
              <a:spLocks noChangeArrowheads="1"/>
            </p:cNvSpPr>
            <p:nvPr/>
          </p:nvSpPr>
          <p:spPr bwMode="auto">
            <a:xfrm>
              <a:off x="7381554" y="3226229"/>
              <a:ext cx="404041" cy="758994"/>
            </a:xfrm>
            <a:prstGeom prst="downArrow">
              <a:avLst>
                <a:gd name="adj1" fmla="val 50000"/>
                <a:gd name="adj2" fmla="val 49998"/>
              </a:avLst>
            </a:prstGeom>
            <a:solidFill>
              <a:srgbClr val="0070C0"/>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p>
              <a:pPr algn="l"/>
              <a:endParaRPr lang="zh-CN" altLang="en-US" sz="2400" b="1">
                <a:latin typeface="Arial" charset="0"/>
              </a:endParaRPr>
            </a:p>
          </p:txBody>
        </p:sp>
      </p:grpSp>
      <p:grpSp>
        <p:nvGrpSpPr>
          <p:cNvPr id="82" name="组合 81"/>
          <p:cNvGrpSpPr>
            <a:grpSpLocks/>
          </p:cNvGrpSpPr>
          <p:nvPr/>
        </p:nvGrpSpPr>
        <p:grpSpPr bwMode="auto">
          <a:xfrm>
            <a:off x="327818" y="1069999"/>
            <a:ext cx="8488363" cy="5152235"/>
            <a:chOff x="323850" y="981075"/>
            <a:chExt cx="8488363" cy="5152259"/>
          </a:xfrm>
        </p:grpSpPr>
        <p:pic>
          <p:nvPicPr>
            <p:cNvPr id="83" name="Picture 5"/>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1449248" y="981075"/>
              <a:ext cx="1799985" cy="98613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84" name="Picture 6"/>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1449248" y="3645168"/>
              <a:ext cx="1799985" cy="91240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85" name="图片 10" descr="4.png"/>
            <p:cNvPicPr>
              <a:picLocks noChangeAspect="1"/>
            </p:cNvPicPr>
            <p:nvPr/>
          </p:nvPicPr>
          <p:blipFill>
            <a:blip r:embed="rId10">
              <a:extLst>
                <a:ext uri="{28A0092B-C50C-407E-A947-70E740481C1C}">
                  <a14:useLocalDpi xmlns="" xmlns:a14="http://schemas.microsoft.com/office/drawing/2010/main" val="0"/>
                </a:ext>
              </a:extLst>
            </a:blip>
            <a:srcRect/>
            <a:stretch>
              <a:fillRect/>
            </a:stretch>
          </p:blipFill>
          <p:spPr bwMode="auto">
            <a:xfrm>
              <a:off x="1359249" y="2061113"/>
              <a:ext cx="2015983" cy="1501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6" name="AutoShape 31"/>
            <p:cNvSpPr>
              <a:spLocks noChangeArrowheads="1"/>
            </p:cNvSpPr>
            <p:nvPr/>
          </p:nvSpPr>
          <p:spPr bwMode="gray">
            <a:xfrm>
              <a:off x="1524000" y="4652980"/>
              <a:ext cx="1611313" cy="500064"/>
            </a:xfrm>
            <a:prstGeom prst="roundRect">
              <a:avLst>
                <a:gd name="adj" fmla="val 11921"/>
              </a:avLst>
            </a:prstGeom>
            <a:gradFill rotWithShape="1">
              <a:gsLst>
                <a:gs pos="0">
                  <a:srgbClr val="0070C0"/>
                </a:gs>
                <a:gs pos="100000">
                  <a:srgbClr val="0099FF"/>
                </a:gs>
              </a:gsLst>
              <a:lin ang="5400000" scaled="1"/>
            </a:gradFill>
            <a:ln w="38100">
              <a:solidFill>
                <a:srgbClr val="FFFFFF"/>
              </a:solidFill>
              <a:round/>
              <a:headEnd/>
              <a:tailEnd/>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smtClean="0">
                  <a:ln>
                    <a:noFill/>
                  </a:ln>
                  <a:solidFill>
                    <a:srgbClr val="FFFFFF"/>
                  </a:solidFill>
                  <a:effectLst/>
                  <a:uLnTx/>
                  <a:uFillTx/>
                  <a:latin typeface="Times New Roman" pitchFamily="18" charset="0"/>
                  <a:ea typeface="宋体"/>
                  <a:cs typeface="Times New Roman" pitchFamily="18" charset="0"/>
                  <a:sym typeface="Arial" pitchFamily="34" charset="0"/>
                </a:rPr>
                <a:t>空间离散化</a:t>
              </a:r>
            </a:p>
          </p:txBody>
        </p:sp>
        <p:pic>
          <p:nvPicPr>
            <p:cNvPr id="87" name="图片 54"/>
            <p:cNvPicPr>
              <a:picLocks noChangeAspect="1"/>
            </p:cNvPicPr>
            <p:nvPr/>
          </p:nvPicPr>
          <p:blipFill>
            <a:blip r:embed="rId11">
              <a:extLst>
                <a:ext uri="{28A0092B-C50C-407E-A947-70E740481C1C}">
                  <a14:useLocalDpi xmlns="" xmlns:a14="http://schemas.microsoft.com/office/drawing/2010/main" val="0"/>
                </a:ext>
              </a:extLst>
            </a:blip>
            <a:srcRect/>
            <a:stretch>
              <a:fillRect/>
            </a:stretch>
          </p:blipFill>
          <p:spPr bwMode="auto">
            <a:xfrm>
              <a:off x="4207681" y="1485093"/>
              <a:ext cx="3347971" cy="2701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8" name="AutoShape 31"/>
            <p:cNvSpPr>
              <a:spLocks noChangeArrowheads="1"/>
            </p:cNvSpPr>
            <p:nvPr/>
          </p:nvSpPr>
          <p:spPr bwMode="gray">
            <a:xfrm>
              <a:off x="4251325" y="4657742"/>
              <a:ext cx="3203575" cy="500065"/>
            </a:xfrm>
            <a:prstGeom prst="roundRect">
              <a:avLst>
                <a:gd name="adj" fmla="val 11921"/>
              </a:avLst>
            </a:prstGeom>
            <a:gradFill rotWithShape="1">
              <a:gsLst>
                <a:gs pos="0">
                  <a:srgbClr val="0070C0"/>
                </a:gs>
                <a:gs pos="100000">
                  <a:srgbClr val="0099FF"/>
                </a:gs>
              </a:gsLst>
              <a:lin ang="5400000" scaled="1"/>
            </a:gradFill>
            <a:ln w="38100">
              <a:solidFill>
                <a:srgbClr val="FFFFFF"/>
              </a:solidFill>
              <a:round/>
              <a:headEnd/>
              <a:tailEnd/>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smtClean="0">
                  <a:ln>
                    <a:noFill/>
                  </a:ln>
                  <a:solidFill>
                    <a:srgbClr val="FFFFFF"/>
                  </a:solidFill>
                  <a:effectLst/>
                  <a:uLnTx/>
                  <a:uFillTx/>
                  <a:latin typeface="Times New Roman" pitchFamily="18" charset="0"/>
                  <a:ea typeface="宋体"/>
                  <a:cs typeface="Times New Roman" pitchFamily="18" charset="0"/>
                  <a:sym typeface="Arial" pitchFamily="34" charset="0"/>
                </a:rPr>
                <a:t>时间域电场与磁场交替抽样</a:t>
              </a:r>
            </a:p>
          </p:txBody>
        </p:sp>
        <p:sp>
          <p:nvSpPr>
            <p:cNvPr id="89" name="左大括号 56"/>
            <p:cNvSpPr>
              <a:spLocks/>
            </p:cNvSpPr>
            <p:nvPr/>
          </p:nvSpPr>
          <p:spPr bwMode="auto">
            <a:xfrm rot="-5400000">
              <a:off x="3925050" y="3685358"/>
              <a:ext cx="291706" cy="3396429"/>
            </a:xfrm>
            <a:prstGeom prst="leftBrace">
              <a:avLst>
                <a:gd name="adj1" fmla="val 8355"/>
                <a:gd name="adj2" fmla="val 50000"/>
              </a:avLst>
            </a:prstGeom>
            <a:noFill/>
            <a:ln w="19050" algn="ctr">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smtClean="0">
                <a:ln>
                  <a:noFill/>
                </a:ln>
                <a:solidFill>
                  <a:sysClr val="windowText" lastClr="000000"/>
                </a:solidFill>
                <a:effectLst/>
                <a:uLnTx/>
                <a:uFillTx/>
                <a:latin typeface="Arial" charset="0"/>
              </a:endParaRPr>
            </a:p>
          </p:txBody>
        </p:sp>
        <p:sp>
          <p:nvSpPr>
            <p:cNvPr id="90" name="TextBox 45"/>
            <p:cNvSpPr txBox="1">
              <a:spLocks noChangeArrowheads="1"/>
            </p:cNvSpPr>
            <p:nvPr/>
          </p:nvSpPr>
          <p:spPr bwMode="auto">
            <a:xfrm>
              <a:off x="323850" y="5733254"/>
              <a:ext cx="3797802" cy="400080"/>
            </a:xfrm>
            <a:prstGeom prst="rect">
              <a:avLst/>
            </a:prstGeom>
            <a:noFill/>
            <a:ln w="38100">
              <a:solidFill>
                <a:srgbClr val="0070C0"/>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algn="ctr"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algn="ctr"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algn="ctr"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algn="ctr"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rgbClr val="000000"/>
                  </a:solidFill>
                  <a:effectLst/>
                  <a:uLnTx/>
                  <a:uFillTx/>
                  <a:latin typeface="Calibri" pitchFamily="34" charset="0"/>
                  <a:ea typeface="宋体" pitchFamily="2" charset="-122"/>
                </a:rPr>
                <a:t>材料色散关系、初始电磁场分布</a:t>
              </a:r>
            </a:p>
          </p:txBody>
        </p:sp>
        <p:sp>
          <p:nvSpPr>
            <p:cNvPr id="91" name="右箭头 46"/>
            <p:cNvSpPr>
              <a:spLocks noChangeArrowheads="1"/>
            </p:cNvSpPr>
            <p:nvPr/>
          </p:nvSpPr>
          <p:spPr bwMode="auto">
            <a:xfrm>
              <a:off x="4356263" y="5758667"/>
              <a:ext cx="639558" cy="349255"/>
            </a:xfrm>
            <a:prstGeom prst="rightArrow">
              <a:avLst>
                <a:gd name="adj1" fmla="val 50000"/>
                <a:gd name="adj2" fmla="val 50002"/>
              </a:avLst>
            </a:prstGeom>
            <a:solidFill>
              <a:srgbClr val="0070C0"/>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smtClean="0">
                <a:ln>
                  <a:noFill/>
                </a:ln>
                <a:solidFill>
                  <a:sysClr val="windowText" lastClr="000000"/>
                </a:solidFill>
                <a:effectLst/>
                <a:uLnTx/>
                <a:uFillTx/>
                <a:latin typeface="Arial" charset="0"/>
              </a:endParaRPr>
            </a:p>
          </p:txBody>
        </p:sp>
        <p:sp>
          <p:nvSpPr>
            <p:cNvPr id="92" name="矩形 17"/>
            <p:cNvSpPr>
              <a:spLocks noChangeArrowheads="1"/>
            </p:cNvSpPr>
            <p:nvPr/>
          </p:nvSpPr>
          <p:spPr bwMode="auto">
            <a:xfrm>
              <a:off x="5211844" y="5733254"/>
              <a:ext cx="3600369" cy="400080"/>
            </a:xfrm>
            <a:prstGeom prst="rect">
              <a:avLst/>
            </a:prstGeom>
            <a:noFill/>
            <a:ln w="38100">
              <a:solidFill>
                <a:srgbClr val="0070C0"/>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ysClr val="windowText" lastClr="000000"/>
                  </a:solidFill>
                  <a:effectLst/>
                  <a:uLnTx/>
                  <a:uFillTx/>
                </a:rPr>
                <a:t>任意时刻、位置的电磁场分布</a:t>
              </a:r>
              <a:endParaRPr kumimoji="0" lang="en-US" altLang="zh-CN" sz="2000" b="1" i="0" u="none" strike="noStrike" kern="0" cap="none" spc="0" normalizeH="0" baseline="0" noProof="0" dirty="0" smtClean="0">
                <a:ln>
                  <a:noFill/>
                </a:ln>
                <a:solidFill>
                  <a:sysClr val="windowText" lastClr="000000"/>
                </a:solidFill>
                <a:effectLst/>
                <a:uLnTx/>
                <a:uFillTx/>
              </a:endParaRPr>
            </a:p>
          </p:txBody>
        </p:sp>
      </p:grpSp>
    </p:spTree>
    <p:custDataLst>
      <p:tags r:id="rId1"/>
    </p:custDataLst>
  </p:cSld>
  <p:clrMapOvr>
    <a:masterClrMapping/>
  </p:clrMapOvr>
  <p:transition advTm="904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500"/>
                                        <p:tgtEl>
                                          <p:spTgt spid="66"/>
                                        </p:tgtEl>
                                        <p:attrNameLst>
                                          <p:attrName>ppt_w</p:attrName>
                                        </p:attrNameLst>
                                      </p:cBhvr>
                                      <p:tavLst>
                                        <p:tav tm="0">
                                          <p:val>
                                            <p:strVal val="ppt_w"/>
                                          </p:val>
                                        </p:tav>
                                        <p:tav tm="100000">
                                          <p:val>
                                            <p:fltVal val="0"/>
                                          </p:val>
                                        </p:tav>
                                      </p:tavLst>
                                    </p:anim>
                                    <p:anim calcmode="lin" valueType="num">
                                      <p:cBhvr>
                                        <p:cTn id="7" dur="500"/>
                                        <p:tgtEl>
                                          <p:spTgt spid="66"/>
                                        </p:tgtEl>
                                        <p:attrNameLst>
                                          <p:attrName>ppt_h</p:attrName>
                                        </p:attrNameLst>
                                      </p:cBhvr>
                                      <p:tavLst>
                                        <p:tav tm="0">
                                          <p:val>
                                            <p:strVal val="ppt_h"/>
                                          </p:val>
                                        </p:tav>
                                        <p:tav tm="100000">
                                          <p:val>
                                            <p:fltVal val="0"/>
                                          </p:val>
                                        </p:tav>
                                      </p:tavLst>
                                    </p:anim>
                                    <p:anim calcmode="lin" valueType="num">
                                      <p:cBhvr>
                                        <p:cTn id="8" dur="500"/>
                                        <p:tgtEl>
                                          <p:spTgt spid="66"/>
                                        </p:tgtEl>
                                        <p:attrNameLst>
                                          <p:attrName>style.rotation</p:attrName>
                                        </p:attrNameLst>
                                      </p:cBhvr>
                                      <p:tavLst>
                                        <p:tav tm="0">
                                          <p:val>
                                            <p:fltVal val="0"/>
                                          </p:val>
                                        </p:tav>
                                        <p:tav tm="100000">
                                          <p:val>
                                            <p:fltVal val="90"/>
                                          </p:val>
                                        </p:tav>
                                      </p:tavLst>
                                    </p:anim>
                                    <p:animEffect transition="out" filter="fade">
                                      <p:cBhvr>
                                        <p:cTn id="9" dur="500"/>
                                        <p:tgtEl>
                                          <p:spTgt spid="66"/>
                                        </p:tgtEl>
                                      </p:cBhvr>
                                    </p:animEffect>
                                    <p:set>
                                      <p:cBhvr>
                                        <p:cTn id="10" dur="1" fill="hold">
                                          <p:stCondLst>
                                            <p:cond delay="499"/>
                                          </p:stCondLst>
                                        </p:cTn>
                                        <p:tgtEl>
                                          <p:spTgt spid="66"/>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78"/>
                                        </p:tgtEl>
                                        <p:attrNameLst>
                                          <p:attrName>ppt_w</p:attrName>
                                        </p:attrNameLst>
                                      </p:cBhvr>
                                      <p:tavLst>
                                        <p:tav tm="0">
                                          <p:val>
                                            <p:strVal val="ppt_w"/>
                                          </p:val>
                                        </p:tav>
                                        <p:tav tm="100000">
                                          <p:val>
                                            <p:fltVal val="0"/>
                                          </p:val>
                                        </p:tav>
                                      </p:tavLst>
                                    </p:anim>
                                    <p:anim calcmode="lin" valueType="num">
                                      <p:cBhvr>
                                        <p:cTn id="13" dur="1000"/>
                                        <p:tgtEl>
                                          <p:spTgt spid="78"/>
                                        </p:tgtEl>
                                        <p:attrNameLst>
                                          <p:attrName>ppt_h</p:attrName>
                                        </p:attrNameLst>
                                      </p:cBhvr>
                                      <p:tavLst>
                                        <p:tav tm="0">
                                          <p:val>
                                            <p:strVal val="ppt_h"/>
                                          </p:val>
                                        </p:tav>
                                        <p:tav tm="100000">
                                          <p:val>
                                            <p:fltVal val="0"/>
                                          </p:val>
                                        </p:tav>
                                      </p:tavLst>
                                    </p:anim>
                                    <p:anim calcmode="lin" valueType="num">
                                      <p:cBhvr>
                                        <p:cTn id="14" dur="1000"/>
                                        <p:tgtEl>
                                          <p:spTgt spid="78"/>
                                        </p:tgtEl>
                                        <p:attrNameLst>
                                          <p:attrName>style.rotation</p:attrName>
                                        </p:attrNameLst>
                                      </p:cBhvr>
                                      <p:tavLst>
                                        <p:tav tm="0">
                                          <p:val>
                                            <p:fltVal val="0"/>
                                          </p:val>
                                        </p:tav>
                                        <p:tav tm="100000">
                                          <p:val>
                                            <p:fltVal val="90"/>
                                          </p:val>
                                        </p:tav>
                                      </p:tavLst>
                                    </p:anim>
                                    <p:animEffect transition="out" filter="fade">
                                      <p:cBhvr>
                                        <p:cTn id="15" dur="1000"/>
                                        <p:tgtEl>
                                          <p:spTgt spid="78"/>
                                        </p:tgtEl>
                                      </p:cBhvr>
                                    </p:animEffect>
                                    <p:set>
                                      <p:cBhvr>
                                        <p:cTn id="16" dur="1" fill="hold">
                                          <p:stCondLst>
                                            <p:cond delay="999"/>
                                          </p:stCondLst>
                                        </p:cTn>
                                        <p:tgtEl>
                                          <p:spTgt spid="78"/>
                                        </p:tgtEl>
                                        <p:attrNameLst>
                                          <p:attrName>style.visibility</p:attrName>
                                        </p:attrNameLst>
                                      </p:cBhvr>
                                      <p:to>
                                        <p:strVal val="hidden"/>
                                      </p:to>
                                    </p:set>
                                  </p:childTnLst>
                                </p:cTn>
                              </p:par>
                              <p:par>
                                <p:cTn id="17" presetID="2" presetClass="entr" presetSubtype="4" fill="hold" nodeType="with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ppt_x"/>
                                          </p:val>
                                        </p:tav>
                                        <p:tav tm="100000">
                                          <p:val>
                                            <p:strVal val="#ppt_x"/>
                                          </p:val>
                                        </p:tav>
                                      </p:tavLst>
                                    </p:anim>
                                    <p:anim calcmode="lin" valueType="num">
                                      <p:cBhvr additive="base">
                                        <p:cTn id="20" dur="10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8082" y="1545081"/>
            <a:ext cx="8752960" cy="5241180"/>
            <a:chOff x="355544" y="1545081"/>
            <a:chExt cx="8752960" cy="5241180"/>
          </a:xfrm>
        </p:grpSpPr>
        <p:pic>
          <p:nvPicPr>
            <p:cNvPr id="82" name="Picture 2"/>
            <p:cNvPicPr>
              <a:picLocks noChangeAspect="1" noChangeArrowheads="1"/>
            </p:cNvPicPr>
            <p:nvPr/>
          </p:nvPicPr>
          <p:blipFill>
            <a:blip r:embed="rId4">
              <a:extLst>
                <a:ext uri="{28A0092B-C50C-407E-A947-70E740481C1C}">
                  <a14:useLocalDpi xmlns="" xmlns:a14="http://schemas.microsoft.com/office/drawing/2010/main" val="0"/>
                </a:ext>
              </a:extLst>
            </a:blip>
            <a:srcRect l="6410" t="4883" r="11723"/>
            <a:stretch>
              <a:fillRect/>
            </a:stretch>
          </p:blipFill>
          <p:spPr bwMode="auto">
            <a:xfrm>
              <a:off x="522536" y="2505686"/>
              <a:ext cx="3921173" cy="349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pic>
        <p:sp>
          <p:nvSpPr>
            <p:cNvPr id="83" name="TextBox 4"/>
            <p:cNvSpPr txBox="1">
              <a:spLocks noChangeArrowheads="1"/>
            </p:cNvSpPr>
            <p:nvPr/>
          </p:nvSpPr>
          <p:spPr bwMode="auto">
            <a:xfrm>
              <a:off x="4536504" y="2163921"/>
              <a:ext cx="4156907" cy="19851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algn="ctr"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algn="ctr"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algn="ctr"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algn="ctr"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50000"/>
                </a:lnSpc>
              </a:pPr>
              <a:r>
                <a:rPr lang="zh-CN" altLang="en-US" sz="2200" b="1" dirty="0">
                  <a:solidFill>
                    <a:srgbClr val="0000CC"/>
                  </a:solidFill>
                  <a:latin typeface="Times New Roman" pitchFamily="18" charset="0"/>
                  <a:ea typeface="楷体" pitchFamily="49" charset="-122"/>
                </a:rPr>
                <a:t>单结太阳能电池材料的最佳带隙</a:t>
              </a:r>
              <a:endParaRPr lang="en-US" altLang="zh-CN" sz="2200" b="1" dirty="0">
                <a:solidFill>
                  <a:srgbClr val="0000CC"/>
                </a:solidFill>
                <a:latin typeface="Times New Roman" pitchFamily="18" charset="0"/>
                <a:ea typeface="楷体" pitchFamily="49" charset="-122"/>
              </a:endParaRPr>
            </a:p>
            <a:p>
              <a:pPr algn="ctr" eaLnBrk="1" hangingPunct="1">
                <a:lnSpc>
                  <a:spcPct val="150000"/>
                </a:lnSpc>
              </a:pPr>
              <a:r>
                <a:rPr lang="en-US" altLang="zh-CN" sz="2000" b="1" dirty="0" err="1">
                  <a:solidFill>
                    <a:srgbClr val="FF0000"/>
                  </a:solidFill>
                  <a:latin typeface="Times New Roman" pitchFamily="18" charset="0"/>
                  <a:ea typeface="楷体" pitchFamily="49" charset="-122"/>
                  <a:cs typeface="Times New Roman" pitchFamily="18" charset="0"/>
                </a:rPr>
                <a:t>E</a:t>
              </a:r>
              <a:r>
                <a:rPr lang="en-US" altLang="zh-CN" sz="2000" b="1" baseline="-25000" dirty="0" err="1">
                  <a:solidFill>
                    <a:srgbClr val="FF0000"/>
                  </a:solidFill>
                  <a:latin typeface="Times New Roman" pitchFamily="18" charset="0"/>
                  <a:ea typeface="楷体" pitchFamily="49" charset="-122"/>
                  <a:cs typeface="Times New Roman" pitchFamily="18" charset="0"/>
                </a:rPr>
                <a:t>g</a:t>
              </a:r>
              <a:r>
                <a:rPr lang="en-US" altLang="zh-CN" sz="2000" b="1" baseline="-25000" dirty="0">
                  <a:solidFill>
                    <a:srgbClr val="FF0000"/>
                  </a:solidFill>
                  <a:latin typeface="Times New Roman" pitchFamily="18" charset="0"/>
                  <a:ea typeface="楷体" pitchFamily="49" charset="-122"/>
                  <a:cs typeface="Times New Roman" pitchFamily="18" charset="0"/>
                </a:rPr>
                <a:t> </a:t>
              </a:r>
              <a:r>
                <a:rPr lang="en-US" altLang="zh-CN" sz="2000" b="1" dirty="0">
                  <a:solidFill>
                    <a:srgbClr val="FF0000"/>
                  </a:solidFill>
                  <a:latin typeface="Times New Roman" pitchFamily="18" charset="0"/>
                  <a:ea typeface="楷体" pitchFamily="49" charset="-122"/>
                  <a:cs typeface="Times New Roman" pitchFamily="18" charset="0"/>
                </a:rPr>
                <a:t>= </a:t>
              </a:r>
              <a:r>
                <a:rPr lang="en-US" altLang="zh-CN" sz="2000" b="1" dirty="0" smtClean="0">
                  <a:solidFill>
                    <a:srgbClr val="FF0000"/>
                  </a:solidFill>
                  <a:latin typeface="Times New Roman" pitchFamily="18" charset="0"/>
                  <a:ea typeface="楷体" pitchFamily="49" charset="-122"/>
                  <a:cs typeface="Times New Roman" pitchFamily="18" charset="0"/>
                </a:rPr>
                <a:t>1.1~1.6 </a:t>
              </a:r>
              <a:r>
                <a:rPr lang="en-US" altLang="zh-CN" sz="2000" b="1" dirty="0" err="1">
                  <a:solidFill>
                    <a:srgbClr val="FF0000"/>
                  </a:solidFill>
                  <a:latin typeface="Times New Roman" pitchFamily="18" charset="0"/>
                  <a:ea typeface="楷体" pitchFamily="49" charset="-122"/>
                  <a:cs typeface="Times New Roman" pitchFamily="18" charset="0"/>
                </a:rPr>
                <a:t>eV</a:t>
              </a:r>
              <a:endParaRPr lang="en-US" altLang="zh-CN" sz="2000" b="1" dirty="0">
                <a:solidFill>
                  <a:srgbClr val="FF0000"/>
                </a:solidFill>
                <a:latin typeface="Times New Roman" pitchFamily="18" charset="0"/>
                <a:ea typeface="楷体" pitchFamily="49" charset="-122"/>
                <a:cs typeface="Times New Roman" pitchFamily="18" charset="0"/>
              </a:endParaRPr>
            </a:p>
            <a:p>
              <a:pPr algn="ctr" eaLnBrk="1" hangingPunct="1">
                <a:lnSpc>
                  <a:spcPct val="150000"/>
                </a:lnSpc>
              </a:pPr>
              <a:r>
                <a:rPr lang="zh-CN" altLang="en-US" sz="2000" dirty="0">
                  <a:latin typeface="Times New Roman" pitchFamily="18" charset="0"/>
                  <a:ea typeface="楷体" pitchFamily="49" charset="-122"/>
                  <a:cs typeface="Times New Roman" pitchFamily="18" charset="0"/>
                </a:rPr>
                <a:t>（</a:t>
              </a:r>
              <a:r>
                <a:rPr lang="en-US" altLang="zh-CN" sz="2000" dirty="0" err="1">
                  <a:latin typeface="Times New Roman" pitchFamily="18" charset="0"/>
                  <a:ea typeface="楷体" pitchFamily="49" charset="-122"/>
                  <a:cs typeface="Times New Roman" pitchFamily="18" charset="0"/>
                </a:rPr>
                <a:t>Shockely</a:t>
              </a:r>
              <a:r>
                <a:rPr lang="en-US" altLang="zh-CN" sz="2000" dirty="0">
                  <a:latin typeface="Times New Roman" pitchFamily="18" charset="0"/>
                  <a:ea typeface="楷体" pitchFamily="49" charset="-122"/>
                  <a:cs typeface="Times New Roman" pitchFamily="18" charset="0"/>
                </a:rPr>
                <a:t> &amp; </a:t>
              </a:r>
              <a:r>
                <a:rPr lang="en-US" altLang="zh-CN" sz="2000" dirty="0" err="1">
                  <a:latin typeface="Times New Roman" pitchFamily="18" charset="0"/>
                  <a:ea typeface="楷体" pitchFamily="49" charset="-122"/>
                  <a:cs typeface="Times New Roman" pitchFamily="18" charset="0"/>
                </a:rPr>
                <a:t>Queisser</a:t>
              </a:r>
              <a:r>
                <a:rPr lang="zh-CN" altLang="en-US" sz="2000" dirty="0">
                  <a:latin typeface="Times New Roman" pitchFamily="18" charset="0"/>
                  <a:ea typeface="楷体" pitchFamily="49" charset="-122"/>
                  <a:cs typeface="Times New Roman" pitchFamily="18" charset="0"/>
                </a:rPr>
                <a:t>细致平衡</a:t>
              </a:r>
              <a:endParaRPr lang="en-US" altLang="zh-CN" sz="2000" dirty="0">
                <a:latin typeface="Times New Roman" pitchFamily="18" charset="0"/>
                <a:ea typeface="楷体" pitchFamily="49" charset="-122"/>
                <a:cs typeface="Times New Roman" pitchFamily="18" charset="0"/>
              </a:endParaRPr>
            </a:p>
            <a:p>
              <a:pPr algn="ctr" eaLnBrk="1" hangingPunct="1">
                <a:lnSpc>
                  <a:spcPct val="150000"/>
                </a:lnSpc>
              </a:pPr>
              <a:r>
                <a:rPr lang="zh-CN" altLang="en-US" sz="2000" dirty="0">
                  <a:latin typeface="Times New Roman" pitchFamily="18" charset="0"/>
                  <a:ea typeface="楷体" pitchFamily="49" charset="-122"/>
                  <a:cs typeface="Times New Roman" pitchFamily="18" charset="0"/>
                </a:rPr>
                <a:t>原理，</a:t>
              </a:r>
              <a:r>
                <a:rPr lang="en-US" altLang="zh-CN" sz="2000" dirty="0">
                  <a:latin typeface="Times New Roman" pitchFamily="18" charset="0"/>
                  <a:ea typeface="楷体" pitchFamily="49" charset="-122"/>
                  <a:cs typeface="Times New Roman" pitchFamily="18" charset="0"/>
                </a:rPr>
                <a:t>JAP</a:t>
              </a:r>
              <a:r>
                <a:rPr lang="zh-CN" altLang="en-US" sz="2000" dirty="0">
                  <a:latin typeface="Times New Roman" pitchFamily="18" charset="0"/>
                  <a:ea typeface="楷体" pitchFamily="49" charset="-122"/>
                  <a:cs typeface="Times New Roman" pitchFamily="18" charset="0"/>
                </a:rPr>
                <a:t>，</a:t>
              </a:r>
              <a:r>
                <a:rPr lang="en-US" altLang="zh-CN" sz="2000" dirty="0">
                  <a:latin typeface="Times New Roman" pitchFamily="18" charset="0"/>
                  <a:ea typeface="楷体" pitchFamily="49" charset="-122"/>
                  <a:cs typeface="Times New Roman" pitchFamily="18" charset="0"/>
                </a:rPr>
                <a:t>1961</a:t>
              </a:r>
              <a:r>
                <a:rPr lang="zh-CN" altLang="en-US" sz="2000" dirty="0">
                  <a:latin typeface="Times New Roman" pitchFamily="18" charset="0"/>
                  <a:ea typeface="楷体" pitchFamily="49" charset="-122"/>
                  <a:cs typeface="Times New Roman" pitchFamily="18" charset="0"/>
                </a:rPr>
                <a:t>年）</a:t>
              </a:r>
            </a:p>
          </p:txBody>
        </p:sp>
        <p:sp>
          <p:nvSpPr>
            <p:cNvPr id="84" name="矩形 83"/>
            <p:cNvSpPr/>
            <p:nvPr/>
          </p:nvSpPr>
          <p:spPr bwMode="auto">
            <a:xfrm>
              <a:off x="4536504" y="4101423"/>
              <a:ext cx="4572000" cy="2684838"/>
            </a:xfrm>
            <a:prstGeom prst="rect">
              <a:avLst/>
            </a:prstGeom>
          </p:spPr>
          <p:txBody>
            <a:bodyPr>
              <a:spAutoFit/>
            </a:bodyPr>
            <a:lstStyle/>
            <a:p>
              <a:pPr marL="342900" indent="-342900" algn="l" defTabSz="685800">
                <a:lnSpc>
                  <a:spcPct val="150000"/>
                </a:lnSpc>
                <a:spcBef>
                  <a:spcPts val="1350"/>
                </a:spcBef>
                <a:buClr>
                  <a:srgbClr val="0000CC"/>
                </a:buClr>
                <a:buSzPct val="100000"/>
                <a:buFont typeface="Wingdings" pitchFamily="2" charset="2"/>
                <a:buChar char="Ø"/>
                <a:defRPr/>
              </a:pPr>
              <a:r>
                <a:rPr lang="zh-CN" altLang="en-US" sz="2200" b="1" kern="0" dirty="0">
                  <a:solidFill>
                    <a:srgbClr val="0000CC"/>
                  </a:solidFill>
                  <a:latin typeface="楷体" pitchFamily="49" charset="-122"/>
                  <a:ea typeface="楷体" pitchFamily="49" charset="-122"/>
                </a:rPr>
                <a:t>存在问题</a:t>
              </a:r>
            </a:p>
            <a:p>
              <a:pPr marL="1296000" lvl="2" indent="-171450" defTabSz="685800">
                <a:lnSpc>
                  <a:spcPct val="120000"/>
                </a:lnSpc>
                <a:spcBef>
                  <a:spcPts val="375"/>
                </a:spcBef>
                <a:buFont typeface="Calibri" pitchFamily="34" charset="0"/>
                <a:buChar char="•"/>
                <a:defRPr/>
              </a:pPr>
              <a:r>
                <a:rPr lang="zh-CN" altLang="en-US" sz="2000" b="1" kern="0" dirty="0">
                  <a:solidFill>
                    <a:srgbClr val="FF0000"/>
                  </a:solidFill>
                  <a:latin typeface="Times New Roman" pitchFamily="18" charset="0"/>
                  <a:ea typeface="楷体" pitchFamily="49" charset="-122"/>
                </a:rPr>
                <a:t>高耗能</a:t>
              </a:r>
              <a:endParaRPr lang="en-US" altLang="zh-CN" sz="2000" b="1" kern="0" dirty="0">
                <a:solidFill>
                  <a:srgbClr val="FF0000"/>
                </a:solidFill>
                <a:latin typeface="Times New Roman" pitchFamily="18" charset="0"/>
                <a:ea typeface="楷体" pitchFamily="49" charset="-122"/>
              </a:endParaRPr>
            </a:p>
            <a:p>
              <a:pPr marL="1296000" lvl="2" indent="-171450" defTabSz="685800">
                <a:lnSpc>
                  <a:spcPct val="120000"/>
                </a:lnSpc>
                <a:spcBef>
                  <a:spcPts val="375"/>
                </a:spcBef>
                <a:buFont typeface="Calibri" pitchFamily="34" charset="0"/>
                <a:buChar char="•"/>
                <a:defRPr/>
              </a:pPr>
              <a:r>
                <a:rPr lang="zh-CN" altLang="en-US" sz="2000" b="1" kern="0" dirty="0">
                  <a:solidFill>
                    <a:srgbClr val="FF0000"/>
                  </a:solidFill>
                  <a:latin typeface="Times New Roman" pitchFamily="18" charset="0"/>
                  <a:ea typeface="楷体" pitchFamily="49" charset="-122"/>
                </a:rPr>
                <a:t>环境污染严重</a:t>
              </a:r>
              <a:endParaRPr lang="en-US" altLang="zh-CN" sz="2000" b="1" kern="0" dirty="0">
                <a:solidFill>
                  <a:srgbClr val="FF0000"/>
                </a:solidFill>
                <a:latin typeface="Times New Roman" pitchFamily="18" charset="0"/>
                <a:ea typeface="楷体" pitchFamily="49" charset="-122"/>
              </a:endParaRPr>
            </a:p>
            <a:p>
              <a:pPr marL="1296000" lvl="2" indent="-171450" defTabSz="685800">
                <a:lnSpc>
                  <a:spcPct val="120000"/>
                </a:lnSpc>
                <a:spcBef>
                  <a:spcPts val="375"/>
                </a:spcBef>
                <a:buFont typeface="Calibri" pitchFamily="34" charset="0"/>
                <a:buChar char="•"/>
                <a:defRPr/>
              </a:pPr>
              <a:r>
                <a:rPr lang="zh-CN" altLang="en-US" sz="2000" b="1" kern="0" dirty="0">
                  <a:solidFill>
                    <a:srgbClr val="FF0000"/>
                  </a:solidFill>
                  <a:latin typeface="Times New Roman" pitchFamily="18" charset="0"/>
                  <a:ea typeface="楷体" pitchFamily="49" charset="-122"/>
                </a:rPr>
                <a:t>材料短缺</a:t>
              </a:r>
              <a:endParaRPr lang="en-US" altLang="zh-CN" sz="2000" b="1" kern="0" dirty="0">
                <a:solidFill>
                  <a:srgbClr val="FF0000"/>
                </a:solidFill>
                <a:latin typeface="Times New Roman" pitchFamily="18" charset="0"/>
                <a:ea typeface="楷体" pitchFamily="49" charset="-122"/>
              </a:endParaRPr>
            </a:p>
            <a:p>
              <a:pPr marL="1296000" lvl="2" indent="-171450" defTabSz="685800">
                <a:lnSpc>
                  <a:spcPct val="120000"/>
                </a:lnSpc>
                <a:spcBef>
                  <a:spcPts val="375"/>
                </a:spcBef>
                <a:buFont typeface="Calibri" pitchFamily="34" charset="0"/>
                <a:buChar char="•"/>
                <a:defRPr/>
              </a:pPr>
              <a:r>
                <a:rPr lang="zh-CN" altLang="en-US" sz="2000" b="1" kern="0" dirty="0">
                  <a:solidFill>
                    <a:srgbClr val="FF0000"/>
                  </a:solidFill>
                  <a:latin typeface="Times New Roman" pitchFamily="18" charset="0"/>
                  <a:ea typeface="楷体" pitchFamily="49" charset="-122"/>
                </a:rPr>
                <a:t>制造成本高</a:t>
              </a:r>
              <a:endParaRPr lang="en-US" altLang="zh-CN" sz="2000" b="1" kern="0" dirty="0">
                <a:solidFill>
                  <a:srgbClr val="FF0000"/>
                </a:solidFill>
                <a:latin typeface="Times New Roman" pitchFamily="18" charset="0"/>
                <a:ea typeface="楷体" pitchFamily="49" charset="-122"/>
              </a:endParaRPr>
            </a:p>
            <a:p>
              <a:pPr marL="857250" lvl="2" indent="-171450" algn="l" defTabSz="685800">
                <a:lnSpc>
                  <a:spcPct val="120000"/>
                </a:lnSpc>
                <a:spcBef>
                  <a:spcPts val="375"/>
                </a:spcBef>
                <a:buFont typeface="Calibri" pitchFamily="34" charset="0"/>
                <a:buChar char="•"/>
                <a:defRPr/>
              </a:pPr>
              <a:endParaRPr lang="zh-CN" altLang="en-US" sz="1900" b="1" kern="0" dirty="0">
                <a:solidFill>
                  <a:srgbClr val="FF0000"/>
                </a:solidFill>
                <a:latin typeface="+mn-ea"/>
                <a:ea typeface="+mn-ea"/>
              </a:endParaRPr>
            </a:p>
          </p:txBody>
        </p:sp>
        <p:grpSp>
          <p:nvGrpSpPr>
            <p:cNvPr id="85" name="组合 84"/>
            <p:cNvGrpSpPr/>
            <p:nvPr/>
          </p:nvGrpSpPr>
          <p:grpSpPr>
            <a:xfrm>
              <a:off x="355544" y="1545081"/>
              <a:ext cx="8458256" cy="4942163"/>
              <a:chOff x="463894" y="1471846"/>
              <a:chExt cx="8220526" cy="4627180"/>
            </a:xfrm>
          </p:grpSpPr>
          <p:sp>
            <p:nvSpPr>
              <p:cNvPr id="86" name="圆角矩形 85"/>
              <p:cNvSpPr/>
              <p:nvPr/>
            </p:nvSpPr>
            <p:spPr>
              <a:xfrm>
                <a:off x="3275856" y="1471846"/>
                <a:ext cx="2505513" cy="555661"/>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a:off x="463894" y="1740371"/>
                <a:ext cx="8220526" cy="4358655"/>
              </a:xfrm>
              <a:prstGeom prst="round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TextBox 87"/>
              <p:cNvSpPr txBox="1"/>
              <p:nvPr/>
            </p:nvSpPr>
            <p:spPr>
              <a:xfrm>
                <a:off x="3468451" y="1533320"/>
                <a:ext cx="2159566" cy="430887"/>
              </a:xfrm>
              <a:prstGeom prst="rect">
                <a:avLst/>
              </a:prstGeom>
              <a:noFill/>
            </p:spPr>
            <p:txBody>
              <a:bodyPr wrap="none" rtlCol="0">
                <a:spAutoFit/>
              </a:bodyPr>
              <a:lstStyle/>
              <a:p>
                <a:r>
                  <a:rPr lang="zh-CN" altLang="en-US" sz="2200" b="1" dirty="0" smtClean="0">
                    <a:solidFill>
                      <a:schemeClr val="bg1"/>
                    </a:solidFill>
                    <a:latin typeface="微软雅黑" pitchFamily="34" charset="-122"/>
                    <a:ea typeface="微软雅黑" pitchFamily="34" charset="-122"/>
                  </a:rPr>
                  <a:t>太阳能电池材料</a:t>
                </a:r>
                <a:endParaRPr lang="zh-CN" altLang="en-US" sz="2200" b="1" dirty="0">
                  <a:solidFill>
                    <a:schemeClr val="bg1"/>
                  </a:solidFill>
                  <a:latin typeface="微软雅黑" pitchFamily="34" charset="-122"/>
                  <a:ea typeface="微软雅黑" pitchFamily="34" charset="-122"/>
                </a:endParaRPr>
              </a:p>
            </p:txBody>
          </p:sp>
        </p:grpSp>
      </p:grpSp>
      <p:pic>
        <p:nvPicPr>
          <p:cNvPr id="18" name="Picture 4" descr="E:\qq something\329481648\FileRecv\校徽.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6683" y="20560"/>
            <a:ext cx="777429" cy="77042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 name="直接连接符 7"/>
          <p:cNvCxnSpPr/>
          <p:nvPr/>
        </p:nvCxnSpPr>
        <p:spPr>
          <a:xfrm>
            <a:off x="0" y="814388"/>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bwMode="auto">
          <a:xfrm>
            <a:off x="1" y="284164"/>
            <a:ext cx="2195735"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600" b="1" dirty="0" smtClean="0">
                <a:solidFill>
                  <a:prstClr val="white"/>
                </a:solidFill>
                <a:latin typeface="Arial" pitchFamily="34" charset="0"/>
                <a:ea typeface="微软雅黑" pitchFamily="34" charset="-122"/>
                <a:sym typeface="Arial" pitchFamily="34" charset="0"/>
              </a:rPr>
              <a:t>应用实例</a:t>
            </a:r>
            <a:endParaRPr lang="zh-CN" altLang="en-US" sz="3600" b="1" dirty="0">
              <a:solidFill>
                <a:prstClr val="white"/>
              </a:solidFill>
              <a:latin typeface="Arial" pitchFamily="34" charset="0"/>
              <a:ea typeface="微软雅黑" pitchFamily="34" charset="-122"/>
              <a:sym typeface="Arial" pitchFamily="34" charset="0"/>
            </a:endParaRPr>
          </a:p>
        </p:txBody>
      </p:sp>
      <p:sp>
        <p:nvSpPr>
          <p:cNvPr id="40" name="矩形 39"/>
          <p:cNvSpPr/>
          <p:nvPr/>
        </p:nvSpPr>
        <p:spPr bwMode="auto">
          <a:xfrm>
            <a:off x="2309784" y="284164"/>
            <a:ext cx="176212"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prstClr val="white"/>
              </a:solidFill>
              <a:latin typeface="Arial" pitchFamily="34" charset="0"/>
              <a:ea typeface="微软雅黑" pitchFamily="34" charset="-122"/>
              <a:sym typeface="Arial" pitchFamily="34" charset="0"/>
            </a:endParaRPr>
          </a:p>
        </p:txBody>
      </p:sp>
      <p:sp>
        <p:nvSpPr>
          <p:cNvPr id="23" name="圆角矩形 22"/>
          <p:cNvSpPr/>
          <p:nvPr/>
        </p:nvSpPr>
        <p:spPr>
          <a:xfrm>
            <a:off x="232052" y="874812"/>
            <a:ext cx="5780108" cy="538880"/>
          </a:xfrm>
          <a:prstGeom prst="roundRect">
            <a:avLst/>
          </a:prstGeom>
          <a:solidFill>
            <a:srgbClr val="0070C0">
              <a:alpha val="8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矩形 23"/>
          <p:cNvSpPr/>
          <p:nvPr/>
        </p:nvSpPr>
        <p:spPr>
          <a:xfrm>
            <a:off x="287788" y="908720"/>
            <a:ext cx="6143720" cy="461665"/>
          </a:xfrm>
          <a:prstGeom prst="rect">
            <a:avLst/>
          </a:prstGeom>
        </p:spPr>
        <p:txBody>
          <a:bodyPr wrap="square">
            <a:spAutoFit/>
          </a:bodyPr>
          <a:lstStyle/>
          <a:p>
            <a:r>
              <a:rPr lang="en-US" altLang="zh-CN" sz="2400" b="1" dirty="0" err="1" smtClean="0">
                <a:solidFill>
                  <a:prstClr val="white"/>
                </a:solidFill>
                <a:latin typeface="微软雅黑" pitchFamily="34" charset="-122"/>
                <a:ea typeface="微软雅黑" pitchFamily="34" charset="-122"/>
              </a:rPr>
              <a:t>ZnO</a:t>
            </a:r>
            <a:r>
              <a:rPr lang="zh-CN" altLang="en-US" sz="2400" b="1" dirty="0" smtClean="0">
                <a:solidFill>
                  <a:prstClr val="white"/>
                </a:solidFill>
                <a:latin typeface="微软雅黑" pitchFamily="34" charset="-122"/>
                <a:ea typeface="微软雅黑" pitchFamily="34" charset="-122"/>
              </a:rPr>
              <a:t>基</a:t>
            </a:r>
            <a:r>
              <a:rPr lang="en-US" altLang="zh-CN" sz="2400" b="1" dirty="0" smtClean="0">
                <a:solidFill>
                  <a:prstClr val="white"/>
                </a:solidFill>
                <a:latin typeface="Times New Roman" pitchFamily="18" charset="0"/>
                <a:ea typeface="微软雅黑" pitchFamily="34" charset="-122"/>
              </a:rPr>
              <a:t>II</a:t>
            </a:r>
            <a:r>
              <a:rPr lang="zh-CN" altLang="en-US" sz="2400" b="1" dirty="0" smtClean="0">
                <a:solidFill>
                  <a:prstClr val="white"/>
                </a:solidFill>
                <a:latin typeface="微软雅黑" pitchFamily="34" charset="-122"/>
                <a:ea typeface="微软雅黑" pitchFamily="34" charset="-122"/>
              </a:rPr>
              <a:t>型同轴纳米线阵列光学性质研究</a:t>
            </a:r>
          </a:p>
        </p:txBody>
      </p:sp>
      <p:grpSp>
        <p:nvGrpSpPr>
          <p:cNvPr id="93" name="组合 92"/>
          <p:cNvGrpSpPr/>
          <p:nvPr/>
        </p:nvGrpSpPr>
        <p:grpSpPr>
          <a:xfrm>
            <a:off x="336228" y="1548284"/>
            <a:ext cx="8610798" cy="4942163"/>
            <a:chOff x="380678" y="1551816"/>
            <a:chExt cx="8610798" cy="4942163"/>
          </a:xfrm>
        </p:grpSpPr>
        <p:grpSp>
          <p:nvGrpSpPr>
            <p:cNvPr id="94" name="组合 93"/>
            <p:cNvGrpSpPr/>
            <p:nvPr/>
          </p:nvGrpSpPr>
          <p:grpSpPr>
            <a:xfrm>
              <a:off x="380678" y="1551816"/>
              <a:ext cx="8460110" cy="4942163"/>
              <a:chOff x="463894" y="1471846"/>
              <a:chExt cx="8222328" cy="4627180"/>
            </a:xfrm>
          </p:grpSpPr>
          <p:sp>
            <p:nvSpPr>
              <p:cNvPr id="99" name="圆角矩形 98"/>
              <p:cNvSpPr/>
              <p:nvPr/>
            </p:nvSpPr>
            <p:spPr>
              <a:xfrm>
                <a:off x="3275856" y="1471846"/>
                <a:ext cx="2505513" cy="555661"/>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圆角矩形 99"/>
              <p:cNvSpPr/>
              <p:nvPr/>
            </p:nvSpPr>
            <p:spPr>
              <a:xfrm>
                <a:off x="463894" y="1740371"/>
                <a:ext cx="8222328" cy="4358655"/>
              </a:xfrm>
              <a:prstGeom prst="round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TextBox 100"/>
              <p:cNvSpPr txBox="1"/>
              <p:nvPr/>
            </p:nvSpPr>
            <p:spPr>
              <a:xfrm>
                <a:off x="3468451" y="1533320"/>
                <a:ext cx="2159566" cy="430887"/>
              </a:xfrm>
              <a:prstGeom prst="rect">
                <a:avLst/>
              </a:prstGeom>
              <a:noFill/>
            </p:spPr>
            <p:txBody>
              <a:bodyPr wrap="none" rtlCol="0">
                <a:spAutoFit/>
              </a:bodyPr>
              <a:lstStyle/>
              <a:p>
                <a:r>
                  <a:rPr lang="zh-CN" altLang="en-US" sz="2200" b="1" dirty="0" smtClean="0">
                    <a:solidFill>
                      <a:schemeClr val="bg1"/>
                    </a:solidFill>
                    <a:latin typeface="微软雅黑" pitchFamily="34" charset="-122"/>
                    <a:ea typeface="微软雅黑" pitchFamily="34" charset="-122"/>
                  </a:rPr>
                  <a:t>太阳能电池材料</a:t>
                </a:r>
                <a:endParaRPr lang="zh-CN" altLang="en-US" sz="2200" b="1" dirty="0">
                  <a:solidFill>
                    <a:schemeClr val="bg1"/>
                  </a:solidFill>
                  <a:latin typeface="微软雅黑" pitchFamily="34" charset="-122"/>
                  <a:ea typeface="微软雅黑" pitchFamily="34" charset="-122"/>
                </a:endParaRPr>
              </a:p>
            </p:txBody>
          </p:sp>
        </p:grpSp>
        <p:pic>
          <p:nvPicPr>
            <p:cNvPr id="95" name="Picture 2"/>
            <p:cNvPicPr>
              <a:picLocks noChangeAspect="1" noChangeArrowheads="1"/>
            </p:cNvPicPr>
            <p:nvPr/>
          </p:nvPicPr>
          <p:blipFill>
            <a:blip r:embed="rId4">
              <a:extLst>
                <a:ext uri="{28A0092B-C50C-407E-A947-70E740481C1C}">
                  <a14:useLocalDpi xmlns="" xmlns:a14="http://schemas.microsoft.com/office/drawing/2010/main" val="0"/>
                </a:ext>
              </a:extLst>
            </a:blip>
            <a:srcRect l="6410" t="4883" r="11723"/>
            <a:stretch>
              <a:fillRect/>
            </a:stretch>
          </p:blipFill>
          <p:spPr bwMode="auto">
            <a:xfrm>
              <a:off x="433636" y="2633404"/>
              <a:ext cx="3921173" cy="349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pic>
        <p:sp>
          <p:nvSpPr>
            <p:cNvPr id="96" name="TextBox 12"/>
            <p:cNvSpPr txBox="1">
              <a:spLocks noChangeArrowheads="1"/>
            </p:cNvSpPr>
            <p:nvPr/>
          </p:nvSpPr>
          <p:spPr bwMode="auto">
            <a:xfrm>
              <a:off x="4419476" y="2039241"/>
              <a:ext cx="2940805" cy="15234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algn="ctr"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algn="ctr"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algn="ctr"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algn="ctr" eaLnBrk="0" fontAlgn="base" hangingPunct="0">
                <a:spcBef>
                  <a:spcPct val="0"/>
                </a:spcBef>
                <a:spcAft>
                  <a:spcPct val="0"/>
                </a:spcAft>
                <a:defRPr>
                  <a:solidFill>
                    <a:schemeClr val="tx1"/>
                  </a:solidFill>
                  <a:latin typeface="Calibri" pitchFamily="34" charset="0"/>
                  <a:ea typeface="宋体" pitchFamily="2" charset="-122"/>
                </a:defRPr>
              </a:lvl9pPr>
            </a:lstStyle>
            <a:p>
              <a:pPr algn="l" eaLnBrk="1" hangingPunct="1">
                <a:lnSpc>
                  <a:spcPct val="150000"/>
                </a:lnSpc>
              </a:pPr>
              <a:r>
                <a:rPr lang="zh-CN" altLang="en-US" sz="2200" b="1" dirty="0">
                  <a:solidFill>
                    <a:srgbClr val="0000CC"/>
                  </a:solidFill>
                  <a:latin typeface="楷体" pitchFamily="49" charset="-122"/>
                  <a:ea typeface="楷体" pitchFamily="49" charset="-122"/>
                  <a:cs typeface="Times New Roman" pitchFamily="18" charset="0"/>
                </a:rPr>
                <a:t>宽带隙半导体材料</a:t>
              </a:r>
              <a:endParaRPr lang="en-US" altLang="zh-CN" sz="2200" b="1" dirty="0">
                <a:solidFill>
                  <a:srgbClr val="0000CC"/>
                </a:solidFill>
                <a:latin typeface="楷体" pitchFamily="49" charset="-122"/>
                <a:ea typeface="楷体" pitchFamily="49" charset="-122"/>
                <a:cs typeface="Times New Roman" pitchFamily="18" charset="0"/>
              </a:endParaRPr>
            </a:p>
            <a:p>
              <a:pPr algn="l" eaLnBrk="1" hangingPunct="1">
                <a:lnSpc>
                  <a:spcPct val="150000"/>
                </a:lnSpc>
              </a:pPr>
              <a:r>
                <a:rPr lang="en-US" altLang="zh-CN" sz="1900" b="1" dirty="0">
                  <a:solidFill>
                    <a:srgbClr val="FF0000"/>
                  </a:solidFill>
                  <a:latin typeface="Times New Roman" pitchFamily="18" charset="0"/>
                  <a:cs typeface="Times New Roman" pitchFamily="18" charset="0"/>
                </a:rPr>
                <a:t>         </a:t>
              </a:r>
              <a:r>
                <a:rPr lang="en-US" altLang="zh-CN" sz="2000" b="1" dirty="0" err="1">
                  <a:solidFill>
                    <a:srgbClr val="FF0000"/>
                  </a:solidFill>
                  <a:latin typeface="Times New Roman" pitchFamily="18" charset="0"/>
                  <a:cs typeface="Times New Roman" pitchFamily="18" charset="0"/>
                </a:rPr>
                <a:t>E</a:t>
              </a:r>
              <a:r>
                <a:rPr lang="en-US" altLang="zh-CN" sz="2000" b="1" baseline="-25000" dirty="0" err="1">
                  <a:solidFill>
                    <a:srgbClr val="FF0000"/>
                  </a:solidFill>
                  <a:latin typeface="Times New Roman" pitchFamily="18" charset="0"/>
                  <a:cs typeface="Times New Roman" pitchFamily="18" charset="0"/>
                </a:rPr>
                <a:t>g</a:t>
              </a:r>
              <a:r>
                <a:rPr lang="en-US" altLang="zh-CN" sz="2000" b="1" baseline="-25000" dirty="0">
                  <a:solidFill>
                    <a:srgbClr val="FF0000"/>
                  </a:solidFill>
                  <a:latin typeface="Times New Roman" pitchFamily="18" charset="0"/>
                  <a:cs typeface="Times New Roman" pitchFamily="18" charset="0"/>
                </a:rPr>
                <a:t> </a:t>
              </a:r>
              <a:r>
                <a:rPr lang="en-US" altLang="zh-CN" sz="2000" b="1" dirty="0">
                  <a:solidFill>
                    <a:srgbClr val="FF0000"/>
                  </a:solidFill>
                  <a:latin typeface="Times New Roman" pitchFamily="18" charset="0"/>
                  <a:cs typeface="Times New Roman" pitchFamily="18" charset="0"/>
                </a:rPr>
                <a:t>&gt; 2.0 </a:t>
              </a:r>
              <a:r>
                <a:rPr lang="en-US" altLang="zh-CN" sz="2000" b="1" dirty="0" err="1" smtClean="0">
                  <a:solidFill>
                    <a:srgbClr val="FF0000"/>
                  </a:solidFill>
                  <a:latin typeface="Times New Roman" pitchFamily="18" charset="0"/>
                  <a:cs typeface="Times New Roman" pitchFamily="18" charset="0"/>
                </a:rPr>
                <a:t>eV</a:t>
              </a:r>
              <a:endParaRPr lang="en-US" altLang="zh-CN" sz="2000" b="1" dirty="0" smtClean="0">
                <a:solidFill>
                  <a:srgbClr val="FF0000"/>
                </a:solidFill>
                <a:latin typeface="Times New Roman" pitchFamily="18" charset="0"/>
                <a:cs typeface="Times New Roman" pitchFamily="18" charset="0"/>
              </a:endParaRPr>
            </a:p>
            <a:p>
              <a:pPr algn="l" eaLnBrk="1" hangingPunct="1">
                <a:lnSpc>
                  <a:spcPct val="150000"/>
                </a:lnSpc>
              </a:pPr>
              <a:r>
                <a:rPr lang="zh-CN" altLang="en-US" sz="2000" dirty="0" smtClean="0">
                  <a:latin typeface="Times New Roman" pitchFamily="18" charset="0"/>
                  <a:ea typeface="楷体" pitchFamily="49" charset="-122"/>
                  <a:cs typeface="Times New Roman" pitchFamily="18" charset="0"/>
                </a:rPr>
                <a:t>（</a:t>
              </a:r>
              <a:r>
                <a:rPr lang="zh-CN" altLang="en-US" sz="2000" dirty="0">
                  <a:latin typeface="Times New Roman" pitchFamily="18" charset="0"/>
                  <a:ea typeface="楷体" pitchFamily="49" charset="-122"/>
                  <a:cs typeface="Times New Roman" pitchFamily="18" charset="0"/>
                </a:rPr>
                <a:t>例如：</a:t>
              </a:r>
              <a:r>
                <a:rPr lang="en-US" altLang="zh-CN" sz="2000" dirty="0" err="1">
                  <a:latin typeface="Times New Roman" pitchFamily="18" charset="0"/>
                  <a:ea typeface="楷体" pitchFamily="49" charset="-122"/>
                  <a:cs typeface="Times New Roman" pitchFamily="18" charset="0"/>
                </a:rPr>
                <a:t>ZnO</a:t>
              </a:r>
              <a:r>
                <a:rPr lang="zh-CN" altLang="en-US" sz="2000" dirty="0">
                  <a:latin typeface="Times New Roman" pitchFamily="18" charset="0"/>
                  <a:ea typeface="楷体" pitchFamily="49" charset="-122"/>
                  <a:cs typeface="Times New Roman" pitchFamily="18" charset="0"/>
                </a:rPr>
                <a:t>、</a:t>
              </a:r>
              <a:r>
                <a:rPr lang="en-US" altLang="zh-CN" sz="2000" dirty="0">
                  <a:latin typeface="Times New Roman" pitchFamily="18" charset="0"/>
                  <a:ea typeface="楷体" pitchFamily="49" charset="-122"/>
                  <a:cs typeface="Times New Roman" pitchFamily="18" charset="0"/>
                </a:rPr>
                <a:t>TiO</a:t>
              </a:r>
              <a:r>
                <a:rPr lang="en-US" altLang="zh-CN" sz="2000" baseline="-25000" dirty="0">
                  <a:latin typeface="Times New Roman" pitchFamily="18" charset="0"/>
                  <a:ea typeface="楷体" pitchFamily="49" charset="-122"/>
                  <a:cs typeface="Times New Roman" pitchFamily="18" charset="0"/>
                </a:rPr>
                <a:t>2</a:t>
              </a:r>
              <a:r>
                <a:rPr lang="zh-CN" altLang="en-US" sz="2000" dirty="0">
                  <a:latin typeface="Times New Roman" pitchFamily="18" charset="0"/>
                  <a:ea typeface="楷体" pitchFamily="49" charset="-122"/>
                  <a:cs typeface="Times New Roman" pitchFamily="18" charset="0"/>
                </a:rPr>
                <a:t>等）</a:t>
              </a:r>
            </a:p>
          </p:txBody>
        </p:sp>
        <p:sp>
          <p:nvSpPr>
            <p:cNvPr id="97" name="矩形 96"/>
            <p:cNvSpPr/>
            <p:nvPr/>
          </p:nvSpPr>
          <p:spPr bwMode="auto">
            <a:xfrm>
              <a:off x="4419476" y="3550507"/>
              <a:ext cx="4572000" cy="1960537"/>
            </a:xfrm>
            <a:prstGeom prst="rect">
              <a:avLst/>
            </a:prstGeom>
          </p:spPr>
          <p:txBody>
            <a:bodyPr>
              <a:spAutoFit/>
            </a:bodyPr>
            <a:lstStyle/>
            <a:p>
              <a:pPr marL="342900" indent="-342900" algn="l" defTabSz="685800">
                <a:spcBef>
                  <a:spcPts val="1350"/>
                </a:spcBef>
                <a:buClr>
                  <a:srgbClr val="0000CC"/>
                </a:buClr>
                <a:buSzPct val="100000"/>
                <a:buFont typeface="Wingdings" pitchFamily="2" charset="2"/>
                <a:buChar char="v"/>
                <a:defRPr/>
              </a:pPr>
              <a:r>
                <a:rPr lang="en-US" altLang="zh-CN" sz="2100" b="1" kern="0" dirty="0" err="1">
                  <a:solidFill>
                    <a:srgbClr val="0000CC"/>
                  </a:solidFill>
                  <a:latin typeface="Times New Roman" pitchFamily="18" charset="0"/>
                  <a:ea typeface="楷体" pitchFamily="49" charset="-122"/>
                </a:rPr>
                <a:t>ZnO</a:t>
              </a:r>
              <a:r>
                <a:rPr lang="zh-CN" altLang="en-US" sz="2200" b="1" kern="0" dirty="0">
                  <a:solidFill>
                    <a:srgbClr val="0000CC"/>
                  </a:solidFill>
                  <a:latin typeface="Times New Roman" pitchFamily="18" charset="0"/>
                  <a:ea typeface="楷体" pitchFamily="49" charset="-122"/>
                </a:rPr>
                <a:t>材料存在的问题</a:t>
              </a:r>
              <a:endParaRPr lang="en-US" altLang="zh-CN" sz="2200" b="1" kern="0" dirty="0">
                <a:solidFill>
                  <a:srgbClr val="0000CC"/>
                </a:solidFill>
                <a:latin typeface="Times New Roman" pitchFamily="18" charset="0"/>
                <a:ea typeface="楷体" pitchFamily="49" charset="-122"/>
              </a:endParaRPr>
            </a:p>
            <a:p>
              <a:pPr marL="576000" indent="-216000" algn="l" defTabSz="685800">
                <a:spcBef>
                  <a:spcPts val="1350"/>
                </a:spcBef>
                <a:buClr>
                  <a:srgbClr val="FF0000"/>
                </a:buClr>
                <a:buSzPct val="120000"/>
                <a:buFont typeface="Arial" pitchFamily="34" charset="0"/>
                <a:buChar char="•"/>
                <a:defRPr/>
              </a:pPr>
              <a:r>
                <a:rPr lang="en-US" altLang="zh-CN" sz="2000" b="1" kern="0" dirty="0">
                  <a:solidFill>
                    <a:srgbClr val="FF0000"/>
                  </a:solidFill>
                  <a:latin typeface="Times New Roman" pitchFamily="18" charset="0"/>
                  <a:ea typeface="楷体" pitchFamily="49" charset="-122"/>
                </a:rPr>
                <a:t>P</a:t>
              </a:r>
              <a:r>
                <a:rPr lang="zh-CN" altLang="en-US" sz="2000" b="1" kern="0" dirty="0">
                  <a:solidFill>
                    <a:srgbClr val="FF0000"/>
                  </a:solidFill>
                  <a:latin typeface="Times New Roman" pitchFamily="18" charset="0"/>
                  <a:ea typeface="楷体" pitchFamily="49" charset="-122"/>
                </a:rPr>
                <a:t>型掺杂困难</a:t>
              </a:r>
              <a:endParaRPr lang="en-US" altLang="zh-CN" sz="2000" b="1" kern="0" dirty="0">
                <a:solidFill>
                  <a:srgbClr val="FF0000"/>
                </a:solidFill>
                <a:latin typeface="Times New Roman" pitchFamily="18" charset="0"/>
                <a:ea typeface="楷体" pitchFamily="49" charset="-122"/>
              </a:endParaRPr>
            </a:p>
            <a:p>
              <a:pPr marL="576000" indent="-216000" algn="l" defTabSz="685800">
                <a:spcBef>
                  <a:spcPts val="1350"/>
                </a:spcBef>
                <a:buClr>
                  <a:srgbClr val="FF0000"/>
                </a:buClr>
                <a:buSzPct val="120000"/>
                <a:buFont typeface="Arial" pitchFamily="34" charset="0"/>
                <a:buChar char="•"/>
                <a:defRPr/>
              </a:pPr>
              <a:r>
                <a:rPr lang="zh-CN" altLang="en-US" sz="2000" b="1" kern="0" dirty="0">
                  <a:solidFill>
                    <a:srgbClr val="FF0000"/>
                  </a:solidFill>
                  <a:latin typeface="Times New Roman" pitchFamily="18" charset="0"/>
                  <a:ea typeface="楷体" pitchFamily="49" charset="-122"/>
                </a:rPr>
                <a:t>无法单独有效地吸收太阳光</a:t>
              </a:r>
              <a:endParaRPr lang="en-US" altLang="zh-CN" sz="2000" b="1" kern="0" dirty="0">
                <a:solidFill>
                  <a:srgbClr val="FF0000"/>
                </a:solidFill>
                <a:latin typeface="Times New Roman" pitchFamily="18" charset="0"/>
                <a:ea typeface="楷体" pitchFamily="49" charset="-122"/>
              </a:endParaRPr>
            </a:p>
            <a:p>
              <a:pPr algn="l" defTabSz="685800">
                <a:spcBef>
                  <a:spcPts val="1350"/>
                </a:spcBef>
                <a:buClr>
                  <a:srgbClr val="FF0000"/>
                </a:buClr>
                <a:buSzPct val="100000"/>
                <a:defRPr/>
              </a:pPr>
              <a:r>
                <a:rPr lang="zh-CN" altLang="en-US" sz="2000" b="1" kern="0" dirty="0">
                  <a:solidFill>
                    <a:srgbClr val="FF0000"/>
                  </a:solidFill>
                  <a:latin typeface="Times New Roman" pitchFamily="18" charset="0"/>
                  <a:ea typeface="楷体" pitchFamily="49" charset="-122"/>
                </a:rPr>
                <a:t>        （窗口层或电子传输层</a:t>
              </a:r>
              <a:r>
                <a:rPr lang="en-US" altLang="zh-CN" sz="2000" b="1" kern="0" dirty="0">
                  <a:solidFill>
                    <a:srgbClr val="FF0000"/>
                  </a:solidFill>
                  <a:latin typeface="Times New Roman" pitchFamily="18" charset="0"/>
                  <a:ea typeface="楷体" pitchFamily="49" charset="-122"/>
                </a:rPr>
                <a:t>)</a:t>
              </a:r>
              <a:endParaRPr lang="zh-CN" altLang="en-US" sz="2000" b="1" kern="0" dirty="0">
                <a:solidFill>
                  <a:srgbClr val="FF0000"/>
                </a:solidFill>
                <a:latin typeface="Times New Roman" pitchFamily="18" charset="0"/>
                <a:ea typeface="楷体" pitchFamily="49" charset="-122"/>
              </a:endParaRPr>
            </a:p>
          </p:txBody>
        </p:sp>
        <p:sp>
          <p:nvSpPr>
            <p:cNvPr id="98" name="矩形 97"/>
            <p:cNvSpPr/>
            <p:nvPr/>
          </p:nvSpPr>
          <p:spPr bwMode="auto">
            <a:xfrm>
              <a:off x="4419476" y="5448016"/>
              <a:ext cx="4572000" cy="918200"/>
            </a:xfrm>
            <a:prstGeom prst="rect">
              <a:avLst/>
            </a:prstGeom>
          </p:spPr>
          <p:txBody>
            <a:bodyPr>
              <a:spAutoFit/>
            </a:bodyPr>
            <a:lstStyle/>
            <a:p>
              <a:pPr marL="342900" indent="-342900" algn="l" defTabSz="685800">
                <a:spcBef>
                  <a:spcPts val="1350"/>
                </a:spcBef>
                <a:buClr>
                  <a:srgbClr val="0000CC"/>
                </a:buClr>
                <a:buSzPct val="100000"/>
                <a:buFont typeface="Wingdings" pitchFamily="2" charset="2"/>
                <a:buChar char="v"/>
                <a:defRPr/>
              </a:pPr>
              <a:r>
                <a:rPr lang="zh-CN" altLang="en-US" sz="2200" b="1" kern="0" dirty="0">
                  <a:solidFill>
                    <a:srgbClr val="0000CC"/>
                  </a:solidFill>
                  <a:latin typeface="楷体" pitchFamily="49" charset="-122"/>
                  <a:ea typeface="楷体" pitchFamily="49" charset="-122"/>
                </a:rPr>
                <a:t>解决方法</a:t>
              </a:r>
              <a:endParaRPr lang="en-US" altLang="zh-CN" sz="2200" b="1" kern="0" dirty="0">
                <a:solidFill>
                  <a:srgbClr val="0000CC"/>
                </a:solidFill>
                <a:latin typeface="楷体" pitchFamily="49" charset="-122"/>
                <a:ea typeface="楷体" pitchFamily="49" charset="-122"/>
              </a:endParaRPr>
            </a:p>
            <a:p>
              <a:pPr algn="l" defTabSz="685800">
                <a:spcBef>
                  <a:spcPts val="1350"/>
                </a:spcBef>
                <a:buClr>
                  <a:srgbClr val="0000CC"/>
                </a:buClr>
                <a:buSzPct val="100000"/>
                <a:defRPr/>
              </a:pPr>
              <a:r>
                <a:rPr lang="zh-CN" altLang="en-US" sz="1900" b="1" kern="0" dirty="0">
                  <a:solidFill>
                    <a:srgbClr val="FF0000"/>
                  </a:solidFill>
                  <a:latin typeface="宋体" pitchFamily="2" charset="-122"/>
                </a:rPr>
                <a:t>  </a:t>
              </a:r>
              <a:r>
                <a:rPr lang="zh-CN" altLang="en-US" sz="2000" b="1" kern="0" dirty="0" smtClean="0">
                  <a:solidFill>
                    <a:srgbClr val="FF0000"/>
                  </a:solidFill>
                  <a:latin typeface="楷体" pitchFamily="49" charset="-122"/>
                  <a:ea typeface="楷体" pitchFamily="49" charset="-122"/>
                </a:rPr>
                <a:t>与其</a:t>
              </a:r>
              <a:r>
                <a:rPr lang="zh-CN" altLang="en-US" sz="2000" b="1" kern="0" dirty="0">
                  <a:solidFill>
                    <a:srgbClr val="FF0000"/>
                  </a:solidFill>
                  <a:latin typeface="楷体" pitchFamily="49" charset="-122"/>
                  <a:ea typeface="楷体" pitchFamily="49" charset="-122"/>
                </a:rPr>
                <a:t>他材料</a:t>
              </a:r>
              <a:r>
                <a:rPr lang="zh-CN" altLang="en-US" sz="2000" b="1" kern="0" dirty="0" smtClean="0">
                  <a:solidFill>
                    <a:srgbClr val="FF0000"/>
                  </a:solidFill>
                  <a:latin typeface="楷体" pitchFamily="49" charset="-122"/>
                  <a:ea typeface="楷体" pitchFamily="49" charset="-122"/>
                </a:rPr>
                <a:t>组成一</a:t>
              </a:r>
              <a:r>
                <a:rPr lang="zh-CN" altLang="en-US" sz="2000" b="1" kern="0" dirty="0">
                  <a:solidFill>
                    <a:srgbClr val="FF0000"/>
                  </a:solidFill>
                  <a:latin typeface="楷体" pitchFamily="49" charset="-122"/>
                  <a:ea typeface="楷体" pitchFamily="49" charset="-122"/>
                </a:rPr>
                <a:t>维异质纳米结构</a:t>
              </a:r>
              <a:endParaRPr lang="en-US" altLang="zh-CN" sz="2000" b="1" kern="0" dirty="0">
                <a:solidFill>
                  <a:srgbClr val="FF0000"/>
                </a:solidFill>
                <a:latin typeface="楷体" pitchFamily="49" charset="-122"/>
                <a:ea typeface="楷体" pitchFamily="49" charset="-122"/>
              </a:endParaRPr>
            </a:p>
          </p:txBody>
        </p:sp>
      </p:grpSp>
      <p:sp>
        <p:nvSpPr>
          <p:cNvPr id="25" name="矩形 24"/>
          <p:cNvSpPr/>
          <p:nvPr/>
        </p:nvSpPr>
        <p:spPr bwMode="auto">
          <a:xfrm>
            <a:off x="1" y="284164"/>
            <a:ext cx="2195735"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600" b="1" dirty="0" smtClean="0">
                <a:solidFill>
                  <a:prstClr val="white"/>
                </a:solidFill>
                <a:latin typeface="Arial" pitchFamily="34" charset="0"/>
                <a:ea typeface="微软雅黑" pitchFamily="34" charset="-122"/>
                <a:sym typeface="Arial" pitchFamily="34" charset="0"/>
              </a:rPr>
              <a:t>应用实例</a:t>
            </a:r>
            <a:endParaRPr lang="zh-CN" altLang="en-US" sz="3600" b="1" dirty="0">
              <a:solidFill>
                <a:prstClr val="white"/>
              </a:solidFill>
              <a:latin typeface="Arial" pitchFamily="34" charset="0"/>
              <a:ea typeface="微软雅黑" pitchFamily="34" charset="-122"/>
              <a:sym typeface="Arial" pitchFamily="34" charset="0"/>
            </a:endParaRPr>
          </a:p>
        </p:txBody>
      </p:sp>
      <p:sp>
        <p:nvSpPr>
          <p:cNvPr id="26" name="矩形 25"/>
          <p:cNvSpPr/>
          <p:nvPr/>
        </p:nvSpPr>
        <p:spPr bwMode="auto">
          <a:xfrm>
            <a:off x="2309784" y="284164"/>
            <a:ext cx="176212"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prstClr val="white"/>
              </a:solidFill>
              <a:latin typeface="Arial" pitchFamily="34" charset="0"/>
              <a:ea typeface="微软雅黑" pitchFamily="34" charset="-122"/>
              <a:sym typeface="Arial" pitchFamily="34" charset="0"/>
            </a:endParaRPr>
          </a:p>
        </p:txBody>
      </p:sp>
      <p:grpSp>
        <p:nvGrpSpPr>
          <p:cNvPr id="27" name="组合 26"/>
          <p:cNvGrpSpPr/>
          <p:nvPr/>
        </p:nvGrpSpPr>
        <p:grpSpPr>
          <a:xfrm>
            <a:off x="-2" y="284164"/>
            <a:ext cx="2884287" cy="530225"/>
            <a:chOff x="-2" y="284163"/>
            <a:chExt cx="2884286" cy="530225"/>
          </a:xfrm>
        </p:grpSpPr>
        <p:sp>
          <p:nvSpPr>
            <p:cNvPr id="28" name="矩形 27"/>
            <p:cNvSpPr/>
            <p:nvPr/>
          </p:nvSpPr>
          <p:spPr bwMode="auto">
            <a:xfrm>
              <a:off x="-2" y="284163"/>
              <a:ext cx="2613600"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600" b="1" dirty="0" smtClean="0">
                  <a:solidFill>
                    <a:schemeClr val="bg1"/>
                  </a:solidFill>
                  <a:latin typeface="Arial" pitchFamily="34" charset="0"/>
                  <a:ea typeface="微软雅黑" pitchFamily="34" charset="-122"/>
                  <a:sym typeface="Arial" pitchFamily="34" charset="0"/>
                </a:rPr>
                <a:t>应用实例一</a:t>
              </a:r>
              <a:endParaRPr lang="en-US" altLang="zh-CN" sz="3600" b="1" dirty="0">
                <a:solidFill>
                  <a:schemeClr val="bg1"/>
                </a:solidFill>
                <a:latin typeface="Arial" pitchFamily="34" charset="0"/>
                <a:ea typeface="微软雅黑" pitchFamily="34" charset="-122"/>
                <a:sym typeface="Arial" pitchFamily="34" charset="0"/>
              </a:endParaRPr>
            </a:p>
          </p:txBody>
        </p:sp>
        <p:sp>
          <p:nvSpPr>
            <p:cNvPr id="29" name="矩形 28"/>
            <p:cNvSpPr/>
            <p:nvPr/>
          </p:nvSpPr>
          <p:spPr bwMode="auto">
            <a:xfrm>
              <a:off x="2708072" y="284163"/>
              <a:ext cx="176212"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schemeClr val="bg1"/>
                </a:solidFill>
                <a:latin typeface="Arial" pitchFamily="34" charset="0"/>
                <a:ea typeface="微软雅黑" pitchFamily="34" charset="-122"/>
                <a:sym typeface="Arial" pitchFamily="34" charset="0"/>
              </a:endParaRPr>
            </a:p>
          </p:txBody>
        </p:sp>
      </p:grpSp>
    </p:spTree>
    <p:custDataLst>
      <p:tags r:id="rId1"/>
    </p:custDataLst>
    <p:extLst>
      <p:ext uri="{BB962C8B-B14F-4D97-AF65-F5344CB8AC3E}">
        <p14:creationId xmlns="" xmlns:p14="http://schemas.microsoft.com/office/powerpoint/2010/main" val="1228040681"/>
      </p:ext>
    </p:extLst>
  </p:cSld>
  <p:clrMapOvr>
    <a:masterClrMapping/>
  </p:clrMapOvr>
  <p:transition advTm="11392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750"/>
                                        <p:tgtEl>
                                          <p:spTgt spid="2"/>
                                        </p:tgtEl>
                                      </p:cBhvr>
                                    </p:animEffect>
                                    <p:set>
                                      <p:cBhvr>
                                        <p:cTn id="7" dur="1" fill="hold">
                                          <p:stCondLst>
                                            <p:cond delay="749"/>
                                          </p:stCondLst>
                                        </p:cTn>
                                        <p:tgtEl>
                                          <p:spTgt spid="2"/>
                                        </p:tgtEl>
                                        <p:attrNameLst>
                                          <p:attrName>style.visibility</p:attrName>
                                        </p:attrNameLst>
                                      </p:cBhvr>
                                      <p:to>
                                        <p:strVal val="hidden"/>
                                      </p:to>
                                    </p:set>
                                  </p:childTnLst>
                                </p:cTn>
                              </p:par>
                              <p:par>
                                <p:cTn id="8" presetID="16" presetClass="entr" presetSubtype="21"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barn(inVertical)">
                                      <p:cBhvr>
                                        <p:cTn id="10" dur="75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qq something\329481648\FileRecv\校徽.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6683" y="20560"/>
            <a:ext cx="777429" cy="77042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 name="直接连接符 5"/>
          <p:cNvCxnSpPr/>
          <p:nvPr/>
        </p:nvCxnSpPr>
        <p:spPr>
          <a:xfrm>
            <a:off x="0" y="814388"/>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257243" y="908720"/>
            <a:ext cx="3051991" cy="504255"/>
          </a:xfrm>
          <a:prstGeom prst="roundRect">
            <a:avLst/>
          </a:prstGeom>
          <a:solidFill>
            <a:srgbClr val="0070C0">
              <a:alpha val="8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prstClr val="white"/>
              </a:solidFill>
            </a:endParaRPr>
          </a:p>
        </p:txBody>
      </p:sp>
      <p:sp>
        <p:nvSpPr>
          <p:cNvPr id="11" name="矩形 10"/>
          <p:cNvSpPr/>
          <p:nvPr/>
        </p:nvSpPr>
        <p:spPr>
          <a:xfrm>
            <a:off x="317829" y="930745"/>
            <a:ext cx="3004105" cy="461665"/>
          </a:xfrm>
          <a:prstGeom prst="rect">
            <a:avLst/>
          </a:prstGeom>
        </p:spPr>
        <p:txBody>
          <a:bodyPr wrap="square">
            <a:spAutoFit/>
          </a:bodyPr>
          <a:lstStyle/>
          <a:p>
            <a:pPr algn="just"/>
            <a:r>
              <a:rPr lang="zh-CN" altLang="en-US" sz="2400" b="1" dirty="0" smtClean="0">
                <a:solidFill>
                  <a:prstClr val="white"/>
                </a:solidFill>
                <a:latin typeface="微软雅黑" pitchFamily="34" charset="-122"/>
                <a:ea typeface="微软雅黑" pitchFamily="34" charset="-122"/>
              </a:rPr>
              <a:t>一维异质结纳米材料</a:t>
            </a:r>
            <a:endParaRPr lang="zh-CN" altLang="en-US" sz="2400" b="1" dirty="0">
              <a:solidFill>
                <a:prstClr val="white"/>
              </a:solidFill>
              <a:latin typeface="微软雅黑" pitchFamily="34" charset="-122"/>
              <a:ea typeface="微软雅黑" pitchFamily="34" charset="-122"/>
            </a:endParaRPr>
          </a:p>
        </p:txBody>
      </p:sp>
      <p:grpSp>
        <p:nvGrpSpPr>
          <p:cNvPr id="39" name="组合 38"/>
          <p:cNvGrpSpPr/>
          <p:nvPr/>
        </p:nvGrpSpPr>
        <p:grpSpPr>
          <a:xfrm>
            <a:off x="4270821" y="908720"/>
            <a:ext cx="4475289" cy="5472607"/>
            <a:chOff x="4270821" y="908720"/>
            <a:chExt cx="4475289" cy="5472607"/>
          </a:xfrm>
        </p:grpSpPr>
        <p:sp>
          <p:nvSpPr>
            <p:cNvPr id="18" name="椭圆 17"/>
            <p:cNvSpPr/>
            <p:nvPr/>
          </p:nvSpPr>
          <p:spPr bwMode="auto">
            <a:xfrm>
              <a:off x="4428136" y="2925104"/>
              <a:ext cx="1368000" cy="1368000"/>
            </a:xfrm>
            <a:prstGeom prst="ellipse">
              <a:avLst/>
            </a:prstGeom>
            <a:solidFill>
              <a:srgbClr val="0070C0">
                <a:alpha val="9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9" name="文本框 48"/>
            <p:cNvSpPr txBox="1">
              <a:spLocks noChangeArrowheads="1"/>
            </p:cNvSpPr>
            <p:nvPr/>
          </p:nvSpPr>
          <p:spPr bwMode="auto">
            <a:xfrm>
              <a:off x="4668375" y="3122965"/>
              <a:ext cx="913074"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zh-CN" altLang="en-US" sz="2800" b="1" dirty="0" smtClean="0">
                  <a:solidFill>
                    <a:schemeClr val="bg1"/>
                  </a:solidFill>
                  <a:latin typeface="微软雅黑" pitchFamily="34" charset="-122"/>
                  <a:ea typeface="微软雅黑" pitchFamily="34" charset="-122"/>
                </a:rPr>
                <a:t>能带</a:t>
              </a:r>
              <a:endParaRPr lang="en-US" altLang="zh-CN" sz="2800" b="1" dirty="0" smtClean="0">
                <a:solidFill>
                  <a:schemeClr val="bg1"/>
                </a:solidFill>
                <a:latin typeface="微软雅黑" pitchFamily="34" charset="-122"/>
                <a:ea typeface="微软雅黑" pitchFamily="34" charset="-122"/>
              </a:endParaRPr>
            </a:p>
            <a:p>
              <a:r>
                <a:rPr lang="zh-CN" altLang="en-US" sz="2800" b="1" dirty="0" smtClean="0">
                  <a:solidFill>
                    <a:schemeClr val="bg1"/>
                  </a:solidFill>
                  <a:latin typeface="微软雅黑" pitchFamily="34" charset="-122"/>
                  <a:ea typeface="微软雅黑" pitchFamily="34" charset="-122"/>
                </a:rPr>
                <a:t>排布</a:t>
              </a:r>
              <a:endParaRPr lang="zh-CN" altLang="en-US" sz="2800" b="1" dirty="0">
                <a:solidFill>
                  <a:schemeClr val="bg1"/>
                </a:solidFill>
                <a:latin typeface="微软雅黑" pitchFamily="34" charset="-122"/>
                <a:ea typeface="微软雅黑" pitchFamily="34" charset="-122"/>
              </a:endParaRPr>
            </a:p>
          </p:txBody>
        </p:sp>
        <p:grpSp>
          <p:nvGrpSpPr>
            <p:cNvPr id="20" name="组合 5"/>
            <p:cNvGrpSpPr>
              <a:grpSpLocks/>
            </p:cNvGrpSpPr>
            <p:nvPr/>
          </p:nvGrpSpPr>
          <p:grpSpPr bwMode="auto">
            <a:xfrm>
              <a:off x="6589018" y="4149079"/>
              <a:ext cx="2157092" cy="2232248"/>
              <a:chOff x="1003929" y="3665319"/>
              <a:chExt cx="2158091" cy="2232162"/>
            </a:xfrm>
          </p:grpSpPr>
          <p:pic>
            <p:nvPicPr>
              <p:cNvPr id="21" name="图片 29"/>
              <p:cNvPicPr>
                <a:picLocks noChangeAspect="1" noChangeArrowheads="1"/>
              </p:cNvPicPr>
              <p:nvPr/>
            </p:nvPicPr>
            <p:blipFill>
              <a:blip r:embed="rId3">
                <a:extLst>
                  <a:ext uri="{28A0092B-C50C-407E-A947-70E740481C1C}">
                    <a14:useLocalDpi xmlns="" xmlns:a14="http://schemas.microsoft.com/office/drawing/2010/main" val="0"/>
                  </a:ext>
                </a:extLst>
              </a:blip>
              <a:srcRect b="14067"/>
              <a:stretch>
                <a:fillRect/>
              </a:stretch>
            </p:blipFill>
            <p:spPr bwMode="auto">
              <a:xfrm>
                <a:off x="1003929" y="3665319"/>
                <a:ext cx="2158091" cy="18719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extBox 2"/>
              <p:cNvSpPr txBox="1">
                <a:spLocks noChangeArrowheads="1"/>
              </p:cNvSpPr>
              <p:nvPr/>
            </p:nvSpPr>
            <p:spPr bwMode="auto">
              <a:xfrm>
                <a:off x="1802601" y="5528149"/>
                <a:ext cx="56457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algn="ctr" eaLnBrk="0" fontAlgn="base" hangingPunct="0">
                  <a:spcBef>
                    <a:spcPct val="0"/>
                  </a:spcBef>
                  <a:spcAft>
                    <a:spcPct val="0"/>
                  </a:spcAft>
                  <a:defRPr>
                    <a:solidFill>
                      <a:schemeClr val="tx1"/>
                    </a:solidFill>
                    <a:latin typeface="Calibri" pitchFamily="34" charset="0"/>
                    <a:ea typeface="宋体" charset="-122"/>
                  </a:defRPr>
                </a:lvl6pPr>
                <a:lvl7pPr marL="2971800" indent="-228600" algn="ctr" eaLnBrk="0" fontAlgn="base" hangingPunct="0">
                  <a:spcBef>
                    <a:spcPct val="0"/>
                  </a:spcBef>
                  <a:spcAft>
                    <a:spcPct val="0"/>
                  </a:spcAft>
                  <a:defRPr>
                    <a:solidFill>
                      <a:schemeClr val="tx1"/>
                    </a:solidFill>
                    <a:latin typeface="Calibri" pitchFamily="34" charset="0"/>
                    <a:ea typeface="宋体" charset="-122"/>
                  </a:defRPr>
                </a:lvl7pPr>
                <a:lvl8pPr marL="3429000" indent="-228600" algn="ctr" eaLnBrk="0" fontAlgn="base" hangingPunct="0">
                  <a:spcBef>
                    <a:spcPct val="0"/>
                  </a:spcBef>
                  <a:spcAft>
                    <a:spcPct val="0"/>
                  </a:spcAft>
                  <a:defRPr>
                    <a:solidFill>
                      <a:schemeClr val="tx1"/>
                    </a:solidFill>
                    <a:latin typeface="Calibri" pitchFamily="34" charset="0"/>
                    <a:ea typeface="宋体" charset="-122"/>
                  </a:defRPr>
                </a:lvl8pPr>
                <a:lvl9pPr marL="3886200" indent="-228600" algn="ctr"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b="1" dirty="0">
                    <a:latin typeface="Times New Roman" pitchFamily="18" charset="0"/>
                  </a:rPr>
                  <a:t>I </a:t>
                </a:r>
                <a:r>
                  <a:rPr lang="zh-CN" altLang="en-US" b="1" dirty="0">
                    <a:latin typeface="Times New Roman" pitchFamily="18" charset="0"/>
                  </a:rPr>
                  <a:t>型</a:t>
                </a:r>
              </a:p>
            </p:txBody>
          </p:sp>
        </p:grpSp>
        <p:grpSp>
          <p:nvGrpSpPr>
            <p:cNvPr id="24" name="组合 6"/>
            <p:cNvGrpSpPr>
              <a:grpSpLocks/>
            </p:cNvGrpSpPr>
            <p:nvPr/>
          </p:nvGrpSpPr>
          <p:grpSpPr bwMode="auto">
            <a:xfrm>
              <a:off x="6588223" y="1784166"/>
              <a:ext cx="2156478" cy="2220898"/>
              <a:chOff x="3442942" y="3746771"/>
              <a:chExt cx="2155808" cy="2220837"/>
            </a:xfrm>
          </p:grpSpPr>
          <p:pic>
            <p:nvPicPr>
              <p:cNvPr id="27" name="图片 30"/>
              <p:cNvPicPr>
                <a:picLocks noChangeAspect="1" noChangeArrowheads="1"/>
              </p:cNvPicPr>
              <p:nvPr/>
            </p:nvPicPr>
            <p:blipFill>
              <a:blip r:embed="rId4">
                <a:extLst>
                  <a:ext uri="{28A0092B-C50C-407E-A947-70E740481C1C}">
                    <a14:useLocalDpi xmlns="" xmlns:a14="http://schemas.microsoft.com/office/drawing/2010/main" val="0"/>
                  </a:ext>
                </a:extLst>
              </a:blip>
              <a:srcRect b="14101"/>
              <a:stretch>
                <a:fillRect/>
              </a:stretch>
            </p:blipFill>
            <p:spPr bwMode="auto">
              <a:xfrm>
                <a:off x="3442942" y="3746771"/>
                <a:ext cx="2155808" cy="1871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TextBox 33"/>
              <p:cNvSpPr txBox="1">
                <a:spLocks noChangeArrowheads="1"/>
              </p:cNvSpPr>
              <p:nvPr/>
            </p:nvSpPr>
            <p:spPr bwMode="auto">
              <a:xfrm>
                <a:off x="4163287" y="5598276"/>
                <a:ext cx="6543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algn="ctr" eaLnBrk="0" fontAlgn="base" hangingPunct="0">
                  <a:spcBef>
                    <a:spcPct val="0"/>
                  </a:spcBef>
                  <a:spcAft>
                    <a:spcPct val="0"/>
                  </a:spcAft>
                  <a:defRPr>
                    <a:solidFill>
                      <a:schemeClr val="tx1"/>
                    </a:solidFill>
                    <a:latin typeface="Calibri" pitchFamily="34" charset="0"/>
                    <a:ea typeface="宋体" charset="-122"/>
                  </a:defRPr>
                </a:lvl6pPr>
                <a:lvl7pPr marL="2971800" indent="-228600" algn="ctr" eaLnBrk="0" fontAlgn="base" hangingPunct="0">
                  <a:spcBef>
                    <a:spcPct val="0"/>
                  </a:spcBef>
                  <a:spcAft>
                    <a:spcPct val="0"/>
                  </a:spcAft>
                  <a:defRPr>
                    <a:solidFill>
                      <a:schemeClr val="tx1"/>
                    </a:solidFill>
                    <a:latin typeface="Calibri" pitchFamily="34" charset="0"/>
                    <a:ea typeface="宋体" charset="-122"/>
                  </a:defRPr>
                </a:lvl7pPr>
                <a:lvl8pPr marL="3429000" indent="-228600" algn="ctr" eaLnBrk="0" fontAlgn="base" hangingPunct="0">
                  <a:spcBef>
                    <a:spcPct val="0"/>
                  </a:spcBef>
                  <a:spcAft>
                    <a:spcPct val="0"/>
                  </a:spcAft>
                  <a:defRPr>
                    <a:solidFill>
                      <a:schemeClr val="tx1"/>
                    </a:solidFill>
                    <a:latin typeface="Calibri" pitchFamily="34" charset="0"/>
                    <a:ea typeface="宋体" charset="-122"/>
                  </a:defRPr>
                </a:lvl8pPr>
                <a:lvl9pPr marL="3886200" indent="-228600" algn="ctr"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b="1" dirty="0">
                    <a:latin typeface="Times New Roman" pitchFamily="18" charset="0"/>
                  </a:rPr>
                  <a:t>II </a:t>
                </a:r>
                <a:r>
                  <a:rPr lang="zh-CN" altLang="en-US" b="1" dirty="0">
                    <a:latin typeface="Times New Roman" pitchFamily="18" charset="0"/>
                  </a:rPr>
                  <a:t>型</a:t>
                </a:r>
              </a:p>
            </p:txBody>
          </p:sp>
        </p:grpSp>
        <p:cxnSp>
          <p:nvCxnSpPr>
            <p:cNvPr id="13" name="直接连接符 12"/>
            <p:cNvCxnSpPr>
              <a:stCxn id="30" idx="3"/>
            </p:cNvCxnSpPr>
            <p:nvPr/>
          </p:nvCxnSpPr>
          <p:spPr>
            <a:xfrm>
              <a:off x="6372200" y="1810943"/>
              <a:ext cx="648072" cy="393921"/>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4270821" y="908720"/>
              <a:ext cx="2101379" cy="1772793"/>
              <a:chOff x="4270821" y="908720"/>
              <a:chExt cx="2101379" cy="1772793"/>
            </a:xfrm>
          </p:grpSpPr>
          <p:sp>
            <p:nvSpPr>
              <p:cNvPr id="30" name="矩形 29"/>
              <p:cNvSpPr/>
              <p:nvPr/>
            </p:nvSpPr>
            <p:spPr>
              <a:xfrm>
                <a:off x="4270821" y="940373"/>
                <a:ext cx="2101379" cy="1741140"/>
              </a:xfrm>
              <a:prstGeom prst="rect">
                <a:avLst/>
              </a:prstGeom>
              <a:noFill/>
              <a:ln w="3810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TextBox 33"/>
              <p:cNvSpPr txBox="1"/>
              <p:nvPr/>
            </p:nvSpPr>
            <p:spPr bwMode="auto">
              <a:xfrm>
                <a:off x="4292785" y="908720"/>
                <a:ext cx="2079415" cy="1772793"/>
              </a:xfrm>
              <a:prstGeom prst="rect">
                <a:avLst/>
              </a:prstGeom>
              <a:noFill/>
            </p:spPr>
            <p:txBody>
              <a:bodyPr wrap="none">
                <a:spAutoFit/>
              </a:bodyPr>
              <a:lstStyle/>
              <a:p>
                <a:pPr>
                  <a:lnSpc>
                    <a:spcPct val="130000"/>
                  </a:lnSpc>
                  <a:buSzPct val="60000"/>
                  <a:defRPr/>
                </a:pPr>
                <a:r>
                  <a:rPr lang="zh-CN" altLang="en-US" sz="2400" b="1" dirty="0" smtClean="0">
                    <a:solidFill>
                      <a:srgbClr val="FF0000"/>
                    </a:solidFill>
                    <a:latin typeface="楷体" pitchFamily="49" charset="-122"/>
                    <a:ea typeface="楷体" pitchFamily="49" charset="-122"/>
                  </a:rPr>
                  <a:t>优点：</a:t>
                </a:r>
                <a:endParaRPr lang="en-US" altLang="zh-CN" sz="2400" b="1" dirty="0">
                  <a:solidFill>
                    <a:srgbClr val="FF0000"/>
                  </a:solidFill>
                  <a:latin typeface="楷体" pitchFamily="49" charset="-122"/>
                  <a:ea typeface="楷体" pitchFamily="49" charset="-122"/>
                </a:endParaRPr>
              </a:p>
              <a:p>
                <a:pPr marL="342900" indent="-342900">
                  <a:lnSpc>
                    <a:spcPct val="130000"/>
                  </a:lnSpc>
                  <a:buClr>
                    <a:srgbClr val="0070C0"/>
                  </a:buClr>
                  <a:buSzPct val="100000"/>
                  <a:buFont typeface="Wingdings" pitchFamily="2" charset="2"/>
                  <a:buChar char="v"/>
                  <a:defRPr/>
                </a:pPr>
                <a:r>
                  <a:rPr lang="zh-CN" altLang="en-US" sz="2000" b="1" dirty="0" smtClean="0">
                    <a:latin typeface="楷体" pitchFamily="49" charset="-122"/>
                    <a:ea typeface="楷体" pitchFamily="49" charset="-122"/>
                  </a:rPr>
                  <a:t>界面陡峭</a:t>
                </a:r>
                <a:endParaRPr lang="en-US" altLang="zh-CN" sz="2000" b="1" dirty="0" smtClean="0">
                  <a:latin typeface="楷体" pitchFamily="49" charset="-122"/>
                  <a:ea typeface="楷体" pitchFamily="49" charset="-122"/>
                </a:endParaRPr>
              </a:p>
              <a:p>
                <a:pPr marL="342900" indent="-342900">
                  <a:lnSpc>
                    <a:spcPct val="130000"/>
                  </a:lnSpc>
                  <a:buClr>
                    <a:srgbClr val="0070C0"/>
                  </a:buClr>
                  <a:buSzPct val="100000"/>
                  <a:buFont typeface="Wingdings" pitchFamily="2" charset="2"/>
                  <a:buChar char="v"/>
                  <a:defRPr/>
                </a:pPr>
                <a:r>
                  <a:rPr lang="zh-CN" altLang="en-US" sz="2000" b="1" dirty="0" smtClean="0">
                    <a:latin typeface="楷体" pitchFamily="49" charset="-122"/>
                    <a:ea typeface="楷体" pitchFamily="49" charset="-122"/>
                  </a:rPr>
                  <a:t>无需</a:t>
                </a:r>
                <a:r>
                  <a:rPr lang="zh-CN" altLang="en-US" sz="2000" b="1" dirty="0">
                    <a:latin typeface="楷体" pitchFamily="49" charset="-122"/>
                    <a:ea typeface="楷体" pitchFamily="49" charset="-122"/>
                  </a:rPr>
                  <a:t>特殊</a:t>
                </a:r>
                <a:r>
                  <a:rPr lang="zh-CN" altLang="en-US" sz="2000" b="1" dirty="0" smtClean="0">
                    <a:latin typeface="楷体" pitchFamily="49" charset="-122"/>
                    <a:ea typeface="楷体" pitchFamily="49" charset="-122"/>
                  </a:rPr>
                  <a:t>掺杂</a:t>
                </a:r>
                <a:endParaRPr lang="en-US" altLang="zh-CN" sz="2000" b="1" dirty="0" smtClean="0">
                  <a:latin typeface="楷体" pitchFamily="49" charset="-122"/>
                  <a:ea typeface="楷体" pitchFamily="49" charset="-122"/>
                </a:endParaRPr>
              </a:p>
              <a:p>
                <a:pPr marL="342900" indent="-342900">
                  <a:lnSpc>
                    <a:spcPct val="130000"/>
                  </a:lnSpc>
                  <a:buClr>
                    <a:srgbClr val="0070C0"/>
                  </a:buClr>
                  <a:buSzPct val="100000"/>
                  <a:buFont typeface="Wingdings" pitchFamily="2" charset="2"/>
                  <a:buChar char="v"/>
                  <a:defRPr/>
                </a:pPr>
                <a:r>
                  <a:rPr lang="zh-CN" altLang="en-US" sz="2000" b="1" dirty="0" smtClean="0">
                    <a:latin typeface="楷体" pitchFamily="49" charset="-122"/>
                    <a:ea typeface="楷体" pitchFamily="49" charset="-122"/>
                  </a:rPr>
                  <a:t>有效降低带隙</a:t>
                </a:r>
                <a:endParaRPr lang="en-US" altLang="zh-CN" sz="2000" b="1" dirty="0">
                  <a:latin typeface="楷体" pitchFamily="49" charset="-122"/>
                  <a:ea typeface="楷体" pitchFamily="49" charset="-122"/>
                </a:endParaRPr>
              </a:p>
            </p:txBody>
          </p:sp>
        </p:grpSp>
      </p:grpSp>
      <p:grpSp>
        <p:nvGrpSpPr>
          <p:cNvPr id="38" name="组合 37"/>
          <p:cNvGrpSpPr/>
          <p:nvPr/>
        </p:nvGrpSpPr>
        <p:grpSpPr>
          <a:xfrm>
            <a:off x="450873" y="1628800"/>
            <a:ext cx="5633295" cy="4914296"/>
            <a:chOff x="450873" y="1628800"/>
            <a:chExt cx="5633295" cy="4914296"/>
          </a:xfrm>
        </p:grpSpPr>
        <p:pic>
          <p:nvPicPr>
            <p:cNvPr id="7" name="Picture 9"/>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50873" y="1628800"/>
              <a:ext cx="2176911" cy="212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图片 1"/>
            <p:cNvPicPr>
              <a:picLocks noChangeAspect="1"/>
            </p:cNvPicPr>
            <p:nvPr/>
          </p:nvPicPr>
          <p:blipFill rotWithShape="1">
            <a:blip r:embed="rId6">
              <a:extLst>
                <a:ext uri="{28A0092B-C50C-407E-A947-70E740481C1C}">
                  <a14:useLocalDpi xmlns="" xmlns:a14="http://schemas.microsoft.com/office/drawing/2010/main" val="0"/>
                </a:ext>
              </a:extLst>
            </a:blip>
            <a:srcRect r="18441"/>
            <a:stretch/>
          </p:blipFill>
          <p:spPr>
            <a:xfrm>
              <a:off x="711656" y="4041312"/>
              <a:ext cx="1655345" cy="2196000"/>
            </a:xfrm>
            <a:prstGeom prst="rect">
              <a:avLst/>
            </a:prstGeom>
          </p:spPr>
        </p:pic>
        <p:sp>
          <p:nvSpPr>
            <p:cNvPr id="15" name="椭圆 14"/>
            <p:cNvSpPr/>
            <p:nvPr/>
          </p:nvSpPr>
          <p:spPr bwMode="auto">
            <a:xfrm>
              <a:off x="3204000" y="2925104"/>
              <a:ext cx="1368000" cy="1368000"/>
            </a:xfrm>
            <a:prstGeom prst="ellipse">
              <a:avLst/>
            </a:prstGeom>
            <a:solidFill>
              <a:srgbClr val="0070C0">
                <a:alpha val="9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6" name="文本框 48"/>
            <p:cNvSpPr txBox="1">
              <a:spLocks noChangeArrowheads="1"/>
            </p:cNvSpPr>
            <p:nvPr/>
          </p:nvSpPr>
          <p:spPr bwMode="auto">
            <a:xfrm>
              <a:off x="3438517" y="3352717"/>
              <a:ext cx="96465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zh-CN" altLang="en-US" sz="2800" b="1" dirty="0" smtClean="0">
                  <a:solidFill>
                    <a:schemeClr val="bg1"/>
                  </a:solidFill>
                  <a:latin typeface="微软雅黑" pitchFamily="34" charset="-122"/>
                  <a:ea typeface="微软雅黑" pitchFamily="34" charset="-122"/>
                </a:rPr>
                <a:t>形貌</a:t>
              </a:r>
              <a:endParaRPr lang="zh-CN" altLang="en-US" sz="2800" b="1" dirty="0">
                <a:solidFill>
                  <a:schemeClr val="bg1"/>
                </a:solidFill>
                <a:latin typeface="微软雅黑" pitchFamily="34" charset="-122"/>
                <a:ea typeface="微软雅黑" pitchFamily="34" charset="-122"/>
              </a:endParaRPr>
            </a:p>
          </p:txBody>
        </p:sp>
        <p:grpSp>
          <p:nvGrpSpPr>
            <p:cNvPr id="3" name="组合 2"/>
            <p:cNvGrpSpPr/>
            <p:nvPr/>
          </p:nvGrpSpPr>
          <p:grpSpPr>
            <a:xfrm>
              <a:off x="2752007" y="4647192"/>
              <a:ext cx="3332161" cy="1895904"/>
              <a:chOff x="2484418" y="4543371"/>
              <a:chExt cx="3332161" cy="1895904"/>
            </a:xfrm>
          </p:grpSpPr>
          <p:sp>
            <p:nvSpPr>
              <p:cNvPr id="12" name="TextBox 11"/>
              <p:cNvSpPr txBox="1"/>
              <p:nvPr/>
            </p:nvSpPr>
            <p:spPr bwMode="auto">
              <a:xfrm>
                <a:off x="2504454" y="4543371"/>
                <a:ext cx="3312125" cy="1895904"/>
              </a:xfrm>
              <a:prstGeom prst="rect">
                <a:avLst/>
              </a:prstGeom>
              <a:noFill/>
            </p:spPr>
            <p:txBody>
              <a:bodyPr wrap="none">
                <a:spAutoFit/>
              </a:bodyPr>
              <a:lstStyle/>
              <a:p>
                <a:pPr>
                  <a:lnSpc>
                    <a:spcPct val="130000"/>
                  </a:lnSpc>
                  <a:buSzPct val="60000"/>
                  <a:defRPr/>
                </a:pPr>
                <a:r>
                  <a:rPr lang="zh-CN" altLang="en-US" sz="2400" b="1" dirty="0" smtClean="0">
                    <a:solidFill>
                      <a:srgbClr val="FF0000"/>
                    </a:solidFill>
                    <a:latin typeface="楷体" pitchFamily="49" charset="-122"/>
                    <a:ea typeface="楷体" pitchFamily="49" charset="-122"/>
                  </a:rPr>
                  <a:t>优点：</a:t>
                </a:r>
                <a:endParaRPr lang="en-US" altLang="zh-CN" sz="2400" b="1" dirty="0" smtClean="0">
                  <a:solidFill>
                    <a:srgbClr val="FF0000"/>
                  </a:solidFill>
                  <a:latin typeface="楷体" pitchFamily="49" charset="-122"/>
                  <a:ea typeface="楷体" pitchFamily="49" charset="-122"/>
                </a:endParaRPr>
              </a:p>
              <a:p>
                <a:pPr marL="285750" indent="-285750" algn="l">
                  <a:lnSpc>
                    <a:spcPct val="130000"/>
                  </a:lnSpc>
                  <a:buClr>
                    <a:srgbClr val="0070C0"/>
                  </a:buClr>
                  <a:buSzPct val="100000"/>
                  <a:buFont typeface="Wingdings" pitchFamily="2" charset="2"/>
                  <a:buChar char="v"/>
                  <a:defRPr/>
                </a:pPr>
                <a:r>
                  <a:rPr lang="zh-CN" altLang="en-US" sz="2000" b="1" dirty="0" smtClean="0">
                    <a:latin typeface="楷体" pitchFamily="49" charset="-122"/>
                    <a:ea typeface="楷体" pitchFamily="49" charset="-122"/>
                  </a:rPr>
                  <a:t>结</a:t>
                </a:r>
                <a:r>
                  <a:rPr lang="zh-CN" altLang="en-US" sz="2000" b="1" dirty="0">
                    <a:latin typeface="楷体" pitchFamily="49" charset="-122"/>
                    <a:ea typeface="楷体" pitchFamily="49" charset="-122"/>
                  </a:rPr>
                  <a:t>区面积大，缺陷密度</a:t>
                </a:r>
                <a:r>
                  <a:rPr lang="zh-CN" altLang="en-US" sz="2000" b="1" dirty="0" smtClean="0">
                    <a:latin typeface="楷体" pitchFamily="49" charset="-122"/>
                    <a:ea typeface="楷体" pitchFamily="49" charset="-122"/>
                  </a:rPr>
                  <a:t>小</a:t>
                </a:r>
                <a:endParaRPr lang="en-US" altLang="zh-CN" sz="2000" b="1" dirty="0">
                  <a:latin typeface="楷体" pitchFamily="49" charset="-122"/>
                  <a:ea typeface="楷体" pitchFamily="49" charset="-122"/>
                </a:endParaRPr>
              </a:p>
              <a:p>
                <a:pPr marL="285750" indent="-285750" algn="l">
                  <a:lnSpc>
                    <a:spcPct val="150000"/>
                  </a:lnSpc>
                  <a:buClr>
                    <a:srgbClr val="0070C0"/>
                  </a:buClr>
                  <a:buSzPct val="100000"/>
                  <a:buFont typeface="Wingdings" pitchFamily="2" charset="2"/>
                  <a:buChar char="v"/>
                  <a:defRPr/>
                </a:pPr>
                <a:r>
                  <a:rPr lang="zh-CN" altLang="en-US" sz="2000" b="1" dirty="0" smtClean="0">
                    <a:latin typeface="楷体" pitchFamily="49" charset="-122"/>
                    <a:ea typeface="楷体" pitchFamily="49" charset="-122"/>
                  </a:rPr>
                  <a:t>径向</a:t>
                </a:r>
                <a:r>
                  <a:rPr lang="zh-CN" altLang="en-US" sz="2000" b="1" dirty="0">
                    <a:latin typeface="楷体" pitchFamily="49" charset="-122"/>
                    <a:ea typeface="楷体" pitchFamily="49" charset="-122"/>
                  </a:rPr>
                  <a:t>载流子</a:t>
                </a:r>
                <a:r>
                  <a:rPr lang="zh-CN" altLang="en-US" sz="2000" b="1" dirty="0" smtClean="0">
                    <a:latin typeface="楷体" pitchFamily="49" charset="-122"/>
                    <a:ea typeface="楷体" pitchFamily="49" charset="-122"/>
                  </a:rPr>
                  <a:t>分离</a:t>
                </a:r>
                <a:endParaRPr lang="en-US" altLang="zh-CN" sz="2000" b="1" dirty="0">
                  <a:latin typeface="楷体" pitchFamily="49" charset="-122"/>
                  <a:ea typeface="楷体" pitchFamily="49" charset="-122"/>
                </a:endParaRPr>
              </a:p>
              <a:p>
                <a:pPr marL="285750" indent="-285750" algn="l">
                  <a:lnSpc>
                    <a:spcPct val="150000"/>
                  </a:lnSpc>
                  <a:buClr>
                    <a:srgbClr val="0070C0"/>
                  </a:buClr>
                  <a:buSzPct val="100000"/>
                  <a:buFont typeface="Wingdings" pitchFamily="2" charset="2"/>
                  <a:buChar char="v"/>
                  <a:defRPr/>
                </a:pPr>
                <a:r>
                  <a:rPr lang="zh-CN" altLang="en-US" sz="2000" b="1" dirty="0" smtClean="0">
                    <a:latin typeface="楷体" pitchFamily="49" charset="-122"/>
                    <a:ea typeface="楷体" pitchFamily="49" charset="-122"/>
                  </a:rPr>
                  <a:t>波导</a:t>
                </a:r>
                <a:r>
                  <a:rPr lang="zh-CN" altLang="en-US" sz="2000" b="1" dirty="0">
                    <a:latin typeface="楷体" pitchFamily="49" charset="-122"/>
                    <a:ea typeface="楷体" pitchFamily="49" charset="-122"/>
                  </a:rPr>
                  <a:t>或陷光效应</a:t>
                </a:r>
                <a:endParaRPr lang="en-US" altLang="zh-CN" sz="2000" b="1" dirty="0">
                  <a:latin typeface="楷体" pitchFamily="49" charset="-122"/>
                  <a:ea typeface="楷体" pitchFamily="49" charset="-122"/>
                </a:endParaRPr>
              </a:p>
            </p:txBody>
          </p:sp>
          <p:sp>
            <p:nvSpPr>
              <p:cNvPr id="17" name="矩形 16"/>
              <p:cNvSpPr/>
              <p:nvPr/>
            </p:nvSpPr>
            <p:spPr>
              <a:xfrm>
                <a:off x="2484418" y="4578468"/>
                <a:ext cx="3309646" cy="1835408"/>
              </a:xfrm>
              <a:prstGeom prst="rect">
                <a:avLst/>
              </a:prstGeom>
              <a:noFill/>
              <a:ln w="38100">
                <a:solidFill>
                  <a:srgbClr val="0070C0">
                    <a:alpha val="88000"/>
                  </a:srgb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p>
            </p:txBody>
          </p:sp>
        </p:grpSp>
        <p:cxnSp>
          <p:nvCxnSpPr>
            <p:cNvPr id="33" name="直接连接符 32"/>
            <p:cNvCxnSpPr/>
            <p:nvPr/>
          </p:nvCxnSpPr>
          <p:spPr>
            <a:xfrm>
              <a:off x="2287266" y="3752800"/>
              <a:ext cx="464741" cy="929489"/>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grpSp>
      <p:sp>
        <p:nvSpPr>
          <p:cNvPr id="44" name="矩形 43"/>
          <p:cNvSpPr/>
          <p:nvPr/>
        </p:nvSpPr>
        <p:spPr bwMode="auto">
          <a:xfrm>
            <a:off x="1" y="284164"/>
            <a:ext cx="2195735"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600" b="1" dirty="0" smtClean="0">
                <a:solidFill>
                  <a:prstClr val="white"/>
                </a:solidFill>
                <a:latin typeface="Arial" pitchFamily="34" charset="0"/>
                <a:ea typeface="微软雅黑" pitchFamily="34" charset="-122"/>
                <a:sym typeface="Arial" pitchFamily="34" charset="0"/>
              </a:rPr>
              <a:t>应用实例</a:t>
            </a:r>
            <a:endParaRPr lang="zh-CN" altLang="en-US" sz="3600" b="1" dirty="0">
              <a:solidFill>
                <a:prstClr val="white"/>
              </a:solidFill>
              <a:latin typeface="Arial" pitchFamily="34" charset="0"/>
              <a:ea typeface="微软雅黑" pitchFamily="34" charset="-122"/>
              <a:sym typeface="Arial" pitchFamily="34" charset="0"/>
            </a:endParaRPr>
          </a:p>
        </p:txBody>
      </p:sp>
      <p:sp>
        <p:nvSpPr>
          <p:cNvPr id="45" name="矩形 44"/>
          <p:cNvSpPr/>
          <p:nvPr/>
        </p:nvSpPr>
        <p:spPr bwMode="auto">
          <a:xfrm>
            <a:off x="2309784" y="284164"/>
            <a:ext cx="176212"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prstClr val="white"/>
              </a:solidFill>
              <a:latin typeface="Arial" pitchFamily="34" charset="0"/>
              <a:ea typeface="微软雅黑" pitchFamily="34" charset="-122"/>
              <a:sym typeface="Arial" pitchFamily="34" charset="0"/>
            </a:endParaRPr>
          </a:p>
        </p:txBody>
      </p:sp>
      <p:sp>
        <p:nvSpPr>
          <p:cNvPr id="31" name="矩形 30"/>
          <p:cNvSpPr/>
          <p:nvPr/>
        </p:nvSpPr>
        <p:spPr bwMode="auto">
          <a:xfrm>
            <a:off x="1" y="284164"/>
            <a:ext cx="2195735"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600" b="1" dirty="0" smtClean="0">
                <a:solidFill>
                  <a:prstClr val="white"/>
                </a:solidFill>
                <a:latin typeface="Arial" pitchFamily="34" charset="0"/>
                <a:ea typeface="微软雅黑" pitchFamily="34" charset="-122"/>
                <a:sym typeface="Arial" pitchFamily="34" charset="0"/>
              </a:rPr>
              <a:t>应用实例</a:t>
            </a:r>
            <a:endParaRPr lang="zh-CN" altLang="en-US" sz="3600" b="1" dirty="0">
              <a:solidFill>
                <a:prstClr val="white"/>
              </a:solidFill>
              <a:latin typeface="Arial" pitchFamily="34" charset="0"/>
              <a:ea typeface="微软雅黑" pitchFamily="34" charset="-122"/>
              <a:sym typeface="Arial" pitchFamily="34" charset="0"/>
            </a:endParaRPr>
          </a:p>
        </p:txBody>
      </p:sp>
      <p:sp>
        <p:nvSpPr>
          <p:cNvPr id="32" name="矩形 31"/>
          <p:cNvSpPr/>
          <p:nvPr/>
        </p:nvSpPr>
        <p:spPr bwMode="auto">
          <a:xfrm>
            <a:off x="2309784" y="284164"/>
            <a:ext cx="176212"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prstClr val="white"/>
              </a:solidFill>
              <a:latin typeface="Arial" pitchFamily="34" charset="0"/>
              <a:ea typeface="微软雅黑" pitchFamily="34" charset="-122"/>
              <a:sym typeface="Arial" pitchFamily="34" charset="0"/>
            </a:endParaRPr>
          </a:p>
        </p:txBody>
      </p:sp>
      <p:grpSp>
        <p:nvGrpSpPr>
          <p:cNvPr id="35" name="组合 34"/>
          <p:cNvGrpSpPr/>
          <p:nvPr/>
        </p:nvGrpSpPr>
        <p:grpSpPr>
          <a:xfrm>
            <a:off x="-2" y="284164"/>
            <a:ext cx="2884287" cy="530225"/>
            <a:chOff x="-2" y="284163"/>
            <a:chExt cx="2884286" cy="530225"/>
          </a:xfrm>
        </p:grpSpPr>
        <p:sp>
          <p:nvSpPr>
            <p:cNvPr id="37" name="矩形 36"/>
            <p:cNvSpPr/>
            <p:nvPr/>
          </p:nvSpPr>
          <p:spPr bwMode="auto">
            <a:xfrm>
              <a:off x="-2" y="284163"/>
              <a:ext cx="2613600"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600" b="1" dirty="0" smtClean="0">
                  <a:solidFill>
                    <a:schemeClr val="bg1"/>
                  </a:solidFill>
                  <a:latin typeface="Arial" pitchFamily="34" charset="0"/>
                  <a:ea typeface="微软雅黑" pitchFamily="34" charset="-122"/>
                  <a:sym typeface="Arial" pitchFamily="34" charset="0"/>
                </a:rPr>
                <a:t>应用实例一</a:t>
              </a:r>
              <a:endParaRPr lang="en-US" altLang="zh-CN" sz="3600" b="1" dirty="0">
                <a:solidFill>
                  <a:schemeClr val="bg1"/>
                </a:solidFill>
                <a:latin typeface="Arial" pitchFamily="34" charset="0"/>
                <a:ea typeface="微软雅黑" pitchFamily="34" charset="-122"/>
                <a:sym typeface="Arial" pitchFamily="34" charset="0"/>
              </a:endParaRPr>
            </a:p>
          </p:txBody>
        </p:sp>
        <p:sp>
          <p:nvSpPr>
            <p:cNvPr id="40" name="矩形 39"/>
            <p:cNvSpPr/>
            <p:nvPr/>
          </p:nvSpPr>
          <p:spPr bwMode="auto">
            <a:xfrm>
              <a:off x="2708072" y="284163"/>
              <a:ext cx="176212"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schemeClr val="bg1"/>
                </a:solidFill>
                <a:latin typeface="Arial" pitchFamily="34" charset="0"/>
                <a:ea typeface="微软雅黑" pitchFamily="34" charset="-122"/>
                <a:sym typeface="Arial" pitchFamily="34" charset="0"/>
              </a:endParaRPr>
            </a:p>
          </p:txBody>
        </p:sp>
      </p:gr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1+#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E:\qq something\329481648\FileRecv\校徽.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56683" y="20560"/>
            <a:ext cx="777429" cy="77042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 name="直接连接符 4"/>
          <p:cNvCxnSpPr/>
          <p:nvPr/>
        </p:nvCxnSpPr>
        <p:spPr>
          <a:xfrm>
            <a:off x="0" y="814388"/>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257244" y="908720"/>
            <a:ext cx="2371656" cy="504255"/>
          </a:xfrm>
          <a:prstGeom prst="roundRect">
            <a:avLst/>
          </a:prstGeom>
          <a:solidFill>
            <a:srgbClr val="0070C0">
              <a:alpha val="8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prstClr val="white"/>
              </a:solidFill>
            </a:endParaRPr>
          </a:p>
        </p:txBody>
      </p:sp>
      <p:sp>
        <p:nvSpPr>
          <p:cNvPr id="57" name="Text Box 6"/>
          <p:cNvSpPr txBox="1">
            <a:spLocks noChangeArrowheads="1"/>
          </p:cNvSpPr>
          <p:nvPr/>
        </p:nvSpPr>
        <p:spPr bwMode="auto">
          <a:xfrm>
            <a:off x="310828" y="928055"/>
            <a:ext cx="226184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en-US" altLang="zh-CN" sz="2400" b="1" dirty="0" smtClean="0">
                <a:solidFill>
                  <a:schemeClr val="bg1"/>
                </a:solidFill>
                <a:latin typeface="Times New Roman" pitchFamily="18" charset="0"/>
                <a:ea typeface="微软雅黑" pitchFamily="34" charset="-122"/>
              </a:rPr>
              <a:t>FDTD</a:t>
            </a:r>
            <a:r>
              <a:rPr lang="zh-CN" altLang="en-US" sz="2400" b="1" dirty="0" smtClean="0">
                <a:solidFill>
                  <a:schemeClr val="bg1"/>
                </a:solidFill>
                <a:latin typeface="Times New Roman" pitchFamily="18" charset="0"/>
                <a:ea typeface="微软雅黑" pitchFamily="34" charset="-122"/>
              </a:rPr>
              <a:t>模型构建</a:t>
            </a:r>
            <a:endParaRPr lang="zh-CN" altLang="en-US" sz="2400" b="1" dirty="0">
              <a:solidFill>
                <a:schemeClr val="bg1"/>
              </a:solidFill>
              <a:latin typeface="Times New Roman" pitchFamily="18" charset="0"/>
              <a:ea typeface="微软雅黑" pitchFamily="34" charset="-122"/>
            </a:endParaRPr>
          </a:p>
        </p:txBody>
      </p:sp>
      <p:sp>
        <p:nvSpPr>
          <p:cNvPr id="65" name="矩形 29"/>
          <p:cNvSpPr>
            <a:spLocks noChangeArrowheads="1"/>
          </p:cNvSpPr>
          <p:nvPr/>
        </p:nvSpPr>
        <p:spPr bwMode="auto">
          <a:xfrm>
            <a:off x="6187538" y="3581524"/>
            <a:ext cx="13382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zh-CN" altLang="en-US" dirty="0">
                <a:latin typeface="微软雅黑" pitchFamily="34" charset="-122"/>
                <a:ea typeface="微软雅黑" pitchFamily="34" charset="-122"/>
              </a:rPr>
              <a:t>结构示意图</a:t>
            </a:r>
          </a:p>
        </p:txBody>
      </p:sp>
      <p:grpSp>
        <p:nvGrpSpPr>
          <p:cNvPr id="22" name="组合 21"/>
          <p:cNvGrpSpPr/>
          <p:nvPr/>
        </p:nvGrpSpPr>
        <p:grpSpPr>
          <a:xfrm>
            <a:off x="492944" y="1726649"/>
            <a:ext cx="7896027" cy="4951219"/>
            <a:chOff x="492944" y="1726649"/>
            <a:chExt cx="7896027" cy="4951219"/>
          </a:xfrm>
        </p:grpSpPr>
        <p:pic>
          <p:nvPicPr>
            <p:cNvPr id="59" name="Picture 8"/>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7084" t="3377" b="8703"/>
            <a:stretch/>
          </p:blipFill>
          <p:spPr bwMode="auto">
            <a:xfrm>
              <a:off x="5324368" y="4059738"/>
              <a:ext cx="3064603" cy="2209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 name="TextBox 22"/>
            <p:cNvSpPr txBox="1">
              <a:spLocks noChangeArrowheads="1"/>
            </p:cNvSpPr>
            <p:nvPr/>
          </p:nvSpPr>
          <p:spPr bwMode="auto">
            <a:xfrm>
              <a:off x="492944" y="1726649"/>
              <a:ext cx="4159448" cy="1107996"/>
            </a:xfrm>
            <a:prstGeom prst="rect">
              <a:avLst/>
            </a:prstGeom>
            <a:noFill/>
            <a:ln w="38100">
              <a:solidFill>
                <a:srgbClr val="0070C0"/>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marL="0" marR="0" lvl="0" indent="0" algn="ctr" defTabSz="914400" eaLnBrk="1" fontAlgn="auto" latinLnBrk="0" hangingPunct="1">
                <a:lnSpc>
                  <a:spcPct val="150000"/>
                </a:lnSpc>
                <a:spcBef>
                  <a:spcPts val="0"/>
                </a:spcBef>
                <a:spcAft>
                  <a:spcPts val="0"/>
                </a:spcAft>
                <a:buClrTx/>
                <a:buSzTx/>
                <a:buFontTx/>
                <a:buNone/>
                <a:tabLst/>
                <a:defRPr/>
              </a:pPr>
              <a:r>
                <a:rPr lang="zh-CN" altLang="en-US" sz="2000" b="1" kern="0" dirty="0">
                  <a:solidFill>
                    <a:srgbClr val="30311D"/>
                  </a:solidFill>
                  <a:latin typeface="楷体" pitchFamily="49" charset="-122"/>
                  <a:ea typeface="楷体" pitchFamily="49" charset="-122"/>
                </a:rPr>
                <a:t> </a:t>
              </a:r>
              <a:r>
                <a:rPr lang="zh-CN" altLang="en-US" sz="2000" b="1" kern="0" dirty="0" smtClean="0">
                  <a:solidFill>
                    <a:srgbClr val="30311D"/>
                  </a:solidFill>
                  <a:latin typeface="楷体" pitchFamily="49" charset="-122"/>
                  <a:ea typeface="楷体" pitchFamily="49" charset="-122"/>
                </a:rPr>
                <a:t> </a:t>
              </a:r>
              <a:r>
                <a:rPr kumimoji="0" lang="zh-CN" altLang="en-US" sz="2200" b="1" i="0" u="none" strike="noStrike" kern="0" cap="none" spc="0" normalizeH="0" noProof="0" dirty="0" smtClean="0">
                  <a:ln>
                    <a:noFill/>
                  </a:ln>
                  <a:solidFill>
                    <a:srgbClr val="30311D"/>
                  </a:solidFill>
                  <a:effectLst/>
                  <a:uLnTx/>
                  <a:uFillTx/>
                  <a:latin typeface="楷体" pitchFamily="49" charset="-122"/>
                  <a:ea typeface="楷体" pitchFamily="49" charset="-122"/>
                </a:rPr>
                <a:t>构建材料模型</a:t>
              </a:r>
              <a:endParaRPr lang="en-US" altLang="zh-CN" sz="2200" b="1" kern="0" dirty="0">
                <a:solidFill>
                  <a:srgbClr val="30311D"/>
                </a:solidFill>
                <a:latin typeface="楷体" pitchFamily="49" charset="-122"/>
                <a:ea typeface="楷体" pitchFamily="49" charset="-122"/>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200" b="1" i="0" u="none" strike="noStrike" kern="0" cap="none" spc="0" normalizeH="0" noProof="0" dirty="0" smtClean="0">
                  <a:ln>
                    <a:noFill/>
                  </a:ln>
                  <a:solidFill>
                    <a:srgbClr val="30311D"/>
                  </a:solidFill>
                  <a:effectLst/>
                  <a:uLnTx/>
                  <a:uFillTx/>
                  <a:latin typeface="楷体" pitchFamily="49" charset="-122"/>
                  <a:ea typeface="楷体" pitchFamily="49" charset="-122"/>
                </a:rPr>
                <a:t>（光源、材料结构、边界条件</a:t>
              </a:r>
              <a:r>
                <a:rPr kumimoji="0" lang="en-US" altLang="zh-CN" sz="2200" b="1" i="0" u="none" strike="noStrike" kern="0" cap="none" spc="0" normalizeH="0" noProof="0" dirty="0" smtClean="0">
                  <a:ln>
                    <a:noFill/>
                  </a:ln>
                  <a:solidFill>
                    <a:srgbClr val="30311D"/>
                  </a:solidFill>
                  <a:effectLst/>
                  <a:uLnTx/>
                  <a:uFillTx/>
                  <a:latin typeface="楷体" pitchFamily="49" charset="-122"/>
                  <a:ea typeface="楷体" pitchFamily="49" charset="-122"/>
                </a:rPr>
                <a:t>…</a:t>
              </a:r>
              <a:r>
                <a:rPr kumimoji="0" lang="zh-CN" altLang="en-US" sz="2200" b="1" i="0" u="none" strike="noStrike" kern="0" cap="none" spc="0" normalizeH="0" noProof="0" dirty="0" smtClean="0">
                  <a:ln>
                    <a:noFill/>
                  </a:ln>
                  <a:solidFill>
                    <a:srgbClr val="30311D"/>
                  </a:solidFill>
                  <a:effectLst/>
                  <a:uLnTx/>
                  <a:uFillTx/>
                  <a:latin typeface="楷体" pitchFamily="49" charset="-122"/>
                  <a:ea typeface="楷体" pitchFamily="49" charset="-122"/>
                </a:rPr>
                <a:t>）</a:t>
              </a:r>
              <a:endParaRPr kumimoji="0" lang="en-US" altLang="zh-CN" sz="2200" b="1" i="0" u="none" strike="noStrike" kern="0" cap="none" spc="0" normalizeH="0" noProof="0" dirty="0" smtClean="0">
                <a:ln>
                  <a:noFill/>
                </a:ln>
                <a:solidFill>
                  <a:srgbClr val="30311D"/>
                </a:solidFill>
                <a:effectLst/>
                <a:uLnTx/>
                <a:uFillTx/>
                <a:latin typeface="楷体" pitchFamily="49" charset="-122"/>
                <a:ea typeface="楷体" pitchFamily="49" charset="-122"/>
              </a:endParaRPr>
            </a:p>
          </p:txBody>
        </p:sp>
        <p:sp>
          <p:nvSpPr>
            <p:cNvPr id="61" name="右箭头 24"/>
            <p:cNvSpPr>
              <a:spLocks noChangeArrowheads="1"/>
            </p:cNvSpPr>
            <p:nvPr/>
          </p:nvSpPr>
          <p:spPr bwMode="auto">
            <a:xfrm rot="5400000">
              <a:off x="2320640" y="3006045"/>
              <a:ext cx="504056" cy="434692"/>
            </a:xfrm>
            <a:prstGeom prst="rightArrow">
              <a:avLst>
                <a:gd name="adj1" fmla="val 50000"/>
                <a:gd name="adj2" fmla="val 50000"/>
              </a:avLst>
            </a:prstGeom>
            <a:solidFill>
              <a:srgbClr val="0070C0"/>
            </a:solidFill>
            <a:ln>
              <a:noFill/>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ysClr val="windowText" lastClr="000000"/>
                </a:solidFill>
                <a:effectLst/>
                <a:uLnTx/>
                <a:uFillTx/>
              </a:endParaRPr>
            </a:p>
          </p:txBody>
        </p:sp>
        <p:sp>
          <p:nvSpPr>
            <p:cNvPr id="62" name="TextBox 25"/>
            <p:cNvSpPr txBox="1">
              <a:spLocks noChangeArrowheads="1"/>
            </p:cNvSpPr>
            <p:nvPr/>
          </p:nvSpPr>
          <p:spPr bwMode="auto">
            <a:xfrm>
              <a:off x="1912872" y="3612137"/>
              <a:ext cx="1319592" cy="520848"/>
            </a:xfrm>
            <a:prstGeom prst="rect">
              <a:avLst/>
            </a:prstGeom>
            <a:noFill/>
            <a:ln w="38100">
              <a:solidFill>
                <a:srgbClr val="0070C0"/>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200" b="1" i="0" u="none" strike="noStrike" kern="0" cap="none" spc="0" normalizeH="0" baseline="0" noProof="0" dirty="0" smtClean="0">
                  <a:ln>
                    <a:noFill/>
                  </a:ln>
                  <a:solidFill>
                    <a:srgbClr val="30311D"/>
                  </a:solidFill>
                  <a:effectLst/>
                  <a:uLnTx/>
                  <a:uFillTx/>
                  <a:latin typeface="楷体" pitchFamily="49" charset="-122"/>
                  <a:ea typeface="楷体" pitchFamily="49" charset="-122"/>
                </a:rPr>
                <a:t>设置参数</a:t>
              </a:r>
            </a:p>
          </p:txBody>
        </p:sp>
        <p:sp>
          <p:nvSpPr>
            <p:cNvPr id="64" name="TextBox 28"/>
            <p:cNvSpPr txBox="1">
              <a:spLocks noChangeArrowheads="1"/>
            </p:cNvSpPr>
            <p:nvPr/>
          </p:nvSpPr>
          <p:spPr bwMode="auto">
            <a:xfrm>
              <a:off x="1061678" y="4910476"/>
              <a:ext cx="3021981" cy="1536511"/>
            </a:xfrm>
            <a:prstGeom prst="rect">
              <a:avLst/>
            </a:prstGeom>
            <a:noFill/>
            <a:ln w="38100">
              <a:solidFill>
                <a:srgbClr val="0070C0"/>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200" b="1" i="0" u="none" strike="noStrike" kern="0" cap="none" spc="0" normalizeH="0" baseline="0" noProof="0" dirty="0" smtClean="0">
                  <a:ln>
                    <a:noFill/>
                  </a:ln>
                  <a:solidFill>
                    <a:srgbClr val="30311D"/>
                  </a:solidFill>
                  <a:effectLst/>
                  <a:uLnTx/>
                  <a:uFillTx/>
                  <a:latin typeface="楷体" pitchFamily="49" charset="-122"/>
                  <a:ea typeface="楷体" pitchFamily="49" charset="-122"/>
                </a:rPr>
                <a:t>由接收器输出计算结果</a:t>
              </a:r>
              <a:endParaRPr kumimoji="0" lang="en-US" altLang="zh-CN" sz="2200" b="1" i="0" u="none" strike="noStrike" kern="0" cap="none" spc="0" normalizeH="0" baseline="0" noProof="0" dirty="0" smtClean="0">
                <a:ln>
                  <a:noFill/>
                </a:ln>
                <a:solidFill>
                  <a:srgbClr val="30311D"/>
                </a:solidFill>
                <a:effectLst/>
                <a:uLnTx/>
                <a:uFillTx/>
                <a:latin typeface="楷体" pitchFamily="49" charset="-122"/>
                <a:ea typeface="楷体" pitchFamily="49" charset="-122"/>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200" b="1" i="0" u="none" strike="noStrike" kern="0" cap="none" spc="0" normalizeH="0" baseline="0" noProof="0" dirty="0" smtClean="0">
                  <a:ln>
                    <a:noFill/>
                  </a:ln>
                  <a:solidFill>
                    <a:srgbClr val="30311D"/>
                  </a:solidFill>
                  <a:effectLst/>
                  <a:uLnTx/>
                  <a:uFillTx/>
                  <a:latin typeface="楷体" pitchFamily="49" charset="-122"/>
                  <a:ea typeface="楷体" pitchFamily="49" charset="-122"/>
                </a:rPr>
                <a:t>（监视器、分析组、</a:t>
              </a:r>
              <a:endParaRPr kumimoji="0" lang="en-US" altLang="zh-CN" sz="2200" b="1" i="0" u="none" strike="noStrike" kern="0" cap="none" spc="0" normalizeH="0" baseline="0" noProof="0" dirty="0" smtClean="0">
                <a:ln>
                  <a:noFill/>
                </a:ln>
                <a:solidFill>
                  <a:srgbClr val="30311D"/>
                </a:solidFill>
                <a:effectLst/>
                <a:uLnTx/>
                <a:uFillTx/>
                <a:latin typeface="楷体" pitchFamily="49" charset="-122"/>
                <a:ea typeface="楷体" pitchFamily="49" charset="-122"/>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2200" b="1" i="0" u="none" strike="noStrike" kern="0" cap="none" spc="0" normalizeH="0" baseline="0" noProof="0" dirty="0" smtClean="0">
                  <a:ln>
                    <a:noFill/>
                  </a:ln>
                  <a:solidFill>
                    <a:srgbClr val="30311D"/>
                  </a:solidFill>
                  <a:effectLst/>
                  <a:uLnTx/>
                  <a:uFillTx/>
                  <a:latin typeface="楷体" pitchFamily="49" charset="-122"/>
                  <a:ea typeface="楷体" pitchFamily="49" charset="-122"/>
                </a:rPr>
                <a:t>后续代码编写）</a:t>
              </a:r>
            </a:p>
          </p:txBody>
        </p:sp>
        <p:sp>
          <p:nvSpPr>
            <p:cNvPr id="66" name="矩形 30"/>
            <p:cNvSpPr>
              <a:spLocks noChangeArrowheads="1"/>
            </p:cNvSpPr>
            <p:nvPr/>
          </p:nvSpPr>
          <p:spPr bwMode="auto">
            <a:xfrm>
              <a:off x="6067030" y="6308536"/>
              <a:ext cx="157927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zh-CN" altLang="en-US" dirty="0" smtClean="0">
                  <a:latin typeface="微软雅黑" pitchFamily="34" charset="-122"/>
                  <a:ea typeface="微软雅黑" pitchFamily="34" charset="-122"/>
                </a:rPr>
                <a:t>模型构建</a:t>
              </a:r>
              <a:r>
                <a:rPr lang="zh-CN" altLang="en-US" dirty="0">
                  <a:latin typeface="微软雅黑" pitchFamily="34" charset="-122"/>
                  <a:ea typeface="微软雅黑" pitchFamily="34" charset="-122"/>
                </a:rPr>
                <a:t>结果</a:t>
              </a:r>
            </a:p>
          </p:txBody>
        </p:sp>
        <p:sp>
          <p:nvSpPr>
            <p:cNvPr id="67" name="右箭头 24"/>
            <p:cNvSpPr>
              <a:spLocks noChangeArrowheads="1"/>
            </p:cNvSpPr>
            <p:nvPr/>
          </p:nvSpPr>
          <p:spPr bwMode="auto">
            <a:xfrm rot="5400000">
              <a:off x="2320640" y="4304385"/>
              <a:ext cx="504056" cy="434692"/>
            </a:xfrm>
            <a:prstGeom prst="rightArrow">
              <a:avLst>
                <a:gd name="adj1" fmla="val 50000"/>
                <a:gd name="adj2" fmla="val 50000"/>
              </a:avLst>
            </a:prstGeom>
            <a:solidFill>
              <a:srgbClr val="0070C0"/>
            </a:solidFill>
            <a:ln>
              <a:noFill/>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ysClr val="windowText" lastClr="000000"/>
                </a:solidFill>
                <a:effectLst/>
                <a:uLnTx/>
                <a:uFillTx/>
              </a:endParaRPr>
            </a:p>
          </p:txBody>
        </p:sp>
      </p:grpSp>
      <p:pic>
        <p:nvPicPr>
          <p:cNvPr id="20185" name="图片 1"/>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995108" y="959053"/>
            <a:ext cx="3706748" cy="270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 name="矩形 68"/>
          <p:cNvSpPr/>
          <p:nvPr/>
        </p:nvSpPr>
        <p:spPr bwMode="auto">
          <a:xfrm>
            <a:off x="1" y="284164"/>
            <a:ext cx="2195735"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600" b="1" dirty="0" smtClean="0">
                <a:solidFill>
                  <a:prstClr val="white"/>
                </a:solidFill>
                <a:latin typeface="Arial" pitchFamily="34" charset="0"/>
                <a:ea typeface="微软雅黑" pitchFamily="34" charset="-122"/>
                <a:sym typeface="Arial" pitchFamily="34" charset="0"/>
              </a:rPr>
              <a:t>应用实例</a:t>
            </a:r>
            <a:endParaRPr lang="zh-CN" altLang="en-US" sz="3600" b="1" dirty="0">
              <a:solidFill>
                <a:prstClr val="white"/>
              </a:solidFill>
              <a:latin typeface="Arial" pitchFamily="34" charset="0"/>
              <a:ea typeface="微软雅黑" pitchFamily="34" charset="-122"/>
              <a:sym typeface="Arial" pitchFamily="34" charset="0"/>
            </a:endParaRPr>
          </a:p>
        </p:txBody>
      </p:sp>
      <p:sp>
        <p:nvSpPr>
          <p:cNvPr id="70" name="矩形 69"/>
          <p:cNvSpPr/>
          <p:nvPr/>
        </p:nvSpPr>
        <p:spPr bwMode="auto">
          <a:xfrm>
            <a:off x="2309784" y="284164"/>
            <a:ext cx="176212"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prstClr val="white"/>
              </a:solidFill>
              <a:latin typeface="Arial" pitchFamily="34" charset="0"/>
              <a:ea typeface="微软雅黑" pitchFamily="34" charset="-122"/>
              <a:sym typeface="Arial" pitchFamily="34" charset="0"/>
            </a:endParaRPr>
          </a:p>
        </p:txBody>
      </p:sp>
      <p:sp>
        <p:nvSpPr>
          <p:cNvPr id="17" name="矩形 16"/>
          <p:cNvSpPr/>
          <p:nvPr/>
        </p:nvSpPr>
        <p:spPr bwMode="auto">
          <a:xfrm>
            <a:off x="1" y="284164"/>
            <a:ext cx="2195735"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600" b="1" dirty="0" smtClean="0">
                <a:solidFill>
                  <a:prstClr val="white"/>
                </a:solidFill>
                <a:latin typeface="Arial" pitchFamily="34" charset="0"/>
                <a:ea typeface="微软雅黑" pitchFamily="34" charset="-122"/>
                <a:sym typeface="Arial" pitchFamily="34" charset="0"/>
              </a:rPr>
              <a:t>应用实例</a:t>
            </a:r>
            <a:endParaRPr lang="zh-CN" altLang="en-US" sz="3600" b="1" dirty="0">
              <a:solidFill>
                <a:prstClr val="white"/>
              </a:solidFill>
              <a:latin typeface="Arial" pitchFamily="34" charset="0"/>
              <a:ea typeface="微软雅黑" pitchFamily="34" charset="-122"/>
              <a:sym typeface="Arial" pitchFamily="34" charset="0"/>
            </a:endParaRPr>
          </a:p>
        </p:txBody>
      </p:sp>
      <p:sp>
        <p:nvSpPr>
          <p:cNvPr id="18" name="矩形 17"/>
          <p:cNvSpPr/>
          <p:nvPr/>
        </p:nvSpPr>
        <p:spPr bwMode="auto">
          <a:xfrm>
            <a:off x="2309784" y="284164"/>
            <a:ext cx="176212"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prstClr val="white"/>
              </a:solidFill>
              <a:latin typeface="Arial" pitchFamily="34" charset="0"/>
              <a:ea typeface="微软雅黑" pitchFamily="34" charset="-122"/>
              <a:sym typeface="Arial" pitchFamily="34" charset="0"/>
            </a:endParaRPr>
          </a:p>
        </p:txBody>
      </p:sp>
      <p:grpSp>
        <p:nvGrpSpPr>
          <p:cNvPr id="19" name="组合 18"/>
          <p:cNvGrpSpPr/>
          <p:nvPr/>
        </p:nvGrpSpPr>
        <p:grpSpPr>
          <a:xfrm>
            <a:off x="-2" y="284164"/>
            <a:ext cx="2884287" cy="530225"/>
            <a:chOff x="-2" y="284163"/>
            <a:chExt cx="2884286" cy="530225"/>
          </a:xfrm>
        </p:grpSpPr>
        <p:sp>
          <p:nvSpPr>
            <p:cNvPr id="20" name="矩形 19"/>
            <p:cNvSpPr/>
            <p:nvPr/>
          </p:nvSpPr>
          <p:spPr bwMode="auto">
            <a:xfrm>
              <a:off x="-2" y="284163"/>
              <a:ext cx="2613600"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600" b="1" dirty="0" smtClean="0">
                  <a:solidFill>
                    <a:schemeClr val="bg1"/>
                  </a:solidFill>
                  <a:latin typeface="Arial" pitchFamily="34" charset="0"/>
                  <a:ea typeface="微软雅黑" pitchFamily="34" charset="-122"/>
                  <a:sym typeface="Arial" pitchFamily="34" charset="0"/>
                </a:rPr>
                <a:t>应用实例一</a:t>
              </a:r>
              <a:endParaRPr lang="en-US" altLang="zh-CN" sz="3600" b="1" dirty="0">
                <a:solidFill>
                  <a:schemeClr val="bg1"/>
                </a:solidFill>
                <a:latin typeface="Arial" pitchFamily="34" charset="0"/>
                <a:ea typeface="微软雅黑" pitchFamily="34" charset="-122"/>
                <a:sym typeface="Arial" pitchFamily="34" charset="0"/>
              </a:endParaRPr>
            </a:p>
          </p:txBody>
        </p:sp>
        <p:sp>
          <p:nvSpPr>
            <p:cNvPr id="21" name="矩形 20"/>
            <p:cNvSpPr/>
            <p:nvPr/>
          </p:nvSpPr>
          <p:spPr bwMode="auto">
            <a:xfrm>
              <a:off x="2708072" y="284163"/>
              <a:ext cx="176212"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schemeClr val="bg1"/>
                </a:solidFill>
                <a:latin typeface="Arial" pitchFamily="34" charset="0"/>
                <a:ea typeface="微软雅黑" pitchFamily="34" charset="-122"/>
                <a:sym typeface="Arial" pitchFamily="34" charset="0"/>
              </a:endParaRPr>
            </a:p>
          </p:txBody>
        </p:sp>
      </p:grpSp>
    </p:spTree>
    <p:custDataLst>
      <p:tags r:id="rId1"/>
    </p:custDataLst>
    <p:extLst>
      <p:ext uri="{BB962C8B-B14F-4D97-AF65-F5344CB8AC3E}">
        <p14:creationId xmlns="" xmlns:p14="http://schemas.microsoft.com/office/powerpoint/2010/main" val="372229486"/>
      </p:ext>
    </p:extLst>
  </p:cSld>
  <p:clrMapOvr>
    <a:masterClrMapping/>
  </p:clrMapOvr>
  <p:transition advTm="1171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0" y="814388"/>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pic>
        <p:nvPicPr>
          <p:cNvPr id="13" name="Picture 4" descr="E:\qq something\329481648\FileRecv\校徽.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56683" y="20560"/>
            <a:ext cx="777429" cy="770425"/>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圆角矩形 30"/>
          <p:cNvSpPr/>
          <p:nvPr/>
        </p:nvSpPr>
        <p:spPr>
          <a:xfrm>
            <a:off x="257244" y="908720"/>
            <a:ext cx="1578452" cy="504255"/>
          </a:xfrm>
          <a:prstGeom prst="roundRect">
            <a:avLst/>
          </a:prstGeom>
          <a:solidFill>
            <a:srgbClr val="0070C0">
              <a:alpha val="8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prstClr val="white"/>
                </a:solidFill>
                <a:latin typeface="微软雅黑" pitchFamily="34" charset="-122"/>
                <a:ea typeface="微软雅黑" pitchFamily="34" charset="-122"/>
              </a:rPr>
              <a:t>模拟结果</a:t>
            </a:r>
            <a:endParaRPr lang="zh-CN" altLang="en-US" sz="2400" b="1" dirty="0">
              <a:solidFill>
                <a:prstClr val="white"/>
              </a:solidFill>
              <a:latin typeface="微软雅黑" pitchFamily="34" charset="-122"/>
              <a:ea typeface="微软雅黑" pitchFamily="34" charset="-122"/>
            </a:endParaRPr>
          </a:p>
        </p:txBody>
      </p:sp>
      <p:pic>
        <p:nvPicPr>
          <p:cNvPr id="23555" name="Picture 3" descr="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7504" y="2141887"/>
            <a:ext cx="3744000" cy="2943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 name="矩形 4"/>
          <p:cNvSpPr>
            <a:spLocks noChangeArrowheads="1"/>
          </p:cNvSpPr>
          <p:nvPr/>
        </p:nvSpPr>
        <p:spPr bwMode="auto">
          <a:xfrm>
            <a:off x="575568" y="1432766"/>
            <a:ext cx="37084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buClr>
                <a:srgbClr val="0000CC"/>
              </a:buClr>
              <a:buFont typeface="Wingdings" pitchFamily="2" charset="2"/>
              <a:buChar char="v"/>
              <a:defRPr/>
            </a:pPr>
            <a:r>
              <a:rPr lang="en-US" altLang="zh-CN" dirty="0">
                <a:solidFill>
                  <a:srgbClr val="0000CC"/>
                </a:solidFill>
                <a:latin typeface="Times New Roman" pitchFamily="18" charset="0"/>
                <a:ea typeface="微软雅黑" pitchFamily="34" charset="-122"/>
              </a:rPr>
              <a:t>AZO</a:t>
            </a:r>
            <a:r>
              <a:rPr lang="zh-CN" altLang="zh-CN" dirty="0">
                <a:solidFill>
                  <a:srgbClr val="0000CC"/>
                </a:solidFill>
                <a:latin typeface="Times New Roman" pitchFamily="18" charset="0"/>
                <a:ea typeface="微软雅黑" pitchFamily="34" charset="-122"/>
              </a:rPr>
              <a:t>衬底对</a:t>
            </a:r>
            <a:r>
              <a:rPr lang="en-US" altLang="zh-CN" dirty="0" err="1">
                <a:solidFill>
                  <a:srgbClr val="0000CC"/>
                </a:solidFill>
                <a:latin typeface="Times New Roman" pitchFamily="18" charset="0"/>
                <a:ea typeface="微软雅黑" pitchFamily="34" charset="-122"/>
              </a:rPr>
              <a:t>ZnO</a:t>
            </a:r>
            <a:r>
              <a:rPr lang="en-US" altLang="zh-CN" dirty="0">
                <a:solidFill>
                  <a:srgbClr val="0000CC"/>
                </a:solidFill>
                <a:latin typeface="Times New Roman" pitchFamily="18" charset="0"/>
                <a:ea typeface="微软雅黑" pitchFamily="34" charset="-122"/>
              </a:rPr>
              <a:t>/</a:t>
            </a:r>
            <a:r>
              <a:rPr lang="en-US" altLang="zh-CN" dirty="0" err="1">
                <a:solidFill>
                  <a:srgbClr val="0000CC"/>
                </a:solidFill>
                <a:latin typeface="Times New Roman" pitchFamily="18" charset="0"/>
                <a:ea typeface="微软雅黑" pitchFamily="34" charset="-122"/>
              </a:rPr>
              <a:t>ZnSe</a:t>
            </a:r>
            <a:r>
              <a:rPr lang="zh-CN" altLang="zh-CN" dirty="0">
                <a:solidFill>
                  <a:srgbClr val="0000CC"/>
                </a:solidFill>
                <a:latin typeface="Times New Roman" pitchFamily="18" charset="0"/>
                <a:ea typeface="微软雅黑" pitchFamily="34" charset="-122"/>
              </a:rPr>
              <a:t>纳</a:t>
            </a:r>
            <a:endParaRPr lang="en-US" altLang="zh-CN" dirty="0">
              <a:solidFill>
                <a:srgbClr val="0000CC"/>
              </a:solidFill>
              <a:latin typeface="Times New Roman" pitchFamily="18" charset="0"/>
              <a:ea typeface="微软雅黑" pitchFamily="34" charset="-122"/>
            </a:endParaRPr>
          </a:p>
          <a:p>
            <a:pPr>
              <a:buClr>
                <a:srgbClr val="0000CC"/>
              </a:buClr>
              <a:defRPr/>
            </a:pPr>
            <a:r>
              <a:rPr lang="en-US" altLang="zh-CN" dirty="0">
                <a:solidFill>
                  <a:srgbClr val="0000CC"/>
                </a:solidFill>
                <a:latin typeface="Times New Roman" pitchFamily="18" charset="0"/>
                <a:ea typeface="微软雅黑" pitchFamily="34" charset="-122"/>
              </a:rPr>
              <a:t>     </a:t>
            </a:r>
            <a:r>
              <a:rPr lang="zh-CN" altLang="zh-CN" dirty="0">
                <a:solidFill>
                  <a:srgbClr val="0000CC"/>
                </a:solidFill>
                <a:latin typeface="Times New Roman" pitchFamily="18" charset="0"/>
                <a:ea typeface="微软雅黑" pitchFamily="34" charset="-122"/>
              </a:rPr>
              <a:t>米线阵列吸收特性的影响</a:t>
            </a:r>
            <a:endParaRPr lang="zh-CN" altLang="en-US" dirty="0">
              <a:solidFill>
                <a:srgbClr val="0000CC"/>
              </a:solidFill>
              <a:latin typeface="Times New Roman" pitchFamily="18" charset="0"/>
              <a:ea typeface="微软雅黑" pitchFamily="34" charset="-122"/>
            </a:endParaRPr>
          </a:p>
        </p:txBody>
      </p:sp>
      <p:sp>
        <p:nvSpPr>
          <p:cNvPr id="46" name="圆角矩形 45"/>
          <p:cNvSpPr/>
          <p:nvPr/>
        </p:nvSpPr>
        <p:spPr>
          <a:xfrm>
            <a:off x="854653" y="5217097"/>
            <a:ext cx="2640597" cy="1236239"/>
          </a:xfrm>
          <a:prstGeom prst="round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endParaRPr lang="zh-CN" altLang="en-US" sz="1400" b="1" dirty="0">
              <a:solidFill>
                <a:schemeClr val="bg1"/>
              </a:solidFill>
              <a:latin typeface="Times New Roman" pitchFamily="18" charset="0"/>
              <a:ea typeface="微软雅黑" pitchFamily="34" charset="-122"/>
            </a:endParaRPr>
          </a:p>
        </p:txBody>
      </p:sp>
      <p:sp>
        <p:nvSpPr>
          <p:cNvPr id="3" name="矩形 2"/>
          <p:cNvSpPr/>
          <p:nvPr/>
        </p:nvSpPr>
        <p:spPr>
          <a:xfrm>
            <a:off x="4728716" y="1565549"/>
            <a:ext cx="4572000" cy="369332"/>
          </a:xfrm>
          <a:prstGeom prst="rect">
            <a:avLst/>
          </a:prstGeom>
        </p:spPr>
        <p:txBody>
          <a:bodyPr>
            <a:spAutoFit/>
          </a:bodyPr>
          <a:lstStyle/>
          <a:p>
            <a:pPr marL="285750" indent="-285750">
              <a:buClr>
                <a:srgbClr val="0000CC"/>
              </a:buClr>
              <a:buFont typeface="Wingdings" pitchFamily="2" charset="2"/>
              <a:buChar char="v"/>
              <a:defRPr/>
            </a:pPr>
            <a:r>
              <a:rPr lang="zh-CN" altLang="zh-CN" dirty="0">
                <a:solidFill>
                  <a:srgbClr val="0000CC"/>
                </a:solidFill>
                <a:latin typeface="Times New Roman" pitchFamily="18" charset="0"/>
                <a:ea typeface="微软雅黑" pitchFamily="34" charset="-122"/>
              </a:rPr>
              <a:t>阵列周期</a:t>
            </a:r>
            <a:r>
              <a:rPr lang="en-US" altLang="zh-CN" dirty="0">
                <a:solidFill>
                  <a:srgbClr val="0000CC"/>
                </a:solidFill>
                <a:latin typeface="Times New Roman" pitchFamily="18" charset="0"/>
                <a:ea typeface="微软雅黑" pitchFamily="34" charset="-122"/>
              </a:rPr>
              <a:t>P</a:t>
            </a:r>
            <a:r>
              <a:rPr lang="zh-CN" altLang="en-US" dirty="0">
                <a:solidFill>
                  <a:srgbClr val="0000CC"/>
                </a:solidFill>
                <a:latin typeface="Times New Roman" pitchFamily="18" charset="0"/>
                <a:ea typeface="微软雅黑" pitchFamily="34" charset="-122"/>
              </a:rPr>
              <a:t>对</a:t>
            </a:r>
            <a:r>
              <a:rPr lang="zh-CN" altLang="zh-CN" dirty="0">
                <a:solidFill>
                  <a:srgbClr val="0000CC"/>
                </a:solidFill>
                <a:latin typeface="Times New Roman" pitchFamily="18" charset="0"/>
                <a:ea typeface="微软雅黑" pitchFamily="34" charset="-122"/>
              </a:rPr>
              <a:t>阵列光学性质</a:t>
            </a:r>
            <a:r>
              <a:rPr lang="zh-CN" altLang="en-US" dirty="0">
                <a:solidFill>
                  <a:srgbClr val="0000CC"/>
                </a:solidFill>
                <a:latin typeface="Times New Roman" pitchFamily="18" charset="0"/>
                <a:ea typeface="微软雅黑" pitchFamily="34" charset="-122"/>
              </a:rPr>
              <a:t>的影响</a:t>
            </a:r>
            <a:endParaRPr lang="zh-CN" altLang="zh-CN" dirty="0">
              <a:solidFill>
                <a:srgbClr val="0000CC"/>
              </a:solidFill>
              <a:latin typeface="Times New Roman" pitchFamily="18" charset="0"/>
              <a:ea typeface="微软雅黑" pitchFamily="34" charset="-122"/>
            </a:endParaRPr>
          </a:p>
        </p:txBody>
      </p:sp>
      <p:pic>
        <p:nvPicPr>
          <p:cNvPr id="23556" name="Picture 4" descr="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022053" y="2122588"/>
            <a:ext cx="2505694" cy="198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7" name="Picture 5" descr="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499863" y="2122588"/>
            <a:ext cx="2563910" cy="198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 name="圆角矩形 47"/>
          <p:cNvSpPr/>
          <p:nvPr/>
        </p:nvSpPr>
        <p:spPr>
          <a:xfrm>
            <a:off x="6856189" y="4447309"/>
            <a:ext cx="2180307" cy="1234959"/>
          </a:xfrm>
          <a:prstGeom prst="round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zh-CN" altLang="en-US" sz="1400" b="1" dirty="0">
                <a:solidFill>
                  <a:schemeClr val="tx1"/>
                </a:solidFill>
                <a:latin typeface="Times New Roman" pitchFamily="18" charset="0"/>
                <a:ea typeface="微软雅黑" pitchFamily="34" charset="-122"/>
              </a:rPr>
              <a:t>适中的填充因子更</a:t>
            </a:r>
            <a:r>
              <a:rPr lang="zh-CN" altLang="en-US" sz="1400" b="1" dirty="0" smtClean="0">
                <a:solidFill>
                  <a:schemeClr val="tx1"/>
                </a:solidFill>
                <a:latin typeface="Times New Roman" pitchFamily="18" charset="0"/>
                <a:ea typeface="微软雅黑" pitchFamily="34" charset="-122"/>
              </a:rPr>
              <a:t>有利于</a:t>
            </a:r>
            <a:r>
              <a:rPr lang="en-US" altLang="zh-CN" sz="1400" b="1" dirty="0" err="1" smtClean="0">
                <a:solidFill>
                  <a:schemeClr val="tx1"/>
                </a:solidFill>
                <a:latin typeface="Times New Roman" pitchFamily="18" charset="0"/>
                <a:ea typeface="微软雅黑" pitchFamily="34" charset="-122"/>
              </a:rPr>
              <a:t>ZnO</a:t>
            </a:r>
            <a:r>
              <a:rPr lang="en-US" altLang="zh-CN" sz="1400" b="1" dirty="0" smtClean="0">
                <a:solidFill>
                  <a:schemeClr val="tx1"/>
                </a:solidFill>
                <a:latin typeface="Times New Roman" pitchFamily="18" charset="0"/>
                <a:ea typeface="微软雅黑" pitchFamily="34" charset="-122"/>
              </a:rPr>
              <a:t>/</a:t>
            </a:r>
            <a:r>
              <a:rPr lang="en-US" altLang="zh-CN" sz="1400" b="1" dirty="0" err="1" smtClean="0">
                <a:solidFill>
                  <a:schemeClr val="tx1"/>
                </a:solidFill>
                <a:latin typeface="Times New Roman" pitchFamily="18" charset="0"/>
                <a:ea typeface="微软雅黑" pitchFamily="34" charset="-122"/>
              </a:rPr>
              <a:t>ZnSe</a:t>
            </a:r>
            <a:r>
              <a:rPr lang="zh-CN" altLang="en-US" sz="1400" b="1" dirty="0">
                <a:solidFill>
                  <a:schemeClr val="tx1"/>
                </a:solidFill>
                <a:latin typeface="Times New Roman" pitchFamily="18" charset="0"/>
                <a:ea typeface="微软雅黑" pitchFamily="34" charset="-122"/>
              </a:rPr>
              <a:t>纳米线阵列的光吸收</a:t>
            </a:r>
          </a:p>
        </p:txBody>
      </p:sp>
      <p:pic>
        <p:nvPicPr>
          <p:cNvPr id="5" name="图片 4"/>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972035" y="4221088"/>
            <a:ext cx="2564262" cy="1980000"/>
          </a:xfrm>
          <a:prstGeom prst="rect">
            <a:avLst/>
          </a:prstGeom>
        </p:spPr>
      </p:pic>
      <p:sp>
        <p:nvSpPr>
          <p:cNvPr id="11" name="矩形 10"/>
          <p:cNvSpPr/>
          <p:nvPr/>
        </p:nvSpPr>
        <p:spPr>
          <a:xfrm>
            <a:off x="929434" y="5287415"/>
            <a:ext cx="2572956" cy="1061829"/>
          </a:xfrm>
          <a:prstGeom prst="rect">
            <a:avLst/>
          </a:prstGeom>
        </p:spPr>
        <p:txBody>
          <a:bodyPr wrap="square">
            <a:spAutoFit/>
          </a:bodyPr>
          <a:lstStyle/>
          <a:p>
            <a:pPr lvl="0" algn="just">
              <a:lnSpc>
                <a:spcPct val="150000"/>
              </a:lnSpc>
            </a:pPr>
            <a:r>
              <a:rPr lang="en-US" altLang="zh-CN" sz="1400" b="1" dirty="0">
                <a:latin typeface="Times New Roman" pitchFamily="18" charset="0"/>
                <a:ea typeface="微软雅黑" pitchFamily="34" charset="-122"/>
              </a:rPr>
              <a:t>AZO</a:t>
            </a:r>
            <a:r>
              <a:rPr lang="zh-CN" altLang="zh-CN" sz="1400" b="1" dirty="0">
                <a:latin typeface="Times New Roman" pitchFamily="18" charset="0"/>
                <a:ea typeface="微软雅黑" pitchFamily="34" charset="-122"/>
              </a:rPr>
              <a:t>衬底对吸收增强的程度</a:t>
            </a:r>
            <a:r>
              <a:rPr lang="zh-CN" altLang="zh-CN" sz="1400" b="1" dirty="0" smtClean="0">
                <a:latin typeface="Times New Roman" pitchFamily="18" charset="0"/>
                <a:ea typeface="微软雅黑" pitchFamily="34" charset="-122"/>
              </a:rPr>
              <a:t>有</a:t>
            </a:r>
            <a:endParaRPr lang="en-US" altLang="zh-CN" sz="1400" b="1" dirty="0" smtClean="0">
              <a:latin typeface="Times New Roman" pitchFamily="18" charset="0"/>
              <a:ea typeface="微软雅黑" pitchFamily="34" charset="-122"/>
            </a:endParaRPr>
          </a:p>
          <a:p>
            <a:pPr lvl="0" algn="just">
              <a:lnSpc>
                <a:spcPct val="150000"/>
              </a:lnSpc>
            </a:pPr>
            <a:r>
              <a:rPr lang="zh-CN" altLang="zh-CN" sz="1400" b="1" dirty="0" smtClean="0">
                <a:latin typeface="Times New Roman" pitchFamily="18" charset="0"/>
                <a:ea typeface="微软雅黑" pitchFamily="34" charset="-122"/>
              </a:rPr>
              <a:t>限</a:t>
            </a:r>
            <a:r>
              <a:rPr lang="zh-CN" altLang="zh-CN" sz="1400" b="1" dirty="0">
                <a:latin typeface="Times New Roman" pitchFamily="18" charset="0"/>
                <a:ea typeface="微软雅黑" pitchFamily="34" charset="-122"/>
              </a:rPr>
              <a:t>且较弱，绝大部分的</a:t>
            </a:r>
            <a:r>
              <a:rPr lang="zh-CN" altLang="zh-CN" sz="1400" b="1" dirty="0" smtClean="0">
                <a:latin typeface="Times New Roman" pitchFamily="18" charset="0"/>
                <a:ea typeface="微软雅黑" pitchFamily="34" charset="-122"/>
              </a:rPr>
              <a:t>入射光</a:t>
            </a:r>
            <a:endParaRPr lang="en-US" altLang="zh-CN" sz="1400" b="1" dirty="0" smtClean="0">
              <a:latin typeface="Times New Roman" pitchFamily="18" charset="0"/>
              <a:ea typeface="微软雅黑" pitchFamily="34" charset="-122"/>
            </a:endParaRPr>
          </a:p>
          <a:p>
            <a:pPr lvl="0" algn="just">
              <a:lnSpc>
                <a:spcPct val="150000"/>
              </a:lnSpc>
            </a:pPr>
            <a:r>
              <a:rPr lang="zh-CN" altLang="en-US" sz="1400" b="1" dirty="0" smtClean="0">
                <a:latin typeface="Times New Roman" pitchFamily="18" charset="0"/>
                <a:ea typeface="微软雅黑" pitchFamily="34" charset="-122"/>
              </a:rPr>
              <a:t>被</a:t>
            </a:r>
            <a:r>
              <a:rPr lang="en-US" altLang="zh-CN" sz="1400" b="1" dirty="0" err="1">
                <a:latin typeface="Times New Roman" pitchFamily="18" charset="0"/>
                <a:ea typeface="微软雅黑" pitchFamily="34" charset="-122"/>
              </a:rPr>
              <a:t>ZnO</a:t>
            </a:r>
            <a:r>
              <a:rPr lang="en-US" altLang="zh-CN" sz="1400" b="1" dirty="0">
                <a:latin typeface="Times New Roman" pitchFamily="18" charset="0"/>
                <a:ea typeface="微软雅黑" pitchFamily="34" charset="-122"/>
              </a:rPr>
              <a:t>/</a:t>
            </a:r>
            <a:r>
              <a:rPr lang="en-US" altLang="zh-CN" sz="1400" b="1" dirty="0" err="1">
                <a:latin typeface="Times New Roman" pitchFamily="18" charset="0"/>
                <a:ea typeface="微软雅黑" pitchFamily="34" charset="-122"/>
              </a:rPr>
              <a:t>ZnSe</a:t>
            </a:r>
            <a:r>
              <a:rPr lang="zh-CN" altLang="zh-CN" sz="1400" b="1" dirty="0">
                <a:latin typeface="Times New Roman" pitchFamily="18" charset="0"/>
                <a:ea typeface="微软雅黑" pitchFamily="34" charset="-122"/>
              </a:rPr>
              <a:t>同轴纳米线吸收</a:t>
            </a:r>
            <a:endParaRPr lang="zh-CN" altLang="en-US" sz="1400" b="1" dirty="0">
              <a:latin typeface="Times New Roman" pitchFamily="18" charset="0"/>
              <a:ea typeface="微软雅黑" pitchFamily="34" charset="-122"/>
            </a:endParaRPr>
          </a:p>
        </p:txBody>
      </p:sp>
      <p:sp>
        <p:nvSpPr>
          <p:cNvPr id="49" name="矩形 48"/>
          <p:cNvSpPr/>
          <p:nvPr/>
        </p:nvSpPr>
        <p:spPr bwMode="auto">
          <a:xfrm>
            <a:off x="1" y="284164"/>
            <a:ext cx="2195735"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600" b="1" dirty="0" smtClean="0">
                <a:solidFill>
                  <a:prstClr val="white"/>
                </a:solidFill>
                <a:latin typeface="Arial" pitchFamily="34" charset="0"/>
                <a:ea typeface="微软雅黑" pitchFamily="34" charset="-122"/>
                <a:sym typeface="Arial" pitchFamily="34" charset="0"/>
              </a:rPr>
              <a:t>应用实例</a:t>
            </a:r>
            <a:endParaRPr lang="zh-CN" altLang="en-US" sz="3600" b="1" dirty="0">
              <a:solidFill>
                <a:prstClr val="white"/>
              </a:solidFill>
              <a:latin typeface="Arial" pitchFamily="34" charset="0"/>
              <a:ea typeface="微软雅黑" pitchFamily="34" charset="-122"/>
              <a:sym typeface="Arial" pitchFamily="34" charset="0"/>
            </a:endParaRPr>
          </a:p>
        </p:txBody>
      </p:sp>
      <p:sp>
        <p:nvSpPr>
          <p:cNvPr id="50" name="矩形 49"/>
          <p:cNvSpPr/>
          <p:nvPr/>
        </p:nvSpPr>
        <p:spPr bwMode="auto">
          <a:xfrm>
            <a:off x="2309784" y="284164"/>
            <a:ext cx="176212"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prstClr val="white"/>
              </a:solidFill>
              <a:latin typeface="Arial" pitchFamily="34" charset="0"/>
              <a:ea typeface="微软雅黑" pitchFamily="34" charset="-122"/>
              <a:sym typeface="Arial" pitchFamily="34" charset="0"/>
            </a:endParaRPr>
          </a:p>
        </p:txBody>
      </p:sp>
      <p:sp>
        <p:nvSpPr>
          <p:cNvPr id="16" name="矩形 15"/>
          <p:cNvSpPr/>
          <p:nvPr/>
        </p:nvSpPr>
        <p:spPr bwMode="auto">
          <a:xfrm>
            <a:off x="1" y="284164"/>
            <a:ext cx="2195735"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600" b="1" dirty="0" smtClean="0">
                <a:solidFill>
                  <a:prstClr val="white"/>
                </a:solidFill>
                <a:latin typeface="Arial" pitchFamily="34" charset="0"/>
                <a:ea typeface="微软雅黑" pitchFamily="34" charset="-122"/>
                <a:sym typeface="Arial" pitchFamily="34" charset="0"/>
              </a:rPr>
              <a:t>应用实例</a:t>
            </a:r>
            <a:endParaRPr lang="zh-CN" altLang="en-US" sz="3600" b="1" dirty="0">
              <a:solidFill>
                <a:prstClr val="white"/>
              </a:solidFill>
              <a:latin typeface="Arial" pitchFamily="34" charset="0"/>
              <a:ea typeface="微软雅黑" pitchFamily="34" charset="-122"/>
              <a:sym typeface="Arial" pitchFamily="34" charset="0"/>
            </a:endParaRPr>
          </a:p>
        </p:txBody>
      </p:sp>
      <p:sp>
        <p:nvSpPr>
          <p:cNvPr id="17" name="矩形 16"/>
          <p:cNvSpPr/>
          <p:nvPr/>
        </p:nvSpPr>
        <p:spPr bwMode="auto">
          <a:xfrm>
            <a:off x="2309784" y="284164"/>
            <a:ext cx="176212"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prstClr val="white"/>
              </a:solidFill>
              <a:latin typeface="Arial" pitchFamily="34" charset="0"/>
              <a:ea typeface="微软雅黑" pitchFamily="34" charset="-122"/>
              <a:sym typeface="Arial" pitchFamily="34" charset="0"/>
            </a:endParaRPr>
          </a:p>
        </p:txBody>
      </p:sp>
      <p:grpSp>
        <p:nvGrpSpPr>
          <p:cNvPr id="18" name="组合 17"/>
          <p:cNvGrpSpPr/>
          <p:nvPr/>
        </p:nvGrpSpPr>
        <p:grpSpPr>
          <a:xfrm>
            <a:off x="-2" y="284164"/>
            <a:ext cx="2884287" cy="530225"/>
            <a:chOff x="-2" y="284163"/>
            <a:chExt cx="2884286" cy="530225"/>
          </a:xfrm>
        </p:grpSpPr>
        <p:sp>
          <p:nvSpPr>
            <p:cNvPr id="19" name="矩形 18"/>
            <p:cNvSpPr/>
            <p:nvPr/>
          </p:nvSpPr>
          <p:spPr bwMode="auto">
            <a:xfrm>
              <a:off x="-2" y="284163"/>
              <a:ext cx="2613600"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3600" b="1" dirty="0" smtClean="0">
                  <a:solidFill>
                    <a:schemeClr val="bg1"/>
                  </a:solidFill>
                  <a:latin typeface="Arial" pitchFamily="34" charset="0"/>
                  <a:ea typeface="微软雅黑" pitchFamily="34" charset="-122"/>
                  <a:sym typeface="Arial" pitchFamily="34" charset="0"/>
                </a:rPr>
                <a:t>应用实例一</a:t>
              </a:r>
              <a:endParaRPr lang="en-US" altLang="zh-CN" sz="3600" b="1" dirty="0">
                <a:solidFill>
                  <a:schemeClr val="bg1"/>
                </a:solidFill>
                <a:latin typeface="Arial" pitchFamily="34" charset="0"/>
                <a:ea typeface="微软雅黑" pitchFamily="34" charset="-122"/>
                <a:sym typeface="Arial" pitchFamily="34" charset="0"/>
              </a:endParaRPr>
            </a:p>
          </p:txBody>
        </p:sp>
        <p:sp>
          <p:nvSpPr>
            <p:cNvPr id="20" name="矩形 19"/>
            <p:cNvSpPr/>
            <p:nvPr/>
          </p:nvSpPr>
          <p:spPr bwMode="auto">
            <a:xfrm>
              <a:off x="2708072" y="284163"/>
              <a:ext cx="176212" cy="530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2400" b="1" dirty="0">
                <a:solidFill>
                  <a:schemeClr val="bg1"/>
                </a:solidFill>
                <a:latin typeface="Arial" pitchFamily="34" charset="0"/>
                <a:ea typeface="微软雅黑" pitchFamily="34" charset="-122"/>
                <a:sym typeface="Arial" pitchFamily="34" charset="0"/>
              </a:endParaRPr>
            </a:p>
          </p:txBody>
        </p:sp>
      </p:grpSp>
    </p:spTree>
  </p:cSld>
  <p:clrMapOvr>
    <a:masterClrMapping/>
  </p:clrMapOvr>
  <p:transition advTm="104209"/>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4"/>
</p:tagLst>
</file>

<file path=ppt/tags/tag2.xml><?xml version="1.0" encoding="utf-8"?>
<p:tagLst xmlns:a="http://schemas.openxmlformats.org/drawingml/2006/main" xmlns:r="http://schemas.openxmlformats.org/officeDocument/2006/relationships" xmlns:p="http://schemas.openxmlformats.org/presentationml/2006/main">
  <p:tag name="TIMING" val="|107.5|8.9"/>
</p:tagLst>
</file>

<file path=ppt/tags/tag3.xml><?xml version="1.0" encoding="utf-8"?>
<p:tagLst xmlns:a="http://schemas.openxmlformats.org/drawingml/2006/main" xmlns:r="http://schemas.openxmlformats.org/officeDocument/2006/relationships" xmlns:p="http://schemas.openxmlformats.org/presentationml/2006/main">
  <p:tag name="TIMING" val="|37.3"/>
</p:tagLst>
</file>

<file path=ppt/tags/tag4.xml><?xml version="1.0" encoding="utf-8"?>
<p:tagLst xmlns:a="http://schemas.openxmlformats.org/drawingml/2006/main" xmlns:r="http://schemas.openxmlformats.org/officeDocument/2006/relationships" xmlns:p="http://schemas.openxmlformats.org/presentationml/2006/main">
  <p:tag name="TIMING" val="|62.2"/>
</p:tagLst>
</file>

<file path=ppt/tags/tag5.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2015年大组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a:defRPr sz="2200" b="1" dirty="0" smtClean="0">
            <a:solidFill>
              <a:schemeClr val="bg1"/>
            </a:solidFill>
            <a:latin typeface="微软雅黑" pitchFamily="34" charset="-122"/>
            <a:ea typeface="微软雅黑" pitchFamily="34" charset="-122"/>
            <a:cs typeface="Times New Roman" pitchFamily="18" charset="0"/>
          </a:defRPr>
        </a:defPPr>
      </a:lst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2015年大组会</Template>
  <TotalTime>4685</TotalTime>
  <Words>1676</Words>
  <Application>Microsoft Office PowerPoint</Application>
  <PresentationFormat>全屏显示(4:3)</PresentationFormat>
  <Paragraphs>209</Paragraphs>
  <Slides>17</Slides>
  <Notes>9</Notes>
  <HiddenSlides>4</HiddenSlides>
  <MMClips>0</MMClips>
  <ScaleCrop>false</ScaleCrop>
  <HeadingPairs>
    <vt:vector size="6" baseType="variant">
      <vt:variant>
        <vt:lpstr>主题</vt:lpstr>
      </vt:variant>
      <vt:variant>
        <vt:i4>1</vt:i4>
      </vt:variant>
      <vt:variant>
        <vt:lpstr>嵌入 OLE 服务器</vt:lpstr>
      </vt:variant>
      <vt:variant>
        <vt:i4>0</vt:i4>
      </vt:variant>
      <vt:variant>
        <vt:lpstr>幻灯片标题</vt:lpstr>
      </vt:variant>
      <vt:variant>
        <vt:i4>17</vt:i4>
      </vt:variant>
    </vt:vector>
  </HeadingPairs>
  <TitlesOfParts>
    <vt:vector size="18" baseType="lpstr">
      <vt:lpstr>2015年大组会</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dl</cp:lastModifiedBy>
  <cp:revision>554</cp:revision>
  <cp:lastPrinted>2016-06-16T12:05:28Z</cp:lastPrinted>
  <dcterms:created xsi:type="dcterms:W3CDTF">2015-06-02T05:22:00Z</dcterms:created>
  <dcterms:modified xsi:type="dcterms:W3CDTF">2016-07-18T16:34:07Z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2052-10.1.0.5457</vt:lpwstr>
  </property>
</Properties>
</file>