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0">
  <p:sldMasterIdLst>
    <p:sldMasterId id="2147483648" r:id="rId1"/>
  </p:sldMasterIdLst>
  <p:notesMasterIdLst>
    <p:notesMasterId r:id="rId3"/>
  </p:notesMasterIdLst>
  <p:sldIdLst>
    <p:sldId id="256" r:id="rId2"/>
  </p:sldIdLst>
  <p:sldSz cx="6480175" cy="864076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722">
          <p15:clr>
            <a:srgbClr val="A4A3A4"/>
          </p15:clr>
        </p15:guide>
        <p15:guide id="2" pos="20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7D1FD"/>
    <a:srgbClr val="003399"/>
    <a:srgbClr val="3366CC"/>
    <a:srgbClr val="8AB2E2"/>
    <a:srgbClr val="80ABE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418" autoAdjust="0"/>
    <p:restoredTop sz="97799" autoAdjust="0"/>
  </p:normalViewPr>
  <p:slideViewPr>
    <p:cSldViewPr>
      <p:cViewPr>
        <p:scale>
          <a:sx n="125" d="100"/>
          <a:sy n="125" d="100"/>
        </p:scale>
        <p:origin x="-1014" y="-78"/>
      </p:cViewPr>
      <p:guideLst>
        <p:guide orient="horz" pos="2722"/>
        <p:guide pos="2041"/>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2B095F-26F5-4A4A-9B15-334AED05FF5E}" type="datetimeFigureOut">
              <a:rPr lang="zh-CN" altLang="en-US" smtClean="0"/>
              <a:pPr/>
              <a:t>2018/6/26</a:t>
            </a:fld>
            <a:endParaRPr lang="zh-CN" altLang="en-US"/>
          </a:p>
        </p:txBody>
      </p:sp>
      <p:sp>
        <p:nvSpPr>
          <p:cNvPr id="4" name="幻灯片图像占位符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985796-39EB-46E7-8653-C7915A77669C}" type="slidenum">
              <a:rPr lang="zh-CN" altLang="en-US" smtClean="0"/>
              <a:pPr/>
              <a:t>‹#›</a:t>
            </a:fld>
            <a:endParaRPr lang="zh-CN" altLang="en-US"/>
          </a:p>
        </p:txBody>
      </p:sp>
    </p:spTree>
    <p:extLst>
      <p:ext uri="{BB962C8B-B14F-4D97-AF65-F5344CB8AC3E}">
        <p14:creationId xmlns="" xmlns:p14="http://schemas.microsoft.com/office/powerpoint/2010/main" val="91086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6A985796-39EB-46E7-8653-C7915A77669C}" type="slidenum">
              <a:rPr lang="zh-CN" altLang="en-US" smtClean="0"/>
              <a:pPr/>
              <a:t>1</a:t>
            </a:fld>
            <a:endParaRPr lang="zh-CN" altLang="en-US"/>
          </a:p>
        </p:txBody>
      </p:sp>
    </p:spTree>
    <p:extLst>
      <p:ext uri="{BB962C8B-B14F-4D97-AF65-F5344CB8AC3E}">
        <p14:creationId xmlns="" xmlns:p14="http://schemas.microsoft.com/office/powerpoint/2010/main" val="2482064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486013" y="2684237"/>
            <a:ext cx="5508149" cy="1852164"/>
          </a:xfrm>
        </p:spPr>
        <p:txBody>
          <a:bodyPr/>
          <a:lstStyle/>
          <a:p>
            <a:r>
              <a:rPr lang="zh-CN" altLang="en-US"/>
              <a:t>单击此处编辑母版标题样式</a:t>
            </a:r>
          </a:p>
        </p:txBody>
      </p:sp>
      <p:sp>
        <p:nvSpPr>
          <p:cNvPr id="3" name="副标题 2"/>
          <p:cNvSpPr>
            <a:spLocks noGrp="1"/>
          </p:cNvSpPr>
          <p:nvPr>
            <p:ph type="subTitle" idx="1"/>
          </p:nvPr>
        </p:nvSpPr>
        <p:spPr>
          <a:xfrm>
            <a:off x="972026" y="4896432"/>
            <a:ext cx="4536123" cy="220819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F0B0F97-8261-4717-B7F2-4F7C51FE0059}" type="datetimeFigureOut">
              <a:rPr lang="zh-CN" altLang="en-US" smtClean="0"/>
              <a:pPr/>
              <a:t>2018/6/26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147397-1A65-48C3-B70D-8BB993A18517}"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F0B0F97-8261-4717-B7F2-4F7C51FE0059}" type="datetimeFigureOut">
              <a:rPr lang="zh-CN" altLang="en-US" smtClean="0"/>
              <a:pPr/>
              <a:t>2018/6/26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147397-1A65-48C3-B70D-8BB993A18517}"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698127" y="346032"/>
            <a:ext cx="1458039" cy="7372651"/>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324009" y="346032"/>
            <a:ext cx="4266115" cy="737265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F0B0F97-8261-4717-B7F2-4F7C51FE0059}" type="datetimeFigureOut">
              <a:rPr lang="zh-CN" altLang="en-US" smtClean="0"/>
              <a:pPr/>
              <a:t>2018/6/26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147397-1A65-48C3-B70D-8BB993A18517}"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F0B0F97-8261-4717-B7F2-4F7C51FE0059}" type="datetimeFigureOut">
              <a:rPr lang="zh-CN" altLang="en-US" smtClean="0"/>
              <a:pPr/>
              <a:t>2018/6/26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147397-1A65-48C3-B70D-8BB993A18517}"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11889" y="5552491"/>
            <a:ext cx="5508149" cy="1716152"/>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511889" y="3662325"/>
            <a:ext cx="5508149" cy="189016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F0B0F97-8261-4717-B7F2-4F7C51FE0059}" type="datetimeFigureOut">
              <a:rPr lang="zh-CN" altLang="en-US" smtClean="0"/>
              <a:pPr/>
              <a:t>2018/6/26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147397-1A65-48C3-B70D-8BB993A18517}"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324009" y="2016179"/>
            <a:ext cx="2862077" cy="5702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3294089" y="2016179"/>
            <a:ext cx="2862077" cy="5702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F0B0F97-8261-4717-B7F2-4F7C51FE0059}" type="datetimeFigureOut">
              <a:rPr lang="zh-CN" altLang="en-US" smtClean="0"/>
              <a:pPr/>
              <a:t>2018/6/26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147397-1A65-48C3-B70D-8BB993A18517}"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324009" y="1934171"/>
            <a:ext cx="2863203" cy="80607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324009" y="2740242"/>
            <a:ext cx="2863203" cy="49784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3291839" y="1934171"/>
            <a:ext cx="2864327" cy="80607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3291839" y="2740242"/>
            <a:ext cx="2864327" cy="49784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F0B0F97-8261-4717-B7F2-4F7C51FE0059}" type="datetimeFigureOut">
              <a:rPr lang="zh-CN" altLang="en-US" smtClean="0"/>
              <a:pPr/>
              <a:t>2018/6/26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3147397-1A65-48C3-B70D-8BB993A18517}"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F0B0F97-8261-4717-B7F2-4F7C51FE0059}" type="datetimeFigureOut">
              <a:rPr lang="zh-CN" altLang="en-US" smtClean="0"/>
              <a:pPr/>
              <a:t>2018/6/26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3147397-1A65-48C3-B70D-8BB993A18517}"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F0B0F97-8261-4717-B7F2-4F7C51FE0059}" type="datetimeFigureOut">
              <a:rPr lang="zh-CN" altLang="en-US" smtClean="0"/>
              <a:pPr/>
              <a:t>2018/6/26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3147397-1A65-48C3-B70D-8BB993A18517}"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24009" y="344031"/>
            <a:ext cx="2131933" cy="1464129"/>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2533568" y="344031"/>
            <a:ext cx="3622598" cy="73746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324009" y="1808160"/>
            <a:ext cx="2131933" cy="59105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F0B0F97-8261-4717-B7F2-4F7C51FE0059}" type="datetimeFigureOut">
              <a:rPr lang="zh-CN" altLang="en-US" smtClean="0"/>
              <a:pPr/>
              <a:t>2018/6/26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147397-1A65-48C3-B70D-8BB993A18517}"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270160" y="6048534"/>
            <a:ext cx="3888105" cy="71406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270160" y="772068"/>
            <a:ext cx="3888105" cy="518445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270160" y="6762598"/>
            <a:ext cx="3888105" cy="10140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F0B0F97-8261-4717-B7F2-4F7C51FE0059}" type="datetimeFigureOut">
              <a:rPr lang="zh-CN" altLang="en-US" smtClean="0"/>
              <a:pPr/>
              <a:t>2018/6/26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147397-1A65-48C3-B70D-8BB993A18517}"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324009" y="346031"/>
            <a:ext cx="5832158" cy="1440127"/>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324009" y="2016179"/>
            <a:ext cx="5832158" cy="570250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324009" y="8008708"/>
            <a:ext cx="1512041" cy="460041"/>
          </a:xfrm>
          <a:prstGeom prst="rect">
            <a:avLst/>
          </a:prstGeom>
        </p:spPr>
        <p:txBody>
          <a:bodyPr vert="horz" lIns="91440" tIns="45720" rIns="91440" bIns="45720" rtlCol="0" anchor="ctr"/>
          <a:lstStyle>
            <a:lvl1pPr algn="l">
              <a:defRPr sz="1200">
                <a:solidFill>
                  <a:schemeClr val="tx1">
                    <a:tint val="75000"/>
                  </a:schemeClr>
                </a:solidFill>
              </a:defRPr>
            </a:lvl1pPr>
          </a:lstStyle>
          <a:p>
            <a:fld id="{DF0B0F97-8261-4717-B7F2-4F7C51FE0059}" type="datetimeFigureOut">
              <a:rPr lang="zh-CN" altLang="en-US" smtClean="0"/>
              <a:pPr/>
              <a:t>2018/6/26</a:t>
            </a:fld>
            <a:endParaRPr lang="zh-CN" altLang="en-US"/>
          </a:p>
        </p:txBody>
      </p:sp>
      <p:sp>
        <p:nvSpPr>
          <p:cNvPr id="5" name="页脚占位符 4"/>
          <p:cNvSpPr>
            <a:spLocks noGrp="1"/>
          </p:cNvSpPr>
          <p:nvPr>
            <p:ph type="ftr" sz="quarter" idx="3"/>
          </p:nvPr>
        </p:nvSpPr>
        <p:spPr>
          <a:xfrm>
            <a:off x="2214060" y="8008708"/>
            <a:ext cx="2052055" cy="46004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4644125" y="8008708"/>
            <a:ext cx="1512041" cy="460041"/>
          </a:xfrm>
          <a:prstGeom prst="rect">
            <a:avLst/>
          </a:prstGeom>
        </p:spPr>
        <p:txBody>
          <a:bodyPr vert="horz" lIns="91440" tIns="45720" rIns="91440" bIns="45720" rtlCol="0" anchor="ctr"/>
          <a:lstStyle>
            <a:lvl1pPr algn="r">
              <a:defRPr sz="1200">
                <a:solidFill>
                  <a:schemeClr val="tx1">
                    <a:tint val="75000"/>
                  </a:schemeClr>
                </a:solidFill>
              </a:defRPr>
            </a:lvl1pPr>
          </a:lstStyle>
          <a:p>
            <a:fld id="{13147397-1A65-48C3-B70D-8BB993A18517}"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C:\Users\LMHHY\Desktop\1_100610201223_1.jpg"/>
          <p:cNvPicPr/>
          <p:nvPr/>
        </p:nvPicPr>
        <p:blipFill>
          <a:blip r:embed="rId3" cstate="print"/>
          <a:srcRect/>
          <a:stretch>
            <a:fillRect/>
          </a:stretch>
        </p:blipFill>
        <p:spPr bwMode="auto">
          <a:xfrm>
            <a:off x="0" y="0"/>
            <a:ext cx="525443" cy="431949"/>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525443" y="0"/>
            <a:ext cx="1500198" cy="359941"/>
          </a:xfrm>
          <a:prstGeom prst="rect">
            <a:avLst/>
          </a:prstGeom>
          <a:noFill/>
          <a:ln w="9525">
            <a:noFill/>
            <a:miter lim="800000"/>
            <a:headEnd/>
            <a:tailEnd/>
          </a:ln>
          <a:effectLst/>
        </p:spPr>
      </p:pic>
      <p:sp>
        <p:nvSpPr>
          <p:cNvPr id="7" name="TextBox 6"/>
          <p:cNvSpPr txBox="1"/>
          <p:nvPr/>
        </p:nvSpPr>
        <p:spPr>
          <a:xfrm>
            <a:off x="143743" y="1177109"/>
            <a:ext cx="6215106" cy="2400657"/>
          </a:xfrm>
          <a:prstGeom prst="rect">
            <a:avLst/>
          </a:prstGeom>
          <a:noFill/>
        </p:spPr>
        <p:txBody>
          <a:bodyPr wrap="square" rtlCol="0">
            <a:spAutoFit/>
          </a:bodyPr>
          <a:lstStyle/>
          <a:p>
            <a:pPr indent="457200">
              <a:lnSpc>
                <a:spcPct val="150000"/>
              </a:lnSpc>
            </a:pPr>
            <a:r>
              <a:rPr lang="zh-CN" altLang="en-US" sz="1000" dirty="0" smtClean="0"/>
              <a:t>实验中心始终坚持以学生为中心的实验教学理念。坚持一切从学生的需求出发，注重对学生创新能力和实践能力的综合培养，注重知识传授与素质提高的协同实施，激发学生的学习兴趣和潜能，增强学生创新创造能力。同时在教学过程中加大信息化教学的力度，以学生实际需求出发，把现代新的信息手段应用到教学中，主要体现在以下几方面：（</a:t>
            </a:r>
            <a:r>
              <a:rPr lang="en-US" sz="1000" dirty="0" smtClean="0"/>
              <a:t>1</a:t>
            </a:r>
            <a:r>
              <a:rPr lang="zh-CN" altLang="en-US" sz="1000" dirty="0" smtClean="0"/>
              <a:t>）学生受益面广。通过仿真实验的建设，更多的学生可以对物理实验的预习、操作过程有更深入的了解和预习，大幅度激发学生的学习兴趣和提高学生的学习效率，以及提高学生完成创新实验项目的质量。（</a:t>
            </a:r>
            <a:r>
              <a:rPr lang="en-US" sz="1000" dirty="0" smtClean="0"/>
              <a:t>2</a:t>
            </a:r>
            <a:r>
              <a:rPr lang="zh-CN" altLang="en-US" sz="1000" dirty="0" smtClean="0"/>
              <a:t>）课外创新活动能力的提高。将信息化的课堂知识运用到课外，学生可以随时观看视频或操作虚拟软件，提高对实验原理和操作过程的认知，从而提高在课外的创新能力。（</a:t>
            </a:r>
            <a:r>
              <a:rPr lang="en-US" sz="1000" dirty="0" smtClean="0"/>
              <a:t>3</a:t>
            </a:r>
            <a:r>
              <a:rPr lang="zh-CN" altLang="en-US" sz="1000" dirty="0" smtClean="0"/>
              <a:t>）校内具有一定示范作用的实验教学体系。通过将物理实验教学中心的部分实验内容及元器件制作成虚拟仿真内容，并充分发挥网络教学平台作用，提高整体教学质量，实现教学资源的共享，逐步建成具有校内示范作用的虚拟仿真实验教学平台。建立一套适合实验教学的考核体制，使得对学生的考核更加合理。</a:t>
            </a:r>
            <a:endParaRPr lang="zh-CN" altLang="en-US" sz="1000" dirty="0"/>
          </a:p>
        </p:txBody>
      </p:sp>
      <p:sp>
        <p:nvSpPr>
          <p:cNvPr id="26" name="TextBox 25"/>
          <p:cNvSpPr txBox="1"/>
          <p:nvPr/>
        </p:nvSpPr>
        <p:spPr>
          <a:xfrm>
            <a:off x="5526103" y="3971171"/>
            <a:ext cx="714380" cy="553998"/>
          </a:xfrm>
          <a:prstGeom prst="rect">
            <a:avLst/>
          </a:prstGeom>
          <a:noFill/>
        </p:spPr>
        <p:txBody>
          <a:bodyPr wrap="square" rtlCol="0">
            <a:spAutoFit/>
          </a:bodyPr>
          <a:lstStyle/>
          <a:p>
            <a:endParaRPr lang="en-US" sz="600" dirty="0">
              <a:latin typeface="Times New Roman" pitchFamily="18" charset="0"/>
              <a:cs typeface="Times New Roman" pitchFamily="18" charset="0"/>
            </a:endParaRPr>
          </a:p>
          <a:p>
            <a:endParaRPr lang="en-US" altLang="zh-CN" sz="600" dirty="0">
              <a:latin typeface="Times New Roman" pitchFamily="18" charset="0"/>
              <a:cs typeface="Times New Roman" pitchFamily="18" charset="0"/>
            </a:endParaRPr>
          </a:p>
          <a:p>
            <a:endParaRPr lang="en-US" altLang="zh-CN" sz="600" dirty="0">
              <a:latin typeface="Times New Roman" pitchFamily="18" charset="0"/>
              <a:cs typeface="Times New Roman" pitchFamily="18" charset="0"/>
            </a:endParaRPr>
          </a:p>
          <a:p>
            <a:endParaRPr lang="zh-CN" altLang="en-US" sz="600" dirty="0">
              <a:latin typeface="Times New Roman" pitchFamily="18" charset="0"/>
              <a:cs typeface="Times New Roman" pitchFamily="18" charset="0"/>
            </a:endParaRPr>
          </a:p>
          <a:p>
            <a:endParaRPr lang="zh-CN" altLang="en-US" sz="600" dirty="0">
              <a:latin typeface="Times New Roman" pitchFamily="18" charset="0"/>
              <a:cs typeface="Times New Roman" pitchFamily="18" charset="0"/>
            </a:endParaRPr>
          </a:p>
        </p:txBody>
      </p:sp>
      <p:sp>
        <p:nvSpPr>
          <p:cNvPr id="1046" name="Rectangle 22"/>
          <p:cNvSpPr>
            <a:spLocks noChangeArrowheads="1"/>
          </p:cNvSpPr>
          <p:nvPr/>
        </p:nvSpPr>
        <p:spPr bwMode="auto">
          <a:xfrm>
            <a:off x="0" y="0"/>
            <a:ext cx="64801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47" name="Rectangle 23"/>
          <p:cNvSpPr>
            <a:spLocks noChangeArrowheads="1"/>
          </p:cNvSpPr>
          <p:nvPr/>
        </p:nvSpPr>
        <p:spPr bwMode="auto">
          <a:xfrm>
            <a:off x="0" y="0"/>
            <a:ext cx="64801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50" name="Rectangle 26"/>
          <p:cNvSpPr>
            <a:spLocks noChangeArrowheads="1"/>
          </p:cNvSpPr>
          <p:nvPr/>
        </p:nvSpPr>
        <p:spPr bwMode="auto">
          <a:xfrm>
            <a:off x="0" y="0"/>
            <a:ext cx="6480175"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1052" name="Rectangle 28"/>
          <p:cNvSpPr>
            <a:spLocks noChangeArrowheads="1"/>
          </p:cNvSpPr>
          <p:nvPr/>
        </p:nvSpPr>
        <p:spPr bwMode="auto">
          <a:xfrm>
            <a:off x="0" y="0"/>
            <a:ext cx="6480175"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1054" name="Rectangle 30"/>
          <p:cNvSpPr>
            <a:spLocks noChangeArrowheads="1"/>
          </p:cNvSpPr>
          <p:nvPr/>
        </p:nvSpPr>
        <p:spPr bwMode="auto">
          <a:xfrm>
            <a:off x="0" y="0"/>
            <a:ext cx="64801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56" name="Rectangle 32"/>
          <p:cNvSpPr>
            <a:spLocks noChangeArrowheads="1"/>
          </p:cNvSpPr>
          <p:nvPr/>
        </p:nvSpPr>
        <p:spPr bwMode="auto">
          <a:xfrm>
            <a:off x="0" y="0"/>
            <a:ext cx="64801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73"/>
          <p:cNvSpPr>
            <a:spLocks noChangeArrowheads="1"/>
          </p:cNvSpPr>
          <p:nvPr/>
        </p:nvSpPr>
        <p:spPr bwMode="auto">
          <a:xfrm>
            <a:off x="-71313" y="4867534"/>
            <a:ext cx="6480175"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93" name="组合 92"/>
          <p:cNvGrpSpPr/>
          <p:nvPr/>
        </p:nvGrpSpPr>
        <p:grpSpPr>
          <a:xfrm>
            <a:off x="239691" y="3751735"/>
            <a:ext cx="2801784" cy="1969784"/>
            <a:chOff x="382567" y="4034629"/>
            <a:chExt cx="2801784" cy="1969784"/>
          </a:xfrm>
        </p:grpSpPr>
        <p:sp>
          <p:nvSpPr>
            <p:cNvPr id="29" name="Rectangle 28"/>
            <p:cNvSpPr>
              <a:spLocks noChangeArrowheads="1"/>
            </p:cNvSpPr>
            <p:nvPr/>
          </p:nvSpPr>
          <p:spPr bwMode="auto">
            <a:xfrm>
              <a:off x="382567" y="4034629"/>
              <a:ext cx="2801784" cy="1396376"/>
            </a:xfrm>
            <a:prstGeom prst="rect">
              <a:avLst/>
            </a:prstGeom>
            <a:noFill/>
            <a:ln w="9525">
              <a:solidFill>
                <a:srgbClr val="000000"/>
              </a:solidFill>
              <a:prstDash val="lgDash"/>
              <a:miter lim="800000"/>
              <a:headEnd/>
              <a:tailEnd/>
            </a:ln>
          </p:spPr>
          <p:txBody>
            <a:bodyPr/>
            <a:lstStyle/>
            <a:p>
              <a:endParaRPr lang="zh-CN" altLang="en-US"/>
            </a:p>
          </p:txBody>
        </p:sp>
        <p:sp>
          <p:nvSpPr>
            <p:cNvPr id="31" name="Rectangle 27"/>
            <p:cNvSpPr>
              <a:spLocks noChangeArrowheads="1"/>
            </p:cNvSpPr>
            <p:nvPr/>
          </p:nvSpPr>
          <p:spPr bwMode="auto">
            <a:xfrm>
              <a:off x="382567" y="5712065"/>
              <a:ext cx="2786082" cy="292348"/>
            </a:xfrm>
            <a:prstGeom prst="rect">
              <a:avLst/>
            </a:prstGeom>
            <a:noFill/>
            <a:ln w="9525">
              <a:solidFill>
                <a:srgbClr val="000000"/>
              </a:solidFill>
              <a:prstDash val="dashDot"/>
              <a:miter lim="800000"/>
              <a:headEnd/>
              <a:tailEnd/>
            </a:ln>
          </p:spPr>
          <p:txBody>
            <a:bodyPr/>
            <a:lstStyle/>
            <a:p>
              <a:endParaRPr lang="zh-CN" altLang="en-US"/>
            </a:p>
          </p:txBody>
        </p:sp>
        <p:sp>
          <p:nvSpPr>
            <p:cNvPr id="32" name="AutoShape 26"/>
            <p:cNvSpPr>
              <a:spLocks noChangeArrowheads="1"/>
            </p:cNvSpPr>
            <p:nvPr/>
          </p:nvSpPr>
          <p:spPr bwMode="auto">
            <a:xfrm rot="5400000">
              <a:off x="2338414" y="5166401"/>
              <a:ext cx="116614" cy="170656"/>
            </a:xfrm>
            <a:prstGeom prst="downArrow">
              <a:avLst>
                <a:gd name="adj1" fmla="val 50000"/>
                <a:gd name="adj2" fmla="val 25000"/>
              </a:avLst>
            </a:prstGeom>
            <a:solidFill>
              <a:srgbClr val="FFFFFF"/>
            </a:solidFill>
            <a:ln w="9525">
              <a:solidFill>
                <a:srgbClr val="000000"/>
              </a:solidFill>
              <a:miter lim="800000"/>
              <a:headEnd/>
              <a:tailEnd/>
            </a:ln>
          </p:spPr>
          <p:txBody>
            <a:bodyPr vert="eaVert"/>
            <a:lstStyle/>
            <a:p>
              <a:endParaRPr lang="zh-CN" altLang="en-US"/>
            </a:p>
          </p:txBody>
        </p:sp>
        <p:cxnSp>
          <p:nvCxnSpPr>
            <p:cNvPr id="33" name="AutoShape 25"/>
            <p:cNvCxnSpPr>
              <a:cxnSpLocks noChangeShapeType="1"/>
            </p:cNvCxnSpPr>
            <p:nvPr/>
          </p:nvCxnSpPr>
          <p:spPr bwMode="auto">
            <a:xfrm rot="16200000" flipH="1">
              <a:off x="885931" y="4388521"/>
              <a:ext cx="279156" cy="142876"/>
            </a:xfrm>
            <a:prstGeom prst="bentConnector3">
              <a:avLst>
                <a:gd name="adj1" fmla="val 50000"/>
              </a:avLst>
            </a:prstGeom>
            <a:noFill/>
            <a:ln w="9525">
              <a:solidFill>
                <a:srgbClr val="000000"/>
              </a:solidFill>
              <a:miter lim="800000"/>
              <a:headEnd/>
              <a:tailEnd type="triangle" w="med" len="med"/>
            </a:ln>
          </p:spPr>
        </p:cxnSp>
        <p:cxnSp>
          <p:nvCxnSpPr>
            <p:cNvPr id="34" name="AutoShape 24"/>
            <p:cNvCxnSpPr>
              <a:cxnSpLocks noChangeShapeType="1"/>
            </p:cNvCxnSpPr>
            <p:nvPr/>
          </p:nvCxnSpPr>
          <p:spPr bwMode="auto">
            <a:xfrm rot="5400000">
              <a:off x="1373099" y="4340670"/>
              <a:ext cx="289203" cy="260294"/>
            </a:xfrm>
            <a:prstGeom prst="bentConnector3">
              <a:avLst>
                <a:gd name="adj1" fmla="val 49903"/>
              </a:avLst>
            </a:prstGeom>
            <a:noFill/>
            <a:ln w="9525">
              <a:solidFill>
                <a:srgbClr val="000000"/>
              </a:solidFill>
              <a:miter lim="800000"/>
              <a:headEnd/>
              <a:tailEnd type="triangle" w="med" len="med"/>
            </a:ln>
          </p:spPr>
        </p:cxnSp>
        <p:cxnSp>
          <p:nvCxnSpPr>
            <p:cNvPr id="35" name="AutoShape 23"/>
            <p:cNvCxnSpPr>
              <a:cxnSpLocks noChangeShapeType="1"/>
            </p:cNvCxnSpPr>
            <p:nvPr/>
          </p:nvCxnSpPr>
          <p:spPr bwMode="auto">
            <a:xfrm rot="16200000">
              <a:off x="893010" y="4887460"/>
              <a:ext cx="236362" cy="224094"/>
            </a:xfrm>
            <a:prstGeom prst="bentConnector3">
              <a:avLst>
                <a:gd name="adj1" fmla="val 50000"/>
              </a:avLst>
            </a:prstGeom>
            <a:noFill/>
            <a:ln w="9525">
              <a:solidFill>
                <a:srgbClr val="000000"/>
              </a:solidFill>
              <a:miter lim="800000"/>
              <a:headEnd/>
              <a:tailEnd type="triangle" w="med" len="med"/>
            </a:ln>
          </p:spPr>
        </p:cxnSp>
        <p:cxnSp>
          <p:nvCxnSpPr>
            <p:cNvPr id="36" name="AutoShape 22"/>
            <p:cNvCxnSpPr>
              <a:cxnSpLocks noChangeShapeType="1"/>
            </p:cNvCxnSpPr>
            <p:nvPr/>
          </p:nvCxnSpPr>
          <p:spPr bwMode="auto">
            <a:xfrm rot="5400000" flipH="1">
              <a:off x="1357287" y="4886240"/>
              <a:ext cx="236362" cy="239034"/>
            </a:xfrm>
            <a:prstGeom prst="bentConnector3">
              <a:avLst>
                <a:gd name="adj1" fmla="val 50000"/>
              </a:avLst>
            </a:prstGeom>
            <a:noFill/>
            <a:ln w="9525">
              <a:solidFill>
                <a:srgbClr val="000000"/>
              </a:solidFill>
              <a:miter lim="800000"/>
              <a:headEnd/>
              <a:tailEnd type="triangle" w="med" len="med"/>
            </a:ln>
          </p:spPr>
        </p:cxnSp>
        <p:sp>
          <p:nvSpPr>
            <p:cNvPr id="37" name="Text Box 21"/>
            <p:cNvSpPr txBox="1">
              <a:spLocks noChangeArrowheads="1"/>
            </p:cNvSpPr>
            <p:nvPr/>
          </p:nvSpPr>
          <p:spPr bwMode="auto">
            <a:xfrm>
              <a:off x="513013" y="5134165"/>
              <a:ext cx="710780" cy="230832"/>
            </a:xfrm>
            <a:prstGeom prst="rect">
              <a:avLst/>
            </a:prstGeom>
            <a:solidFill>
              <a:srgbClr val="FFFFFF"/>
            </a:solidFill>
            <a:ln w="9525">
              <a:solidFill>
                <a:srgbClr val="000000"/>
              </a:solidFill>
              <a:miter lim="800000"/>
              <a:headEnd/>
              <a:tailEnd/>
            </a:ln>
          </p:spPr>
          <p:txBody>
            <a:bodyPr>
              <a:spAutoFit/>
            </a:bodyPr>
            <a:lstStyle/>
            <a:p>
              <a:pPr eaLnBrk="0" hangingPunct="0"/>
              <a:r>
                <a:rPr lang="zh-CN" altLang="en-US" sz="900" dirty="0">
                  <a:latin typeface="仿宋" pitchFamily="49" charset="-122"/>
                  <a:cs typeface="Times New Roman" pitchFamily="18" charset="0"/>
                </a:rPr>
                <a:t>科学氛围</a:t>
              </a:r>
              <a:endParaRPr lang="zh-CN" altLang="en-US" sz="900" dirty="0"/>
            </a:p>
          </p:txBody>
        </p:sp>
        <p:sp>
          <p:nvSpPr>
            <p:cNvPr id="38" name="Text Box 20"/>
            <p:cNvSpPr txBox="1">
              <a:spLocks noChangeArrowheads="1"/>
            </p:cNvSpPr>
            <p:nvPr/>
          </p:nvSpPr>
          <p:spPr bwMode="auto">
            <a:xfrm>
              <a:off x="1327795" y="5137006"/>
              <a:ext cx="740085" cy="230832"/>
            </a:xfrm>
            <a:prstGeom prst="rect">
              <a:avLst/>
            </a:prstGeom>
            <a:solidFill>
              <a:srgbClr val="FFFFFF"/>
            </a:solidFill>
            <a:ln w="9525">
              <a:solidFill>
                <a:srgbClr val="000000"/>
              </a:solidFill>
              <a:miter lim="800000"/>
              <a:headEnd/>
              <a:tailEnd/>
            </a:ln>
          </p:spPr>
          <p:txBody>
            <a:bodyPr>
              <a:spAutoFit/>
            </a:bodyPr>
            <a:lstStyle/>
            <a:p>
              <a:pPr algn="ctr" eaLnBrk="0" hangingPunct="0"/>
              <a:r>
                <a:rPr lang="zh-CN" altLang="en-US" sz="900" dirty="0">
                  <a:latin typeface="仿宋" pitchFamily="49" charset="-122"/>
                  <a:cs typeface="Times New Roman" pitchFamily="18" charset="0"/>
                </a:rPr>
                <a:t>慕课平台</a:t>
              </a:r>
              <a:endParaRPr lang="zh-CN" altLang="en-US" sz="900" dirty="0"/>
            </a:p>
          </p:txBody>
        </p:sp>
        <p:sp>
          <p:nvSpPr>
            <p:cNvPr id="39" name="Text Box 19"/>
            <p:cNvSpPr txBox="1">
              <a:spLocks noChangeArrowheads="1"/>
            </p:cNvSpPr>
            <p:nvPr/>
          </p:nvSpPr>
          <p:spPr bwMode="auto">
            <a:xfrm>
              <a:off x="1311261" y="4087584"/>
              <a:ext cx="928694" cy="211203"/>
            </a:xfrm>
            <a:prstGeom prst="rect">
              <a:avLst/>
            </a:prstGeom>
            <a:solidFill>
              <a:srgbClr val="FFFFFF"/>
            </a:solidFill>
            <a:ln w="9525">
              <a:solidFill>
                <a:srgbClr val="000000"/>
              </a:solidFill>
              <a:miter lim="800000"/>
              <a:headEnd/>
              <a:tailEnd/>
            </a:ln>
          </p:spPr>
          <p:txBody>
            <a:bodyPr wrap="square" lIns="0" tIns="36000" rIns="0" bIns="36000">
              <a:spAutoFit/>
            </a:bodyPr>
            <a:lstStyle/>
            <a:p>
              <a:pPr eaLnBrk="0" hangingPunct="0"/>
              <a:r>
                <a:rPr lang="zh-CN" altLang="en-US" sz="900" dirty="0">
                  <a:latin typeface="仿宋" pitchFamily="49" charset="-122"/>
                  <a:cs typeface="Times New Roman" pitchFamily="18" charset="0"/>
                </a:rPr>
                <a:t>虚拟仿真实验操作</a:t>
              </a:r>
              <a:endParaRPr lang="zh-CN" altLang="en-US" sz="900" dirty="0"/>
            </a:p>
          </p:txBody>
        </p:sp>
        <p:sp>
          <p:nvSpPr>
            <p:cNvPr id="40" name="Text Box 18"/>
            <p:cNvSpPr txBox="1">
              <a:spLocks noChangeArrowheads="1"/>
            </p:cNvSpPr>
            <p:nvPr/>
          </p:nvSpPr>
          <p:spPr bwMode="auto">
            <a:xfrm>
              <a:off x="905465" y="4614850"/>
              <a:ext cx="710780" cy="230832"/>
            </a:xfrm>
            <a:prstGeom prst="rect">
              <a:avLst/>
            </a:prstGeom>
            <a:solidFill>
              <a:srgbClr val="FFFFFF"/>
            </a:solidFill>
            <a:ln w="9525">
              <a:solidFill>
                <a:srgbClr val="000000"/>
              </a:solidFill>
              <a:miter lim="800000"/>
              <a:headEnd/>
              <a:tailEnd/>
            </a:ln>
          </p:spPr>
          <p:txBody>
            <a:bodyPr>
              <a:spAutoFit/>
            </a:bodyPr>
            <a:lstStyle/>
            <a:p>
              <a:pPr eaLnBrk="0" hangingPunct="0"/>
              <a:r>
                <a:rPr lang="zh-CN" altLang="en-US" sz="900" dirty="0">
                  <a:latin typeface="仿宋" pitchFamily="49" charset="-122"/>
                  <a:cs typeface="Times New Roman" pitchFamily="18" charset="0"/>
                </a:rPr>
                <a:t>课堂教学</a:t>
              </a:r>
              <a:endParaRPr lang="zh-CN" altLang="en-US" sz="900" dirty="0"/>
            </a:p>
          </p:txBody>
        </p:sp>
        <p:sp>
          <p:nvSpPr>
            <p:cNvPr id="41" name="Text Box 17"/>
            <p:cNvSpPr txBox="1">
              <a:spLocks noChangeArrowheads="1"/>
            </p:cNvSpPr>
            <p:nvPr/>
          </p:nvSpPr>
          <p:spPr bwMode="auto">
            <a:xfrm>
              <a:off x="454005" y="4079964"/>
              <a:ext cx="785818" cy="211203"/>
            </a:xfrm>
            <a:prstGeom prst="rect">
              <a:avLst/>
            </a:prstGeom>
            <a:solidFill>
              <a:srgbClr val="FFFFFF"/>
            </a:solidFill>
            <a:ln w="9525">
              <a:solidFill>
                <a:srgbClr val="000000"/>
              </a:solidFill>
              <a:miter lim="800000"/>
              <a:headEnd/>
              <a:tailEnd/>
            </a:ln>
          </p:spPr>
          <p:txBody>
            <a:bodyPr wrap="square" lIns="0" tIns="36000" rIns="0" bIns="36000">
              <a:spAutoFit/>
            </a:bodyPr>
            <a:lstStyle/>
            <a:p>
              <a:pPr eaLnBrk="0" hangingPunct="0"/>
              <a:r>
                <a:rPr lang="zh-CN" altLang="en-US" sz="900" dirty="0">
                  <a:latin typeface="仿宋" pitchFamily="49" charset="-122"/>
                  <a:cs typeface="Times New Roman" pitchFamily="18" charset="0"/>
                </a:rPr>
                <a:t>视频操作讲解</a:t>
              </a:r>
              <a:endParaRPr lang="zh-CN" altLang="en-US" sz="900" dirty="0"/>
            </a:p>
          </p:txBody>
        </p:sp>
        <p:sp>
          <p:nvSpPr>
            <p:cNvPr id="42" name="Text Box 16"/>
            <p:cNvSpPr txBox="1">
              <a:spLocks noChangeArrowheads="1"/>
            </p:cNvSpPr>
            <p:nvPr/>
          </p:nvSpPr>
          <p:spPr bwMode="auto">
            <a:xfrm>
              <a:off x="2582506" y="4104489"/>
              <a:ext cx="508521" cy="211203"/>
            </a:xfrm>
            <a:prstGeom prst="rect">
              <a:avLst/>
            </a:prstGeom>
            <a:solidFill>
              <a:srgbClr val="FFFFFF"/>
            </a:solidFill>
            <a:ln w="9525">
              <a:solidFill>
                <a:srgbClr val="000000"/>
              </a:solidFill>
              <a:miter lim="800000"/>
              <a:headEnd/>
              <a:tailEnd/>
            </a:ln>
          </p:spPr>
          <p:txBody>
            <a:bodyPr tIns="36000" bIns="36000">
              <a:spAutoFit/>
            </a:bodyPr>
            <a:lstStyle/>
            <a:p>
              <a:pPr eaLnBrk="0" hangingPunct="0"/>
              <a:r>
                <a:rPr lang="zh-CN" altLang="en-US" sz="900" dirty="0">
                  <a:latin typeface="仿宋" pitchFamily="49" charset="-122"/>
                  <a:cs typeface="Times New Roman" pitchFamily="18" charset="0"/>
                </a:rPr>
                <a:t>课 前</a:t>
              </a:r>
              <a:endParaRPr lang="zh-CN" altLang="en-US" sz="900" dirty="0"/>
            </a:p>
          </p:txBody>
        </p:sp>
        <p:sp>
          <p:nvSpPr>
            <p:cNvPr id="44" name="Text Box 15"/>
            <p:cNvSpPr txBox="1">
              <a:spLocks noChangeArrowheads="1"/>
            </p:cNvSpPr>
            <p:nvPr/>
          </p:nvSpPr>
          <p:spPr bwMode="auto">
            <a:xfrm>
              <a:off x="2581781" y="4624301"/>
              <a:ext cx="508521" cy="211203"/>
            </a:xfrm>
            <a:prstGeom prst="rect">
              <a:avLst/>
            </a:prstGeom>
            <a:solidFill>
              <a:srgbClr val="FFFFFF"/>
            </a:solidFill>
            <a:ln w="9525">
              <a:solidFill>
                <a:srgbClr val="000000"/>
              </a:solidFill>
              <a:miter lim="800000"/>
              <a:headEnd/>
              <a:tailEnd/>
            </a:ln>
          </p:spPr>
          <p:txBody>
            <a:bodyPr lIns="0" tIns="36000" rIns="0" bIns="36000">
              <a:spAutoFit/>
            </a:bodyPr>
            <a:lstStyle/>
            <a:p>
              <a:pPr algn="ctr" eaLnBrk="0" hangingPunct="0"/>
              <a:r>
                <a:rPr lang="zh-CN" altLang="en-US" sz="900" dirty="0">
                  <a:latin typeface="仿宋" pitchFamily="49" charset="-122"/>
                  <a:cs typeface="Times New Roman" pitchFamily="18" charset="0"/>
                </a:rPr>
                <a:t>课 上</a:t>
              </a:r>
              <a:endParaRPr lang="zh-CN" altLang="en-US" sz="900" dirty="0"/>
            </a:p>
          </p:txBody>
        </p:sp>
        <p:sp>
          <p:nvSpPr>
            <p:cNvPr id="45" name="Text Box 14"/>
            <p:cNvSpPr txBox="1">
              <a:spLocks noChangeArrowheads="1"/>
            </p:cNvSpPr>
            <p:nvPr/>
          </p:nvSpPr>
          <p:spPr bwMode="auto">
            <a:xfrm>
              <a:off x="2578758" y="5150207"/>
              <a:ext cx="503349" cy="174851"/>
            </a:xfrm>
            <a:prstGeom prst="rect">
              <a:avLst/>
            </a:prstGeom>
            <a:solidFill>
              <a:srgbClr val="FFFFFF"/>
            </a:solidFill>
            <a:ln w="9525">
              <a:solidFill>
                <a:srgbClr val="000000"/>
              </a:solidFill>
              <a:miter lim="800000"/>
              <a:headEnd/>
              <a:tailEnd/>
            </a:ln>
          </p:spPr>
          <p:txBody>
            <a:bodyPr tIns="36000" bIns="0">
              <a:spAutoFit/>
            </a:bodyPr>
            <a:lstStyle/>
            <a:p>
              <a:pPr eaLnBrk="0" hangingPunct="0"/>
              <a:r>
                <a:rPr lang="zh-CN" altLang="en-US" sz="900" dirty="0">
                  <a:latin typeface="仿宋" pitchFamily="49" charset="-122"/>
                  <a:cs typeface="Times New Roman" pitchFamily="18" charset="0"/>
                </a:rPr>
                <a:t>课 后</a:t>
              </a:r>
              <a:endParaRPr lang="zh-CN" altLang="en-US" sz="900" dirty="0"/>
            </a:p>
          </p:txBody>
        </p:sp>
        <p:sp>
          <p:nvSpPr>
            <p:cNvPr id="46" name="AutoShape 13"/>
            <p:cNvSpPr>
              <a:spLocks noChangeArrowheads="1"/>
            </p:cNvSpPr>
            <p:nvPr/>
          </p:nvSpPr>
          <p:spPr bwMode="auto">
            <a:xfrm rot="5400000">
              <a:off x="2329526" y="4601407"/>
              <a:ext cx="117086" cy="214314"/>
            </a:xfrm>
            <a:prstGeom prst="downArrow">
              <a:avLst>
                <a:gd name="adj1" fmla="val 50000"/>
                <a:gd name="adj2" fmla="val 25000"/>
              </a:avLst>
            </a:prstGeom>
            <a:solidFill>
              <a:srgbClr val="FFFFFF"/>
            </a:solidFill>
            <a:ln w="9525">
              <a:solidFill>
                <a:srgbClr val="000000"/>
              </a:solidFill>
              <a:miter lim="800000"/>
              <a:headEnd/>
              <a:tailEnd/>
            </a:ln>
          </p:spPr>
          <p:txBody>
            <a:bodyPr vert="eaVert"/>
            <a:lstStyle/>
            <a:p>
              <a:endParaRPr lang="zh-CN" altLang="en-US"/>
            </a:p>
          </p:txBody>
        </p:sp>
        <p:sp>
          <p:nvSpPr>
            <p:cNvPr id="47" name="AutoShape 12"/>
            <p:cNvSpPr>
              <a:spLocks noChangeArrowheads="1"/>
            </p:cNvSpPr>
            <p:nvPr/>
          </p:nvSpPr>
          <p:spPr bwMode="auto">
            <a:xfrm rot="5400000">
              <a:off x="2349723" y="4072960"/>
              <a:ext cx="137651" cy="214314"/>
            </a:xfrm>
            <a:prstGeom prst="downArrow">
              <a:avLst>
                <a:gd name="adj1" fmla="val 50000"/>
                <a:gd name="adj2" fmla="val 25000"/>
              </a:avLst>
            </a:prstGeom>
            <a:solidFill>
              <a:srgbClr val="FFFFFF"/>
            </a:solidFill>
            <a:ln w="9525">
              <a:solidFill>
                <a:srgbClr val="000000"/>
              </a:solidFill>
              <a:miter lim="800000"/>
              <a:headEnd/>
              <a:tailEnd/>
            </a:ln>
          </p:spPr>
          <p:txBody>
            <a:bodyPr vert="eaVert"/>
            <a:lstStyle/>
            <a:p>
              <a:endParaRPr lang="zh-CN" altLang="en-US"/>
            </a:p>
          </p:txBody>
        </p:sp>
        <p:sp>
          <p:nvSpPr>
            <p:cNvPr id="48" name="AutoShape 11"/>
            <p:cNvSpPr>
              <a:spLocks noChangeArrowheads="1"/>
            </p:cNvSpPr>
            <p:nvPr/>
          </p:nvSpPr>
          <p:spPr bwMode="auto">
            <a:xfrm>
              <a:off x="1882765" y="5490131"/>
              <a:ext cx="142876" cy="149472"/>
            </a:xfrm>
            <a:prstGeom prst="downArrow">
              <a:avLst>
                <a:gd name="adj1" fmla="val 50000"/>
                <a:gd name="adj2" fmla="val 25000"/>
              </a:avLst>
            </a:prstGeom>
            <a:solidFill>
              <a:srgbClr val="FFFFFF"/>
            </a:solidFill>
            <a:ln w="9525">
              <a:solidFill>
                <a:srgbClr val="000000"/>
              </a:solidFill>
              <a:miter lim="800000"/>
              <a:headEnd/>
              <a:tailEnd/>
            </a:ln>
          </p:spPr>
          <p:txBody>
            <a:bodyPr vert="eaVert"/>
            <a:lstStyle/>
            <a:p>
              <a:endParaRPr lang="zh-CN" altLang="en-US"/>
            </a:p>
          </p:txBody>
        </p:sp>
        <p:sp>
          <p:nvSpPr>
            <p:cNvPr id="52" name="AutoShape 10"/>
            <p:cNvSpPr>
              <a:spLocks noChangeArrowheads="1"/>
            </p:cNvSpPr>
            <p:nvPr/>
          </p:nvSpPr>
          <p:spPr bwMode="auto">
            <a:xfrm rot="10800000">
              <a:off x="1454137" y="5511449"/>
              <a:ext cx="142876" cy="166254"/>
            </a:xfrm>
            <a:prstGeom prst="downArrow">
              <a:avLst>
                <a:gd name="adj1" fmla="val 50000"/>
                <a:gd name="adj2" fmla="val 25000"/>
              </a:avLst>
            </a:prstGeom>
            <a:solidFill>
              <a:srgbClr val="FFFFFF"/>
            </a:solidFill>
            <a:ln w="9525">
              <a:solidFill>
                <a:srgbClr val="000000"/>
              </a:solidFill>
              <a:miter lim="800000"/>
              <a:headEnd/>
              <a:tailEnd/>
            </a:ln>
          </p:spPr>
          <p:txBody>
            <a:bodyPr vert="eaVert"/>
            <a:lstStyle/>
            <a:p>
              <a:endParaRPr lang="zh-CN" altLang="en-US"/>
            </a:p>
          </p:txBody>
        </p:sp>
        <p:sp>
          <p:nvSpPr>
            <p:cNvPr id="53" name="Text Box 9"/>
            <p:cNvSpPr txBox="1">
              <a:spLocks noChangeArrowheads="1"/>
            </p:cNvSpPr>
            <p:nvPr/>
          </p:nvSpPr>
          <p:spPr bwMode="auto">
            <a:xfrm>
              <a:off x="2597146" y="5758056"/>
              <a:ext cx="454346" cy="211203"/>
            </a:xfrm>
            <a:prstGeom prst="rect">
              <a:avLst/>
            </a:prstGeom>
            <a:solidFill>
              <a:srgbClr val="FFFFFF"/>
            </a:solidFill>
            <a:ln w="9525">
              <a:solidFill>
                <a:srgbClr val="000000"/>
              </a:solidFill>
              <a:miter lim="800000"/>
              <a:headEnd/>
              <a:tailEnd/>
            </a:ln>
          </p:spPr>
          <p:txBody>
            <a:bodyPr wrap="square" lIns="0" tIns="36000" rIns="0" bIns="36000">
              <a:spAutoFit/>
            </a:bodyPr>
            <a:lstStyle/>
            <a:p>
              <a:pPr algn="ctr" eaLnBrk="0" hangingPunct="0"/>
              <a:r>
                <a:rPr lang="zh-CN" altLang="en-US" sz="900" dirty="0">
                  <a:latin typeface="仿宋" pitchFamily="49" charset="-122"/>
                  <a:cs typeface="Times New Roman" pitchFamily="18" charset="0"/>
                </a:rPr>
                <a:t>课 外</a:t>
              </a:r>
              <a:endParaRPr lang="zh-CN" altLang="en-US" sz="900" dirty="0"/>
            </a:p>
          </p:txBody>
        </p:sp>
        <p:sp>
          <p:nvSpPr>
            <p:cNvPr id="54" name="Text Box 8"/>
            <p:cNvSpPr txBox="1">
              <a:spLocks noChangeArrowheads="1"/>
            </p:cNvSpPr>
            <p:nvPr/>
          </p:nvSpPr>
          <p:spPr bwMode="auto">
            <a:xfrm>
              <a:off x="558406" y="5790808"/>
              <a:ext cx="1324359" cy="211203"/>
            </a:xfrm>
            <a:prstGeom prst="rect">
              <a:avLst/>
            </a:prstGeom>
            <a:solidFill>
              <a:srgbClr val="FFFFFF"/>
            </a:solidFill>
            <a:ln w="9525">
              <a:solidFill>
                <a:srgbClr val="000000"/>
              </a:solidFill>
              <a:miter lim="800000"/>
              <a:headEnd/>
              <a:tailEnd/>
            </a:ln>
          </p:spPr>
          <p:txBody>
            <a:bodyPr wrap="square" lIns="0" tIns="36000" rIns="0" bIns="36000">
              <a:spAutoFit/>
            </a:bodyPr>
            <a:lstStyle/>
            <a:p>
              <a:pPr algn="ctr" eaLnBrk="0" hangingPunct="0"/>
              <a:r>
                <a:rPr lang="zh-CN" altLang="en-US" sz="900" dirty="0">
                  <a:latin typeface="仿宋" pitchFamily="49" charset="-122"/>
                  <a:cs typeface="Times New Roman" pitchFamily="18" charset="0"/>
                </a:rPr>
                <a:t>课外创新科技活动</a:t>
              </a:r>
              <a:endParaRPr lang="zh-CN" altLang="en-US" sz="900" dirty="0"/>
            </a:p>
          </p:txBody>
        </p:sp>
        <p:sp>
          <p:nvSpPr>
            <p:cNvPr id="55" name="AutoShape 7"/>
            <p:cNvSpPr>
              <a:spLocks noChangeArrowheads="1"/>
            </p:cNvSpPr>
            <p:nvPr/>
          </p:nvSpPr>
          <p:spPr bwMode="auto">
            <a:xfrm rot="5400000">
              <a:off x="2328878" y="5793442"/>
              <a:ext cx="122047" cy="157019"/>
            </a:xfrm>
            <a:prstGeom prst="downArrow">
              <a:avLst>
                <a:gd name="adj1" fmla="val 50000"/>
                <a:gd name="adj2" fmla="val 25000"/>
              </a:avLst>
            </a:prstGeom>
            <a:solidFill>
              <a:srgbClr val="FFFFFF"/>
            </a:solidFill>
            <a:ln w="9525">
              <a:solidFill>
                <a:srgbClr val="000000"/>
              </a:solidFill>
              <a:miter lim="800000"/>
              <a:headEnd/>
              <a:tailEnd/>
            </a:ln>
          </p:spPr>
          <p:txBody>
            <a:bodyPr vert="eaVert"/>
            <a:lstStyle/>
            <a:p>
              <a:endParaRPr lang="zh-CN" altLang="en-US"/>
            </a:p>
          </p:txBody>
        </p:sp>
      </p:grpSp>
      <p:grpSp>
        <p:nvGrpSpPr>
          <p:cNvPr id="105" name="组合 104"/>
          <p:cNvGrpSpPr/>
          <p:nvPr/>
        </p:nvGrpSpPr>
        <p:grpSpPr>
          <a:xfrm>
            <a:off x="3298667" y="3703157"/>
            <a:ext cx="2968148" cy="2005980"/>
            <a:chOff x="3298667" y="3748877"/>
            <a:chExt cx="2968148" cy="2005980"/>
          </a:xfrm>
        </p:grpSpPr>
        <p:pic>
          <p:nvPicPr>
            <p:cNvPr id="61" name="图片 3"/>
            <p:cNvPicPr>
              <a:picLocks noChangeAspect="1"/>
            </p:cNvPicPr>
            <p:nvPr/>
          </p:nvPicPr>
          <p:blipFill>
            <a:blip r:embed="rId5" cstate="print"/>
            <a:srcRect/>
            <a:stretch>
              <a:fillRect/>
            </a:stretch>
          </p:blipFill>
          <p:spPr bwMode="auto">
            <a:xfrm>
              <a:off x="4835689" y="4800445"/>
              <a:ext cx="1431126" cy="933810"/>
            </a:xfrm>
            <a:prstGeom prst="rect">
              <a:avLst/>
            </a:prstGeom>
            <a:noFill/>
            <a:ln w="9525">
              <a:noFill/>
              <a:miter lim="800000"/>
              <a:headEnd/>
              <a:tailEnd/>
            </a:ln>
          </p:spPr>
        </p:pic>
        <p:pic>
          <p:nvPicPr>
            <p:cNvPr id="62" name="图片 3"/>
            <p:cNvPicPr>
              <a:picLocks noChangeAspect="1" noChangeArrowheads="1"/>
            </p:cNvPicPr>
            <p:nvPr/>
          </p:nvPicPr>
          <p:blipFill>
            <a:blip r:embed="rId6" cstate="print"/>
            <a:srcRect/>
            <a:stretch>
              <a:fillRect/>
            </a:stretch>
          </p:blipFill>
          <p:spPr bwMode="auto">
            <a:xfrm>
              <a:off x="3298667" y="3753807"/>
              <a:ext cx="1441618" cy="995202"/>
            </a:xfrm>
            <a:prstGeom prst="rect">
              <a:avLst/>
            </a:prstGeom>
            <a:noFill/>
            <a:ln w="9525">
              <a:noFill/>
              <a:miter lim="800000"/>
              <a:headEnd/>
              <a:tailEnd/>
            </a:ln>
          </p:spPr>
        </p:pic>
        <p:pic>
          <p:nvPicPr>
            <p:cNvPr id="63" name="图片 4"/>
            <p:cNvPicPr>
              <a:picLocks noChangeAspect="1" noChangeArrowheads="1"/>
            </p:cNvPicPr>
            <p:nvPr/>
          </p:nvPicPr>
          <p:blipFill>
            <a:blip r:embed="rId7" cstate="print"/>
            <a:srcRect/>
            <a:stretch>
              <a:fillRect/>
            </a:stretch>
          </p:blipFill>
          <p:spPr bwMode="auto">
            <a:xfrm>
              <a:off x="3314383" y="4821047"/>
              <a:ext cx="1449015" cy="933810"/>
            </a:xfrm>
            <a:prstGeom prst="rect">
              <a:avLst/>
            </a:prstGeom>
            <a:noFill/>
            <a:ln w="9525">
              <a:noFill/>
              <a:miter lim="800000"/>
              <a:headEnd/>
              <a:tailEnd/>
            </a:ln>
          </p:spPr>
        </p:pic>
        <p:pic>
          <p:nvPicPr>
            <p:cNvPr id="64" name="图片 5"/>
            <p:cNvPicPr>
              <a:picLocks noChangeAspect="1" noChangeArrowheads="1"/>
            </p:cNvPicPr>
            <p:nvPr/>
          </p:nvPicPr>
          <p:blipFill>
            <a:blip r:embed="rId8" cstate="print"/>
            <a:srcRect l="3648" t="2765" r="12918" b="20969"/>
            <a:stretch>
              <a:fillRect/>
            </a:stretch>
          </p:blipFill>
          <p:spPr bwMode="auto">
            <a:xfrm>
              <a:off x="4829821" y="3748877"/>
              <a:ext cx="1384614" cy="966010"/>
            </a:xfrm>
            <a:prstGeom prst="rect">
              <a:avLst/>
            </a:prstGeom>
            <a:noFill/>
            <a:ln w="9525">
              <a:noFill/>
              <a:miter lim="800000"/>
              <a:headEnd/>
              <a:tailEnd/>
            </a:ln>
          </p:spPr>
        </p:pic>
      </p:grpSp>
      <p:sp>
        <p:nvSpPr>
          <p:cNvPr id="65" name="矩形 64"/>
          <p:cNvSpPr/>
          <p:nvPr/>
        </p:nvSpPr>
        <p:spPr>
          <a:xfrm>
            <a:off x="3382963" y="5782479"/>
            <a:ext cx="2927370" cy="400110"/>
          </a:xfrm>
          <a:prstGeom prst="rect">
            <a:avLst/>
          </a:prstGeom>
        </p:spPr>
        <p:txBody>
          <a:bodyPr wrap="square">
            <a:spAutoFit/>
          </a:bodyPr>
          <a:lstStyle/>
          <a:p>
            <a:pPr algn="just"/>
            <a:r>
              <a:rPr lang="zh-CN" altLang="en-US" sz="1000" b="1" dirty="0" smtClean="0">
                <a:solidFill>
                  <a:srgbClr val="0000FF"/>
                </a:solidFill>
                <a:latin typeface="Calibri" pitchFamily="34" charset="0"/>
              </a:rPr>
              <a:t>将部分实验制作了虚拟仿真，供学生进行虚拟操作使用，提高实验课程的预习效率</a:t>
            </a:r>
            <a:r>
              <a:rPr lang="zh-CN" altLang="en-US" sz="1000" dirty="0" smtClean="0">
                <a:solidFill>
                  <a:srgbClr val="0000FF"/>
                </a:solidFill>
                <a:latin typeface="Calibri" pitchFamily="34" charset="0"/>
              </a:rPr>
              <a:t>。</a:t>
            </a:r>
            <a:endParaRPr lang="zh-CN" altLang="en-US" sz="1000" dirty="0">
              <a:solidFill>
                <a:srgbClr val="0000FF"/>
              </a:solidFill>
              <a:latin typeface="Calibri" pitchFamily="34" charset="0"/>
            </a:endParaRPr>
          </a:p>
        </p:txBody>
      </p:sp>
      <p:sp>
        <p:nvSpPr>
          <p:cNvPr id="94" name="Rectangle 2"/>
          <p:cNvSpPr>
            <a:spLocks noGrp="1" noChangeArrowheads="1"/>
          </p:cNvSpPr>
          <p:nvPr>
            <p:ph type="ctrTitle"/>
          </p:nvPr>
        </p:nvSpPr>
        <p:spPr>
          <a:xfrm>
            <a:off x="0" y="462729"/>
            <a:ext cx="6480175" cy="642942"/>
          </a:xfrm>
          <a:solidFill>
            <a:srgbClr val="0000FF"/>
          </a:solidFill>
        </p:spPr>
        <p:txBody>
          <a:bodyPr>
            <a:normAutofit fontScale="90000"/>
          </a:bodyPr>
          <a:lstStyle/>
          <a:p>
            <a:pPr eaLnBrk="1" hangingPunct="1">
              <a:spcBef>
                <a:spcPts val="600"/>
              </a:spcBef>
            </a:pPr>
            <a:r>
              <a:rPr lang="en-US" altLang="zh-CN" sz="3600" dirty="0" smtClean="0"/>
              <a:t/>
            </a:r>
            <a:br>
              <a:rPr lang="en-US" altLang="zh-CN" sz="3600" dirty="0" smtClean="0"/>
            </a:br>
            <a:r>
              <a:rPr lang="en-US" altLang="zh-CN" sz="3600" dirty="0" smtClean="0"/>
              <a:t/>
            </a:r>
            <a:br>
              <a:rPr lang="en-US" altLang="zh-CN" sz="3600" dirty="0" smtClean="0"/>
            </a:br>
            <a:r>
              <a:rPr lang="en-US" altLang="zh-CN" sz="3600" dirty="0" smtClean="0"/>
              <a:t/>
            </a:r>
            <a:br>
              <a:rPr lang="en-US" altLang="zh-CN" sz="3600" dirty="0" smtClean="0"/>
            </a:br>
            <a:r>
              <a:rPr lang="zh-CN" altLang="en-US" sz="2200" dirty="0" smtClean="0">
                <a:solidFill>
                  <a:schemeClr val="bg1"/>
                </a:solidFill>
              </a:rPr>
              <a:t>现代信息技术与物理实验教学的深度</a:t>
            </a:r>
            <a:r>
              <a:rPr lang="zh-CN" altLang="en-US" sz="2200" dirty="0" smtClean="0">
                <a:solidFill>
                  <a:schemeClr val="bg1"/>
                </a:solidFill>
              </a:rPr>
              <a:t>融合研究</a:t>
            </a:r>
            <a:r>
              <a:rPr lang="en-US" altLang="zh-CN" sz="2200" dirty="0" smtClean="0">
                <a:solidFill>
                  <a:schemeClr val="bg1"/>
                </a:solidFill>
              </a:rPr>
              <a:t/>
            </a:r>
            <a:br>
              <a:rPr lang="en-US" altLang="zh-CN" sz="2200" dirty="0" smtClean="0">
                <a:solidFill>
                  <a:schemeClr val="bg1"/>
                </a:solidFill>
              </a:rPr>
            </a:br>
            <a:r>
              <a:rPr lang="zh-CN" altLang="en-US" sz="1300" dirty="0" smtClean="0">
                <a:solidFill>
                  <a:schemeClr val="bg1"/>
                </a:solidFill>
              </a:rPr>
              <a:t>郑志远，董爱国，李传涛，樊振军，高华，张自力</a:t>
            </a:r>
            <a:r>
              <a:rPr lang="en-US" altLang="zh-CN" sz="2200" dirty="0" smtClean="0">
                <a:solidFill>
                  <a:schemeClr val="bg1"/>
                </a:solidFill>
              </a:rPr>
              <a:t/>
            </a:r>
            <a:br>
              <a:rPr lang="en-US" altLang="zh-CN" sz="2200" dirty="0" smtClean="0">
                <a:solidFill>
                  <a:schemeClr val="bg1"/>
                </a:solidFill>
              </a:rPr>
            </a:br>
            <a:r>
              <a:rPr lang="en-US" altLang="zh-CN" sz="5400" dirty="0" smtClean="0"/>
              <a:t/>
            </a:r>
            <a:br>
              <a:rPr lang="en-US" altLang="zh-CN" sz="5400" dirty="0" smtClean="0"/>
            </a:br>
            <a:endParaRPr lang="en-US" altLang="zh-CN" sz="5400" dirty="0" smtClean="0"/>
          </a:p>
        </p:txBody>
      </p:sp>
      <p:sp>
        <p:nvSpPr>
          <p:cNvPr id="95" name="TextBox 7"/>
          <p:cNvSpPr txBox="1">
            <a:spLocks noChangeArrowheads="1"/>
          </p:cNvSpPr>
          <p:nvPr/>
        </p:nvSpPr>
        <p:spPr bwMode="auto">
          <a:xfrm>
            <a:off x="239691" y="5872015"/>
            <a:ext cx="2643177" cy="246221"/>
          </a:xfrm>
          <a:prstGeom prst="rect">
            <a:avLst/>
          </a:prstGeom>
          <a:noFill/>
          <a:ln w="9525">
            <a:solidFill>
              <a:srgbClr val="FFFFFF"/>
            </a:solidFill>
            <a:miter lim="800000"/>
            <a:headEnd/>
            <a:tailEnd/>
          </a:ln>
        </p:spPr>
        <p:txBody>
          <a:bodyPr wrap="square">
            <a:spAutoFit/>
          </a:bodyPr>
          <a:lstStyle/>
          <a:p>
            <a:pPr algn="ctr"/>
            <a:r>
              <a:rPr lang="zh-CN" altLang="en-US" sz="1000" b="1" dirty="0">
                <a:solidFill>
                  <a:srgbClr val="0000FF"/>
                </a:solidFill>
                <a:latin typeface="Calibri" pitchFamily="34" charset="0"/>
              </a:rPr>
              <a:t>信息技术在实验教学中的运用流程图</a:t>
            </a:r>
          </a:p>
        </p:txBody>
      </p:sp>
      <p:pic>
        <p:nvPicPr>
          <p:cNvPr id="96" name="图片 4"/>
          <p:cNvPicPr>
            <a:picLocks noChangeAspect="1"/>
          </p:cNvPicPr>
          <p:nvPr/>
        </p:nvPicPr>
        <p:blipFill>
          <a:blip r:embed="rId9"/>
          <a:srcRect t="4166"/>
          <a:stretch>
            <a:fillRect/>
          </a:stretch>
        </p:blipFill>
        <p:spPr bwMode="auto">
          <a:xfrm>
            <a:off x="96815" y="6307183"/>
            <a:ext cx="3000396" cy="1799412"/>
          </a:xfrm>
          <a:prstGeom prst="rect">
            <a:avLst/>
          </a:prstGeom>
          <a:noFill/>
          <a:ln w="9525">
            <a:noFill/>
            <a:miter lim="800000"/>
            <a:headEnd/>
            <a:tailEnd/>
          </a:ln>
        </p:spPr>
      </p:pic>
      <p:cxnSp>
        <p:nvCxnSpPr>
          <p:cNvPr id="98" name="直接连接符 97"/>
          <p:cNvCxnSpPr/>
          <p:nvPr/>
        </p:nvCxnSpPr>
        <p:spPr>
          <a:xfrm>
            <a:off x="0" y="3606001"/>
            <a:ext cx="6480175"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a:off x="0" y="6177769"/>
            <a:ext cx="6480175"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a:off x="0" y="1177109"/>
            <a:ext cx="6480175"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06" name="TextBox 5"/>
          <p:cNvSpPr txBox="1">
            <a:spLocks noChangeArrowheads="1"/>
          </p:cNvSpPr>
          <p:nvPr/>
        </p:nvSpPr>
        <p:spPr bwMode="auto">
          <a:xfrm>
            <a:off x="265130" y="8106595"/>
            <a:ext cx="2617767" cy="400110"/>
          </a:xfrm>
          <a:prstGeom prst="rect">
            <a:avLst/>
          </a:prstGeom>
          <a:noFill/>
          <a:ln w="9525">
            <a:solidFill>
              <a:srgbClr val="FFFFFF"/>
            </a:solidFill>
            <a:miter lim="800000"/>
            <a:headEnd/>
            <a:tailEnd/>
          </a:ln>
        </p:spPr>
        <p:txBody>
          <a:bodyPr wrap="square">
            <a:spAutoFit/>
          </a:bodyPr>
          <a:lstStyle/>
          <a:p>
            <a:pPr algn="ctr"/>
            <a:r>
              <a:rPr lang="zh-CN" altLang="en-US" sz="1000" b="1" dirty="0">
                <a:solidFill>
                  <a:srgbClr val="0000FF"/>
                </a:solidFill>
                <a:latin typeface="Calibri" pitchFamily="34" charset="0"/>
              </a:rPr>
              <a:t>为方便学生在寒暑假进行实验，我们对实验内容的原理和操作部分进行了视频制作</a:t>
            </a:r>
          </a:p>
        </p:txBody>
      </p:sp>
      <p:pic>
        <p:nvPicPr>
          <p:cNvPr id="107" name="图片 2" descr="QQ图片20150526082357.jpg"/>
          <p:cNvPicPr>
            <a:picLocks noChangeAspect="1"/>
          </p:cNvPicPr>
          <p:nvPr/>
        </p:nvPicPr>
        <p:blipFill>
          <a:blip r:embed="rId10" cstate="print"/>
          <a:srcRect/>
          <a:stretch>
            <a:fillRect/>
          </a:stretch>
        </p:blipFill>
        <p:spPr bwMode="auto">
          <a:xfrm>
            <a:off x="3240087" y="7392214"/>
            <a:ext cx="1428760" cy="1065075"/>
          </a:xfrm>
          <a:prstGeom prst="rect">
            <a:avLst/>
          </a:prstGeom>
          <a:noFill/>
          <a:ln w="9525">
            <a:noFill/>
            <a:miter lim="800000"/>
            <a:headEnd/>
            <a:tailEnd/>
          </a:ln>
        </p:spPr>
      </p:pic>
      <p:pic>
        <p:nvPicPr>
          <p:cNvPr id="108" name="图片 1"/>
          <p:cNvPicPr>
            <a:picLocks noChangeAspect="1"/>
          </p:cNvPicPr>
          <p:nvPr/>
        </p:nvPicPr>
        <p:blipFill>
          <a:blip r:embed="rId11" cstate="print"/>
          <a:srcRect/>
          <a:stretch>
            <a:fillRect/>
          </a:stretch>
        </p:blipFill>
        <p:spPr bwMode="auto">
          <a:xfrm>
            <a:off x="3240087" y="6320645"/>
            <a:ext cx="1408007" cy="1000132"/>
          </a:xfrm>
          <a:prstGeom prst="rect">
            <a:avLst/>
          </a:prstGeom>
          <a:noFill/>
          <a:ln w="9525">
            <a:noFill/>
            <a:miter lim="800000"/>
            <a:headEnd/>
            <a:tailEnd/>
          </a:ln>
        </p:spPr>
      </p:pic>
      <p:pic>
        <p:nvPicPr>
          <p:cNvPr id="109" name="Picture 17"/>
          <p:cNvPicPr>
            <a:picLocks noChangeAspect="1" noChangeArrowheads="1"/>
          </p:cNvPicPr>
          <p:nvPr/>
        </p:nvPicPr>
        <p:blipFill>
          <a:blip r:embed="rId12" cstate="print"/>
          <a:srcRect/>
          <a:stretch>
            <a:fillRect/>
          </a:stretch>
        </p:blipFill>
        <p:spPr bwMode="auto">
          <a:xfrm>
            <a:off x="4740285" y="6320645"/>
            <a:ext cx="1571636" cy="1000132"/>
          </a:xfrm>
          <a:prstGeom prst="rect">
            <a:avLst/>
          </a:prstGeom>
          <a:noFill/>
          <a:ln w="9525">
            <a:noFill/>
            <a:miter lim="800000"/>
            <a:headEnd/>
            <a:tailEnd/>
          </a:ln>
        </p:spPr>
      </p:pic>
      <p:pic>
        <p:nvPicPr>
          <p:cNvPr id="110" name="图片 4" descr="IMG_5933.JPG"/>
          <p:cNvPicPr>
            <a:picLocks noChangeAspect="1"/>
          </p:cNvPicPr>
          <p:nvPr/>
        </p:nvPicPr>
        <p:blipFill>
          <a:blip r:embed="rId13" cstate="print"/>
          <a:srcRect/>
          <a:stretch>
            <a:fillRect/>
          </a:stretch>
        </p:blipFill>
        <p:spPr bwMode="auto">
          <a:xfrm>
            <a:off x="4740284" y="7392215"/>
            <a:ext cx="1571637" cy="10715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1196</TotalTime>
  <Words>352</Words>
  <Application>Microsoft Office PowerPoint</Application>
  <PresentationFormat>自定义</PresentationFormat>
  <Paragraphs>19</Paragraphs>
  <Slides>1</Slides>
  <Notes>1</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主题</vt:lpstr>
      <vt:lpstr>   现代信息技术与物理实验教学的深度融合研究 郑志远，董爱国，李传涛，樊振军，高华，张自力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user</dc:creator>
  <cp:lastModifiedBy>lenovo</cp:lastModifiedBy>
  <cp:revision>164</cp:revision>
  <dcterms:created xsi:type="dcterms:W3CDTF">2014-05-21T03:50:32Z</dcterms:created>
  <dcterms:modified xsi:type="dcterms:W3CDTF">2018-06-26T04:34:50Z</dcterms:modified>
</cp:coreProperties>
</file>