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docProps/custom.xml" ContentType="application/vnd.openxmlformats-officedocument.custom-properties+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emf" ContentType="image/x-emf"/>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Lst>
  <p:notesMasterIdLst>
    <p:notesMasterId r:id="rId25"/>
  </p:notesMasterIdLst>
  <p:sldIdLst>
    <p:sldId id="501" r:id="rId3"/>
    <p:sldId id="411" r:id="rId4"/>
    <p:sldId id="729" r:id="rId5"/>
    <p:sldId id="736" r:id="rId6"/>
    <p:sldId id="730" r:id="rId7"/>
    <p:sldId id="699" r:id="rId8"/>
    <p:sldId id="701" r:id="rId9"/>
    <p:sldId id="713" r:id="rId10"/>
    <p:sldId id="703" r:id="rId11"/>
    <p:sldId id="708" r:id="rId12"/>
    <p:sldId id="690" r:id="rId13"/>
    <p:sldId id="696" r:id="rId14"/>
    <p:sldId id="718" r:id="rId15"/>
    <p:sldId id="719" r:id="rId16"/>
    <p:sldId id="727" r:id="rId17"/>
    <p:sldId id="734" r:id="rId18"/>
    <p:sldId id="735" r:id="rId19"/>
    <p:sldId id="731" r:id="rId20"/>
    <p:sldId id="725" r:id="rId21"/>
    <p:sldId id="724" r:id="rId22"/>
    <p:sldId id="711" r:id="rId23"/>
    <p:sldId id="710" r:id="rId24"/>
  </p:sldIdLst>
  <p:sldSz cx="9144000" cy="6858000" type="screen4x3"/>
  <p:notesSz cx="6858000" cy="9144000"/>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FF"/>
    <a:srgbClr val="FFFF00"/>
    <a:srgbClr val="FF0000"/>
    <a:srgbClr val="800080"/>
    <a:srgbClr val="CC0000"/>
    <a:srgbClr val="660066"/>
    <a:srgbClr val="00FF00"/>
    <a:srgbClr val="FFCC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87"/>
    <p:restoredTop sz="96379" autoAdjust="0"/>
  </p:normalViewPr>
  <p:slideViewPr>
    <p:cSldViewPr showGuides="1">
      <p:cViewPr varScale="1">
        <p:scale>
          <a:sx n="64" d="100"/>
          <a:sy n="64" d="100"/>
        </p:scale>
        <p:origin x="-1572" y="-102"/>
      </p:cViewPr>
      <p:guideLst>
        <p:guide orient="horz" pos="2160"/>
        <p:guide pos="2880"/>
      </p:guideLst>
    </p:cSldViewPr>
  </p:slideViewPr>
  <p:notesTextViewPr>
    <p:cViewPr>
      <p:scale>
        <a:sx n="100" d="100"/>
        <a:sy n="100" d="100"/>
      </p:scale>
      <p:origin x="0" y="0"/>
    </p:cViewPr>
  </p:notesTextViewPr>
  <p:sorterViewPr showFormatting="0">
    <p:cViewPr varScale="1">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3671286-051E-4ADB-A570-C53E344645CB}" type="doc">
      <dgm:prSet loTypeId="urn:microsoft.com/office/officeart/2005/8/layout/cycle1" loCatId="cycle" qsTypeId="urn:microsoft.com/office/officeart/2005/8/quickstyle/simple1#1" qsCatId="simple" csTypeId="urn:microsoft.com/office/officeart/2005/8/colors/accent1_2#1" csCatId="accent1" phldr="1"/>
      <dgm:spPr/>
      <dgm:t>
        <a:bodyPr/>
        <a:lstStyle/>
        <a:p>
          <a:endParaRPr lang="zh-CN" altLang="en-US"/>
        </a:p>
      </dgm:t>
    </dgm:pt>
    <dgm:pt modelId="{F9EB1670-569A-4011-8B3E-217D03247B6D}">
      <dgm:prSet phldrT="[文本]"/>
      <dgm:spPr/>
      <dgm:t>
        <a:bodyPr/>
        <a:lstStyle/>
        <a:p>
          <a:r>
            <a:rPr lang="zh-CN" altLang="en-US" dirty="0" smtClean="0">
              <a:solidFill>
                <a:srgbClr val="FF66FF"/>
              </a:solidFill>
            </a:rPr>
            <a:t>真实仪器</a:t>
          </a:r>
          <a:endParaRPr lang="zh-CN" altLang="en-US" dirty="0">
            <a:solidFill>
              <a:srgbClr val="FF66FF"/>
            </a:solidFill>
          </a:endParaRPr>
        </a:p>
      </dgm:t>
    </dgm:pt>
    <dgm:pt modelId="{B985D76C-9172-4A85-9549-561508DFE796}" type="parTrans" cxnId="{619765A0-0911-456F-8D1A-8B4382D2C05D}">
      <dgm:prSet/>
      <dgm:spPr/>
      <dgm:t>
        <a:bodyPr/>
        <a:lstStyle/>
        <a:p>
          <a:endParaRPr lang="zh-CN" altLang="en-US"/>
        </a:p>
      </dgm:t>
    </dgm:pt>
    <dgm:pt modelId="{D2F6F3A4-2422-4334-A9EA-24D4C3EB8522}" type="sibTrans" cxnId="{619765A0-0911-456F-8D1A-8B4382D2C05D}">
      <dgm:prSet/>
      <dgm:spPr/>
      <dgm:t>
        <a:bodyPr/>
        <a:lstStyle/>
        <a:p>
          <a:endParaRPr lang="zh-CN" altLang="en-US"/>
        </a:p>
      </dgm:t>
    </dgm:pt>
    <dgm:pt modelId="{98508589-71A7-4469-9A59-B90823C403E3}">
      <dgm:prSet phldrT="[文本]"/>
      <dgm:spPr/>
      <dgm:t>
        <a:bodyPr/>
        <a:lstStyle/>
        <a:p>
          <a:r>
            <a:rPr lang="zh-CN" altLang="en-US" dirty="0" smtClean="0">
              <a:solidFill>
                <a:srgbClr val="0070C0"/>
              </a:solidFill>
            </a:rPr>
            <a:t>仿真仪器</a:t>
          </a:r>
          <a:endParaRPr lang="zh-CN" altLang="en-US" dirty="0">
            <a:solidFill>
              <a:srgbClr val="0070C0"/>
            </a:solidFill>
          </a:endParaRPr>
        </a:p>
      </dgm:t>
    </dgm:pt>
    <dgm:pt modelId="{01F6E769-8AE4-40B5-BB94-D6A562DE266A}" type="parTrans" cxnId="{22E3983F-36F0-4BED-BA60-AD65A4AF30C4}">
      <dgm:prSet/>
      <dgm:spPr/>
      <dgm:t>
        <a:bodyPr/>
        <a:lstStyle/>
        <a:p>
          <a:endParaRPr lang="zh-CN" altLang="en-US"/>
        </a:p>
      </dgm:t>
    </dgm:pt>
    <dgm:pt modelId="{4DAAABFC-C999-4F4C-B2C5-C75D65B0FBEE}" type="sibTrans" cxnId="{22E3983F-36F0-4BED-BA60-AD65A4AF30C4}">
      <dgm:prSet/>
      <dgm:spPr/>
      <dgm:t>
        <a:bodyPr/>
        <a:lstStyle/>
        <a:p>
          <a:endParaRPr lang="zh-CN" altLang="en-US"/>
        </a:p>
      </dgm:t>
    </dgm:pt>
    <dgm:pt modelId="{0A94D26E-8EDE-48D7-8050-AD5D881E0C62}" type="pres">
      <dgm:prSet presAssocID="{73671286-051E-4ADB-A570-C53E344645CB}" presName="cycle" presStyleCnt="0">
        <dgm:presLayoutVars>
          <dgm:dir/>
          <dgm:resizeHandles val="exact"/>
        </dgm:presLayoutVars>
      </dgm:prSet>
      <dgm:spPr/>
      <dgm:t>
        <a:bodyPr/>
        <a:lstStyle/>
        <a:p>
          <a:endParaRPr lang="zh-CN" altLang="en-US"/>
        </a:p>
      </dgm:t>
    </dgm:pt>
    <dgm:pt modelId="{47544492-86F7-4062-9B11-7A3061C1FD46}" type="pres">
      <dgm:prSet presAssocID="{F9EB1670-569A-4011-8B3E-217D03247B6D}" presName="dummy" presStyleCnt="0"/>
      <dgm:spPr/>
    </dgm:pt>
    <dgm:pt modelId="{315E9FFC-0F7B-4BEF-A85D-E938466F59E0}" type="pres">
      <dgm:prSet presAssocID="{F9EB1670-569A-4011-8B3E-217D03247B6D}" presName="node" presStyleLbl="revTx" presStyleIdx="0" presStyleCnt="2">
        <dgm:presLayoutVars>
          <dgm:bulletEnabled val="1"/>
        </dgm:presLayoutVars>
      </dgm:prSet>
      <dgm:spPr/>
      <dgm:t>
        <a:bodyPr/>
        <a:lstStyle/>
        <a:p>
          <a:endParaRPr lang="zh-CN" altLang="en-US"/>
        </a:p>
      </dgm:t>
    </dgm:pt>
    <dgm:pt modelId="{E1C7D677-F736-4E44-8E9A-E06336DE9B5F}" type="pres">
      <dgm:prSet presAssocID="{D2F6F3A4-2422-4334-A9EA-24D4C3EB8522}" presName="sibTrans" presStyleLbl="node1" presStyleIdx="0" presStyleCnt="2"/>
      <dgm:spPr/>
      <dgm:t>
        <a:bodyPr/>
        <a:lstStyle/>
        <a:p>
          <a:endParaRPr lang="zh-CN" altLang="en-US"/>
        </a:p>
      </dgm:t>
    </dgm:pt>
    <dgm:pt modelId="{376CCB80-F103-4BBB-92CD-6EBF82AF10BC}" type="pres">
      <dgm:prSet presAssocID="{98508589-71A7-4469-9A59-B90823C403E3}" presName="dummy" presStyleCnt="0"/>
      <dgm:spPr/>
    </dgm:pt>
    <dgm:pt modelId="{C8A99ECA-496D-4C18-B533-DA19436FDBCF}" type="pres">
      <dgm:prSet presAssocID="{98508589-71A7-4469-9A59-B90823C403E3}" presName="node" presStyleLbl="revTx" presStyleIdx="1" presStyleCnt="2">
        <dgm:presLayoutVars>
          <dgm:bulletEnabled val="1"/>
        </dgm:presLayoutVars>
      </dgm:prSet>
      <dgm:spPr/>
      <dgm:t>
        <a:bodyPr/>
        <a:lstStyle/>
        <a:p>
          <a:endParaRPr lang="zh-CN" altLang="en-US"/>
        </a:p>
      </dgm:t>
    </dgm:pt>
    <dgm:pt modelId="{DC9D819B-541C-42A4-9A38-4B7D465D2E37}" type="pres">
      <dgm:prSet presAssocID="{4DAAABFC-C999-4F4C-B2C5-C75D65B0FBEE}" presName="sibTrans" presStyleLbl="node1" presStyleIdx="1" presStyleCnt="2"/>
      <dgm:spPr/>
      <dgm:t>
        <a:bodyPr/>
        <a:lstStyle/>
        <a:p>
          <a:endParaRPr lang="zh-CN" altLang="en-US"/>
        </a:p>
      </dgm:t>
    </dgm:pt>
  </dgm:ptLst>
  <dgm:cxnLst>
    <dgm:cxn modelId="{619765A0-0911-456F-8D1A-8B4382D2C05D}" srcId="{73671286-051E-4ADB-A570-C53E344645CB}" destId="{F9EB1670-569A-4011-8B3E-217D03247B6D}" srcOrd="0" destOrd="0" parTransId="{B985D76C-9172-4A85-9549-561508DFE796}" sibTransId="{D2F6F3A4-2422-4334-A9EA-24D4C3EB8522}"/>
    <dgm:cxn modelId="{DAC5BC27-1615-4FCF-907A-7E196F08BD1D}" type="presOf" srcId="{D2F6F3A4-2422-4334-A9EA-24D4C3EB8522}" destId="{E1C7D677-F736-4E44-8E9A-E06336DE9B5F}" srcOrd="0" destOrd="0" presId="urn:microsoft.com/office/officeart/2005/8/layout/cycle1"/>
    <dgm:cxn modelId="{16B44FB0-027A-4B13-883E-B201D0C20472}" type="presOf" srcId="{73671286-051E-4ADB-A570-C53E344645CB}" destId="{0A94D26E-8EDE-48D7-8050-AD5D881E0C62}" srcOrd="0" destOrd="0" presId="urn:microsoft.com/office/officeart/2005/8/layout/cycle1"/>
    <dgm:cxn modelId="{22E3983F-36F0-4BED-BA60-AD65A4AF30C4}" srcId="{73671286-051E-4ADB-A570-C53E344645CB}" destId="{98508589-71A7-4469-9A59-B90823C403E3}" srcOrd="1" destOrd="0" parTransId="{01F6E769-8AE4-40B5-BB94-D6A562DE266A}" sibTransId="{4DAAABFC-C999-4F4C-B2C5-C75D65B0FBEE}"/>
    <dgm:cxn modelId="{8017B5DE-9222-4692-815D-E6C3D52B4A2B}" type="presOf" srcId="{F9EB1670-569A-4011-8B3E-217D03247B6D}" destId="{315E9FFC-0F7B-4BEF-A85D-E938466F59E0}" srcOrd="0" destOrd="0" presId="urn:microsoft.com/office/officeart/2005/8/layout/cycle1"/>
    <dgm:cxn modelId="{8265AC16-3535-4163-86BE-5FC84FE1FB0D}" type="presOf" srcId="{98508589-71A7-4469-9A59-B90823C403E3}" destId="{C8A99ECA-496D-4C18-B533-DA19436FDBCF}" srcOrd="0" destOrd="0" presId="urn:microsoft.com/office/officeart/2005/8/layout/cycle1"/>
    <dgm:cxn modelId="{AF4CF230-B2C2-42E9-87F6-F3421A50D0BC}" type="presOf" srcId="{4DAAABFC-C999-4F4C-B2C5-C75D65B0FBEE}" destId="{DC9D819B-541C-42A4-9A38-4B7D465D2E37}" srcOrd="0" destOrd="0" presId="urn:microsoft.com/office/officeart/2005/8/layout/cycle1"/>
    <dgm:cxn modelId="{37AF44B6-D45C-4726-B660-C55F7AE3CCC8}" type="presParOf" srcId="{0A94D26E-8EDE-48D7-8050-AD5D881E0C62}" destId="{47544492-86F7-4062-9B11-7A3061C1FD46}" srcOrd="0" destOrd="0" presId="urn:microsoft.com/office/officeart/2005/8/layout/cycle1"/>
    <dgm:cxn modelId="{034BBEF6-5D90-4853-B411-BC14091D148A}" type="presParOf" srcId="{0A94D26E-8EDE-48D7-8050-AD5D881E0C62}" destId="{315E9FFC-0F7B-4BEF-A85D-E938466F59E0}" srcOrd="1" destOrd="0" presId="urn:microsoft.com/office/officeart/2005/8/layout/cycle1"/>
    <dgm:cxn modelId="{E554D77A-2CDE-4F31-87B7-465A07D2C2D0}" type="presParOf" srcId="{0A94D26E-8EDE-48D7-8050-AD5D881E0C62}" destId="{E1C7D677-F736-4E44-8E9A-E06336DE9B5F}" srcOrd="2" destOrd="0" presId="urn:microsoft.com/office/officeart/2005/8/layout/cycle1"/>
    <dgm:cxn modelId="{0DF4E848-DC95-4068-BBF5-935DE1D0BB75}" type="presParOf" srcId="{0A94D26E-8EDE-48D7-8050-AD5D881E0C62}" destId="{376CCB80-F103-4BBB-92CD-6EBF82AF10BC}" srcOrd="3" destOrd="0" presId="urn:microsoft.com/office/officeart/2005/8/layout/cycle1"/>
    <dgm:cxn modelId="{7403511F-FC3F-4754-BB70-04A3B762F180}" type="presParOf" srcId="{0A94D26E-8EDE-48D7-8050-AD5D881E0C62}" destId="{C8A99ECA-496D-4C18-B533-DA19436FDBCF}" srcOrd="4" destOrd="0" presId="urn:microsoft.com/office/officeart/2005/8/layout/cycle1"/>
    <dgm:cxn modelId="{2A4B666C-A93A-492A-B582-D4980C4C713A}" type="presParOf" srcId="{0A94D26E-8EDE-48D7-8050-AD5D881E0C62}" destId="{DC9D819B-541C-42A4-9A38-4B7D465D2E37}" srcOrd="5" destOrd="0" presId="urn:microsoft.com/office/officeart/2005/8/layout/cycle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15E9FFC-0F7B-4BEF-A85D-E938466F59E0}">
      <dsp:nvSpPr>
        <dsp:cNvPr id="0" name=""/>
        <dsp:cNvSpPr/>
      </dsp:nvSpPr>
      <dsp:spPr>
        <a:xfrm>
          <a:off x="2083108" y="956126"/>
          <a:ext cx="1273849" cy="1273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1733550">
            <a:lnSpc>
              <a:spcPct val="90000"/>
            </a:lnSpc>
            <a:spcBef>
              <a:spcPct val="0"/>
            </a:spcBef>
            <a:spcAft>
              <a:spcPct val="35000"/>
            </a:spcAft>
          </a:pPr>
          <a:r>
            <a:rPr lang="zh-CN" altLang="en-US" sz="3900" kern="1200" dirty="0" smtClean="0">
              <a:solidFill>
                <a:srgbClr val="FF66FF"/>
              </a:solidFill>
            </a:rPr>
            <a:t>真实仪器</a:t>
          </a:r>
          <a:endParaRPr lang="zh-CN" altLang="en-US" sz="3900" kern="1200" dirty="0">
            <a:solidFill>
              <a:srgbClr val="FF66FF"/>
            </a:solidFill>
          </a:endParaRPr>
        </a:p>
      </dsp:txBody>
      <dsp:txXfrm>
        <a:off x="2083108" y="956126"/>
        <a:ext cx="1273849" cy="1273849"/>
      </dsp:txXfrm>
    </dsp:sp>
    <dsp:sp modelId="{E1C7D677-F736-4E44-8E9A-E06336DE9B5F}">
      <dsp:nvSpPr>
        <dsp:cNvPr id="0" name=""/>
        <dsp:cNvSpPr/>
      </dsp:nvSpPr>
      <dsp:spPr>
        <a:xfrm>
          <a:off x="368452" y="282710"/>
          <a:ext cx="2620681" cy="2620681"/>
        </a:xfrm>
        <a:prstGeom prst="circularArrow">
          <a:avLst>
            <a:gd name="adj1" fmla="val 9478"/>
            <a:gd name="adj2" fmla="val 684561"/>
            <a:gd name="adj3" fmla="val 7852694"/>
            <a:gd name="adj4" fmla="val 2262745"/>
            <a:gd name="adj5" fmla="val 11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A99ECA-496D-4C18-B533-DA19436FDBCF}">
      <dsp:nvSpPr>
        <dsp:cNvPr id="0" name=""/>
        <dsp:cNvSpPr/>
      </dsp:nvSpPr>
      <dsp:spPr>
        <a:xfrm>
          <a:off x="628" y="956126"/>
          <a:ext cx="1273849" cy="1273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1733550">
            <a:lnSpc>
              <a:spcPct val="90000"/>
            </a:lnSpc>
            <a:spcBef>
              <a:spcPct val="0"/>
            </a:spcBef>
            <a:spcAft>
              <a:spcPct val="35000"/>
            </a:spcAft>
          </a:pPr>
          <a:r>
            <a:rPr lang="zh-CN" altLang="en-US" sz="3900" kern="1200" dirty="0" smtClean="0">
              <a:solidFill>
                <a:srgbClr val="0070C0"/>
              </a:solidFill>
            </a:rPr>
            <a:t>仿真仪器</a:t>
          </a:r>
          <a:endParaRPr lang="zh-CN" altLang="en-US" sz="3900" kern="1200" dirty="0">
            <a:solidFill>
              <a:srgbClr val="0070C0"/>
            </a:solidFill>
          </a:endParaRPr>
        </a:p>
      </dsp:txBody>
      <dsp:txXfrm>
        <a:off x="628" y="956126"/>
        <a:ext cx="1273849" cy="1273849"/>
      </dsp:txXfrm>
    </dsp:sp>
    <dsp:sp modelId="{DC9D819B-541C-42A4-9A38-4B7D465D2E37}">
      <dsp:nvSpPr>
        <dsp:cNvPr id="0" name=""/>
        <dsp:cNvSpPr/>
      </dsp:nvSpPr>
      <dsp:spPr>
        <a:xfrm>
          <a:off x="368452" y="282710"/>
          <a:ext cx="2620681" cy="2620681"/>
        </a:xfrm>
        <a:prstGeom prst="circularArrow">
          <a:avLst>
            <a:gd name="adj1" fmla="val 9478"/>
            <a:gd name="adj2" fmla="val 684561"/>
            <a:gd name="adj3" fmla="val 18652694"/>
            <a:gd name="adj4" fmla="val 13062745"/>
            <a:gd name="adj5" fmla="val 11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6083"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124" name="Rectangle 4"/>
          <p:cNvSpPr>
            <a:spLocks noGrp="1" noRot="1" noChangeAspec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46085"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第二级</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第三级</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第四级</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第五级</a:t>
            </a:r>
          </a:p>
        </p:txBody>
      </p:sp>
      <p:sp>
        <p:nvSpPr>
          <p:cNvPr id="46086"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6087"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eaLnBrk="1" hangingPunct="1">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fld id="{927D753F-1698-4382-A1E2-EE1C4F0F1B65}" type="slidenum">
              <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 xmlns:p14="http://schemas.microsoft.com/office/powerpoint/2010/main" val="4207649028"/>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p:sp>
      <p:sp>
        <p:nvSpPr>
          <p:cNvPr id="7171" name="备注占位符 2"/>
          <p:cNvSpPr>
            <a:spLocks noGrp="1"/>
          </p:cNvSpPr>
          <p:nvPr>
            <p:ph type="body" idx="1"/>
          </p:nvPr>
        </p:nvSpPr>
        <p:spPr/>
        <p:txBody>
          <a:bodyPr wrap="square" lIns="91440" tIns="45720" rIns="91440" bIns="45720" anchor="t"/>
          <a:lstStyle/>
          <a:p>
            <a:pPr lvl="0" eaLnBrk="1" hangingPunct="1"/>
            <a:endParaRPr lang="zh-CN" altLang="en-US" dirty="0"/>
          </a:p>
        </p:txBody>
      </p:sp>
      <p:sp>
        <p:nvSpPr>
          <p:cNvPr id="7172"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en-US" altLang="zh-CN" dirty="0"/>
              <a:pPr lvl="0" algn="r" eaLnBrk="1" hangingPunct="1">
                <a:spcBef>
                  <a:spcPct val="0"/>
                </a:spcBef>
              </a:pPr>
              <a:t>1</a:t>
            </a:fld>
            <a:endParaRPr lang="en-US" altLang="zh-CN" dirty="0"/>
          </a:p>
        </p:txBody>
      </p:sp>
    </p:spTree>
    <p:extLst>
      <p:ext uri="{BB962C8B-B14F-4D97-AF65-F5344CB8AC3E}">
        <p14:creationId xmlns="" xmlns:p14="http://schemas.microsoft.com/office/powerpoint/2010/main" val="278664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extLst>
      <p:ext uri="{BB962C8B-B14F-4D97-AF65-F5344CB8AC3E}">
        <p14:creationId xmlns="" xmlns:p14="http://schemas.microsoft.com/office/powerpoint/2010/main" val="3570994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en-US" altLang="zh-CN" sz="1200" dirty="0">
                <a:solidFill>
                  <a:srgbClr val="000000"/>
                </a:solidFill>
              </a:rPr>
              <a:pPr lvl="0" algn="r" eaLnBrk="1" hangingPunct="1"/>
              <a:t>8</a:t>
            </a:fld>
            <a:endParaRPr lang="en-US" altLang="zh-CN" sz="1200" dirty="0">
              <a:solidFill>
                <a:srgbClr val="000000"/>
              </a:solidFill>
            </a:endParaRPr>
          </a:p>
        </p:txBody>
      </p:sp>
      <p:sp>
        <p:nvSpPr>
          <p:cNvPr id="14339" name="Rectangle 2"/>
          <p:cNvSpPr>
            <a:spLocks noGrp="1" noRot="1" noChangeAspect="1" noTextEdit="1"/>
          </p:cNvSpPr>
          <p:nvPr>
            <p:ph type="sldImg"/>
          </p:nvPr>
        </p:nvSpPr>
        <p:spPr>
          <a:xfrm>
            <a:off x="1371600" y="1143000"/>
            <a:ext cx="4114800" cy="3086100"/>
          </a:xfrm>
        </p:spPr>
      </p:sp>
      <p:sp>
        <p:nvSpPr>
          <p:cNvPr id="252931" name="Rectangle 3"/>
          <p:cNvSpPr>
            <a:spLocks noGrp="1" noChangeArrowheads="1"/>
          </p:cNvSpPr>
          <p:nvPr>
            <p:ph type="body" idx="1"/>
          </p:nvPr>
        </p:nvSpPr>
        <p:spPr/>
        <p:txBody>
          <a:bodyPr wrap="square" lIns="91440" tIns="45720" rIns="91440" bIns="45720" numCol="1" anchor="t" anchorCtr="0" compatLnSpc="1"/>
          <a:lstStyle/>
          <a:p>
            <a:pPr marL="0" marR="0" lvl="0" indent="304800" algn="just" defTabSz="914400" rtl="0" eaLnBrk="0" fontAlgn="base" latinLnBrk="0" hangingPunct="0">
              <a:lnSpc>
                <a:spcPct val="100000"/>
              </a:lnSpc>
              <a:spcBef>
                <a:spcPct val="30000"/>
              </a:spcBef>
              <a:spcAft>
                <a:spcPct val="0"/>
              </a:spcAft>
              <a:buClrTx/>
              <a:buSzTx/>
              <a:buFontTx/>
              <a:buNone/>
              <a:defRPr/>
            </a:pPr>
            <a:r>
              <a:rPr kumimoji="0" lang="en-US" altLang="zh-CN" sz="1200" b="0" i="0" u="none" strike="noStrike" kern="1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1</a:t>
            </a:r>
            <a:r>
              <a:rPr kumimoji="0" lang="zh-CN" altLang="en-US" sz="1200" b="0" i="0" u="none" strike="noStrike" kern="1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a:t>
            </a:r>
            <a:r>
              <a:rPr kumimoji="0" lang="zh-CN" altLang="zh-CN" sz="1200" b="0" i="0" u="none" strike="noStrike" kern="1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虚拟仿真实验</a:t>
            </a:r>
            <a:endParaRPr kumimoji="0" lang="zh-CN" altLang="zh-CN" sz="1050" b="0" i="0" u="none" strike="noStrike" kern="1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304800" algn="just" defTabSz="914400" rtl="0" eaLnBrk="0" fontAlgn="base" latinLnBrk="0" hangingPunct="0">
              <a:lnSpc>
                <a:spcPct val="100000"/>
              </a:lnSpc>
              <a:spcBef>
                <a:spcPct val="30000"/>
              </a:spcBef>
              <a:spcAft>
                <a:spcPts val="1200"/>
              </a:spcAft>
              <a:buClrTx/>
              <a:buSzTx/>
              <a:buFontTx/>
              <a:buNone/>
              <a:defRPr/>
            </a:pPr>
            <a:r>
              <a:rPr kumimoji="0" lang="zh-CN" altLang="zh-CN" sz="1200" b="0" i="0" u="none" strike="noStrike" kern="1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利用计算机仿真软件进行纯虚拟核物理仿真实验——初步了解实验的原理和实验过程；</a:t>
            </a:r>
            <a:endParaRPr kumimoji="0" lang="zh-CN" altLang="zh-CN" sz="1050" b="0" i="0" u="none" strike="noStrike" kern="1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304800" algn="just" defTabSz="914400" rtl="0" eaLnBrk="0" fontAlgn="base" latinLnBrk="0" hangingPunct="0">
              <a:lnSpc>
                <a:spcPct val="100000"/>
              </a:lnSpc>
              <a:spcBef>
                <a:spcPct val="30000"/>
              </a:spcBef>
              <a:spcAft>
                <a:spcPct val="0"/>
              </a:spcAft>
              <a:buClrTx/>
              <a:buSzTx/>
              <a:buFontTx/>
              <a:buNone/>
              <a:defRPr/>
            </a:pPr>
            <a:r>
              <a:rPr kumimoji="0" lang="en-US" altLang="zh-CN" sz="1200" b="0" i="0" u="none" strike="noStrike" kern="1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2</a:t>
            </a:r>
            <a:r>
              <a:rPr kumimoji="0" lang="zh-CN" altLang="zh-CN" sz="1200" b="0" i="0" u="none" strike="noStrike" kern="1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、虚实结合实验</a:t>
            </a:r>
            <a:endParaRPr kumimoji="0" lang="zh-CN" altLang="zh-CN" sz="1050" b="0" i="0" u="none" strike="noStrike" kern="1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304800" algn="just" defTabSz="914400" rtl="0" eaLnBrk="0" fontAlgn="base" latinLnBrk="0" hangingPunct="0">
              <a:lnSpc>
                <a:spcPct val="100000"/>
              </a:lnSpc>
              <a:spcBef>
                <a:spcPct val="30000"/>
              </a:spcBef>
              <a:spcAft>
                <a:spcPts val="1200"/>
              </a:spcAft>
              <a:buClrTx/>
              <a:buSzTx/>
              <a:buFontTx/>
              <a:buNone/>
              <a:defRPr/>
            </a:pPr>
            <a:r>
              <a:rPr kumimoji="0" lang="zh-CN" altLang="zh-CN" sz="1200" b="0" i="0" u="none" strike="noStrike" kern="1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按照实验讲义提供的实验方案、方法和步骤，采用特定虚拟放射源、探测器和环境参数，搭配数字化谱仪进行虚实结合核物理实验——掌握核物理实验的基本技能和方法，理解射线与物质相互作用的物理机理、放射性信号的探测方法和探测器的工作原理，了加深对核实验的理解；</a:t>
            </a:r>
            <a:endParaRPr kumimoji="0" lang="zh-CN" altLang="zh-CN" sz="1050" b="0" i="0" u="none" strike="noStrike" kern="1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304800" algn="just" defTabSz="914400" rtl="0" eaLnBrk="0" fontAlgn="base" latinLnBrk="0" hangingPunct="0">
              <a:lnSpc>
                <a:spcPct val="100000"/>
              </a:lnSpc>
              <a:spcBef>
                <a:spcPct val="30000"/>
              </a:spcBef>
              <a:spcAft>
                <a:spcPct val="0"/>
              </a:spcAft>
              <a:buClrTx/>
              <a:buSzTx/>
              <a:buFontTx/>
              <a:buNone/>
              <a:defRPr/>
            </a:pPr>
            <a:r>
              <a:rPr kumimoji="0" lang="en-US" altLang="zh-CN" sz="1200" b="0" i="0" u="none" strike="noStrike" kern="1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3</a:t>
            </a:r>
            <a:r>
              <a:rPr kumimoji="0" lang="zh-CN" altLang="zh-CN" sz="1200" b="0" i="0" u="none" strike="noStrike" kern="1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、实物验证实验</a:t>
            </a:r>
            <a:endParaRPr kumimoji="0" lang="zh-CN" altLang="zh-CN" sz="1050" b="0" i="0" u="none" strike="noStrike" kern="1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304800" algn="just" defTabSz="914400" rtl="0" eaLnBrk="0" fontAlgn="base" latinLnBrk="0" hangingPunct="0">
              <a:lnSpc>
                <a:spcPct val="100000"/>
              </a:lnSpc>
              <a:spcBef>
                <a:spcPct val="30000"/>
              </a:spcBef>
              <a:spcAft>
                <a:spcPts val="1200"/>
              </a:spcAft>
              <a:buClrTx/>
              <a:buSzTx/>
              <a:buFontTx/>
              <a:buNone/>
              <a:defRPr/>
            </a:pPr>
            <a:r>
              <a:rPr kumimoji="0" lang="zh-CN" altLang="zh-CN" sz="1200" b="0" i="0" u="none" strike="noStrike" kern="1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用真实放射源及探测器代替虚拟仪器验证实验——虚实对比，加深核物理实验的真实体验，夯实学生的实践能力；</a:t>
            </a:r>
            <a:endParaRPr kumimoji="0" lang="zh-CN" altLang="zh-CN" sz="1050" b="0" i="0" u="none" strike="noStrike" kern="1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304800" algn="just" defTabSz="914400" rtl="0" eaLnBrk="0" fontAlgn="base" latinLnBrk="0" hangingPunct="0">
              <a:lnSpc>
                <a:spcPct val="100000"/>
              </a:lnSpc>
              <a:spcBef>
                <a:spcPct val="30000"/>
              </a:spcBef>
              <a:spcAft>
                <a:spcPct val="0"/>
              </a:spcAft>
              <a:buClrTx/>
              <a:buSzTx/>
              <a:buFontTx/>
              <a:buNone/>
              <a:defRPr/>
            </a:pPr>
            <a:r>
              <a:rPr kumimoji="0" lang="en-US" altLang="zh-CN" sz="1200" b="0" i="0" u="none" strike="noStrike" kern="1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4</a:t>
            </a:r>
            <a:r>
              <a:rPr kumimoji="0" lang="zh-CN" altLang="zh-CN" sz="1200" b="0" i="0" u="none" strike="noStrike" kern="1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、虚实重构创新实验</a:t>
            </a:r>
            <a:endParaRPr kumimoji="0" lang="zh-CN" altLang="zh-CN" sz="1050" b="0" i="0" u="none" strike="noStrike" kern="1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结合已学到的基本知识和技能，采用新方法和新技术，自主设计实验方案，并利用平台提供的虚、实仪器设备，进行探究、验证和创新的实验过程——提高创造性思维和能力</a:t>
            </a:r>
            <a:endParaRPr kumimoji="0" lang="zh-CN" altLang="en-US" sz="1200" b="0" i="0" u="none" strike="noStrike" kern="1200" cap="none" spc="0" normalizeH="0" baseline="0" noProof="0" dirty="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zh-CN" sz="12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 xmlns:p14="http://schemas.microsoft.com/office/powerpoint/2010/main" val="1988824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幻灯片图像占位符 1"/>
          <p:cNvSpPr>
            <a:spLocks noGrp="1" noRot="1" noChangeAspect="1" noTextEdit="1"/>
          </p:cNvSpPr>
          <p:nvPr>
            <p:ph type="sldImg"/>
          </p:nvPr>
        </p:nvSpPr>
        <p:spPr>
          <a:xfrm>
            <a:off x="1371600" y="1143000"/>
            <a:ext cx="4114800" cy="3086100"/>
          </a:xfrm>
        </p:spPr>
      </p:sp>
      <p:sp>
        <p:nvSpPr>
          <p:cNvPr id="3" name="备注占位符 2"/>
          <p:cNvSpPr>
            <a:spLocks noGrp="1"/>
          </p:cNvSpPr>
          <p:nvPr>
            <p:ph type="body" idx="1"/>
          </p:nvPr>
        </p:nvSpPr>
        <p:spPr/>
        <p:txBody>
          <a:bodyPr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zh-CN" sz="1200" b="0" i="0" u="none" strike="noStrike" kern="1200" cap="none" spc="0" normalizeH="0" baseline="0" noProof="0" dirty="0" smtClean="0">
                <a:ln>
                  <a:noFill/>
                </a:ln>
                <a:solidFill>
                  <a:schemeClr val="tx1"/>
                </a:solidFill>
                <a:effectLst/>
                <a:uLnTx/>
                <a:uFillTx/>
                <a:latin typeface="Arial" panose="020B0604020202020204" pitchFamily="34" charset="0"/>
                <a:ea typeface="宋体" panose="02010600030101010101" pitchFamily="2" charset="-122"/>
                <a:cs typeface="+mn-cs"/>
              </a:rPr>
              <a:t>1</a:t>
            </a:r>
            <a:r>
              <a:rPr kumimoji="0" lang="zh-CN" altLang="en-US" sz="1200" b="0" i="0" u="none" strike="noStrike" kern="1200" cap="none" spc="0" normalizeH="0" baseline="0" noProof="0" dirty="0" smtClean="0">
                <a:ln>
                  <a:noFill/>
                </a:ln>
                <a:solidFill>
                  <a:schemeClr val="tx1"/>
                </a:solidFill>
                <a:effectLst/>
                <a:uLnTx/>
                <a:uFillTx/>
                <a:latin typeface="Arial" panose="020B0604020202020204" pitchFamily="34" charset="0"/>
                <a:ea typeface="宋体" panose="02010600030101010101" pitchFamily="2" charset="-122"/>
                <a:cs typeface="+mn-cs"/>
              </a:rPr>
              <a:t>、</a:t>
            </a:r>
            <a:r>
              <a:rPr kumimoji="0" lang="zh-CN" altLang="zh-CN" sz="1200" b="0" i="0" u="none" strike="noStrike" kern="1200" cap="none" spc="0" normalizeH="0" baseline="0" noProof="0" dirty="0" smtClean="0">
                <a:ln>
                  <a:noFill/>
                </a:ln>
                <a:solidFill>
                  <a:schemeClr val="tx1"/>
                </a:solidFill>
                <a:effectLst/>
                <a:uLnTx/>
                <a:uFillTx/>
                <a:latin typeface="Arial" panose="020B0604020202020204" pitchFamily="34" charset="0"/>
                <a:ea typeface="宋体" panose="02010600030101010101" pitchFamily="2" charset="-122"/>
                <a:cs typeface="+mn-cs"/>
              </a:rPr>
              <a:t>主控制程序，用于实验内容的选择与执行控制；</a:t>
            </a:r>
            <a:endParaRPr kumimoji="0" lang="en-US" altLang="zh-CN" sz="1200" b="0" i="0" u="none" strike="noStrike" kern="1200" cap="none" spc="0" normalizeH="0" baseline="0" noProof="0" dirty="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zh-CN" sz="1200" b="0" i="0" u="none" strike="noStrike" kern="1200" cap="none" spc="0" normalizeH="0" baseline="0" noProof="0" dirty="0" smtClean="0">
                <a:ln>
                  <a:noFill/>
                </a:ln>
                <a:solidFill>
                  <a:schemeClr val="tx1"/>
                </a:solidFill>
                <a:effectLst/>
                <a:uLnTx/>
                <a:uFillTx/>
                <a:latin typeface="Arial" panose="020B0604020202020204" pitchFamily="34" charset="0"/>
                <a:ea typeface="宋体" panose="02010600030101010101" pitchFamily="2" charset="-122"/>
                <a:cs typeface="+mn-cs"/>
              </a:rPr>
              <a:t>2</a:t>
            </a:r>
            <a:r>
              <a:rPr kumimoji="0" lang="zh-CN" altLang="en-US" sz="1200" b="0" i="0" u="none" strike="noStrike" kern="1200" cap="none" spc="0" normalizeH="0" baseline="0" noProof="0" dirty="0" smtClean="0">
                <a:ln>
                  <a:noFill/>
                </a:ln>
                <a:solidFill>
                  <a:schemeClr val="tx1"/>
                </a:solidFill>
                <a:effectLst/>
                <a:uLnTx/>
                <a:uFillTx/>
                <a:latin typeface="Arial" panose="020B0604020202020204" pitchFamily="34" charset="0"/>
                <a:ea typeface="宋体" panose="02010600030101010101" pitchFamily="2" charset="-122"/>
                <a:cs typeface="+mn-cs"/>
              </a:rPr>
              <a:t>、</a:t>
            </a:r>
            <a:r>
              <a:rPr kumimoji="0" lang="zh-CN" altLang="zh-CN" sz="1200" b="0" i="0" u="none" strike="noStrike" kern="1200" cap="none" spc="0" normalizeH="0" baseline="0" noProof="0" dirty="0" smtClean="0">
                <a:ln>
                  <a:noFill/>
                </a:ln>
                <a:solidFill>
                  <a:schemeClr val="tx1"/>
                </a:solidFill>
                <a:effectLst/>
                <a:uLnTx/>
                <a:uFillTx/>
                <a:latin typeface="Arial" panose="020B0604020202020204" pitchFamily="34" charset="0"/>
                <a:ea typeface="宋体" panose="02010600030101010101" pitchFamily="2" charset="-122"/>
                <a:cs typeface="+mn-cs"/>
              </a:rPr>
              <a:t>各实验的模块程序，用于完成每个实验规定的具体任务；</a:t>
            </a:r>
          </a:p>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zh-CN" sz="1200" b="0" i="0" u="none" strike="noStrike" kern="1200" cap="none" spc="0" normalizeH="0" baseline="0" noProof="0" dirty="0" smtClean="0">
                <a:ln>
                  <a:noFill/>
                </a:ln>
                <a:solidFill>
                  <a:schemeClr val="tx1"/>
                </a:solidFill>
                <a:effectLst/>
                <a:uLnTx/>
                <a:uFillTx/>
                <a:latin typeface="Arial" panose="020B0604020202020204" pitchFamily="34" charset="0"/>
                <a:ea typeface="宋体" panose="02010600030101010101" pitchFamily="2" charset="-122"/>
                <a:cs typeface="+mn-cs"/>
              </a:rPr>
              <a:t>3</a:t>
            </a:r>
            <a:r>
              <a:rPr kumimoji="0" lang="zh-CN" altLang="en-US" sz="1200" b="0" i="0" u="none" strike="noStrike" kern="1200" cap="none" spc="0" normalizeH="0" baseline="0" noProof="0" dirty="0" smtClean="0">
                <a:ln>
                  <a:noFill/>
                </a:ln>
                <a:solidFill>
                  <a:schemeClr val="tx1"/>
                </a:solidFill>
                <a:effectLst/>
                <a:uLnTx/>
                <a:uFillTx/>
                <a:latin typeface="Arial" panose="020B0604020202020204" pitchFamily="34" charset="0"/>
                <a:ea typeface="宋体" panose="02010600030101010101" pitchFamily="2" charset="-122"/>
                <a:cs typeface="+mn-cs"/>
              </a:rPr>
              <a:t>、</a:t>
            </a:r>
            <a:r>
              <a:rPr kumimoji="0" lang="zh-CN" altLang="zh-CN" sz="1200" b="0" i="0" u="none" strike="noStrike" kern="1200" cap="none" spc="0" normalizeH="0" baseline="0" noProof="0" dirty="0" smtClean="0">
                <a:ln>
                  <a:noFill/>
                </a:ln>
                <a:solidFill>
                  <a:schemeClr val="tx1"/>
                </a:solidFill>
                <a:effectLst/>
                <a:uLnTx/>
                <a:uFillTx/>
                <a:latin typeface="Arial" panose="020B0604020202020204" pitchFamily="34" charset="0"/>
                <a:ea typeface="宋体" panose="02010600030101010101" pitchFamily="2" charset="-122"/>
                <a:cs typeface="+mn-cs"/>
              </a:rPr>
              <a:t>各种功能子函数，用于硬件仪器配置和数据处理以及部分特殊仿真功能的函数，可供主程序调用。</a:t>
            </a:r>
          </a:p>
          <a:p>
            <a:pPr marL="0" marR="0" lvl="0" indent="304800" algn="just"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dirty="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6388"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pPr lvl="0" algn="r" eaLnBrk="1" hangingPunct="1"/>
              <a:t>9</a:t>
            </a:fld>
            <a:endParaRPr lang="zh-CN" altLang="en-US" sz="1200" dirty="0"/>
          </a:p>
        </p:txBody>
      </p:sp>
    </p:spTree>
    <p:extLst>
      <p:ext uri="{BB962C8B-B14F-4D97-AF65-F5344CB8AC3E}">
        <p14:creationId xmlns="" xmlns:p14="http://schemas.microsoft.com/office/powerpoint/2010/main" val="2503917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1"/>
          <p:cNvSpPr>
            <a:spLocks noGrp="1" noRot="1" noChangeAspect="1" noTextEdit="1"/>
          </p:cNvSpPr>
          <p:nvPr>
            <p:ph type="sldImg"/>
          </p:nvPr>
        </p:nvSpPr>
        <p:spPr/>
      </p:sp>
      <p:sp>
        <p:nvSpPr>
          <p:cNvPr id="20483" name="备注占位符 2"/>
          <p:cNvSpPr>
            <a:spLocks noGrp="1"/>
          </p:cNvSpPr>
          <p:nvPr>
            <p:ph type="body" idx="1"/>
          </p:nvPr>
        </p:nvSpPr>
        <p:spPr/>
        <p:txBody>
          <a:bodyPr wrap="square" lIns="91440" tIns="45720" rIns="91440" bIns="45720" anchor="t"/>
          <a:lstStyle/>
          <a:p>
            <a:pPr lvl="0"/>
            <a:endParaRPr lang="zh-CN" altLang="en-US" dirty="0"/>
          </a:p>
        </p:txBody>
      </p:sp>
      <p:sp>
        <p:nvSpPr>
          <p:cNvPr id="20484"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pPr lvl="0" algn="r" eaLnBrk="1" hangingPunct="1"/>
              <a:t>12</a:t>
            </a:fld>
            <a:endParaRPr lang="zh-CN" altLang="en-US" sz="1200" dirty="0"/>
          </a:p>
        </p:txBody>
      </p:sp>
    </p:spTree>
    <p:extLst>
      <p:ext uri="{BB962C8B-B14F-4D97-AF65-F5344CB8AC3E}">
        <p14:creationId xmlns="" xmlns:p14="http://schemas.microsoft.com/office/powerpoint/2010/main" val="3467034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TextEdit="1"/>
          </p:cNvSpPr>
          <p:nvPr>
            <p:ph type="sldImg"/>
          </p:nvPr>
        </p:nvSpPr>
        <p:spPr/>
      </p:sp>
      <p:sp>
        <p:nvSpPr>
          <p:cNvPr id="22531" name="备注占位符 2"/>
          <p:cNvSpPr>
            <a:spLocks noGrp="1"/>
          </p:cNvSpPr>
          <p:nvPr>
            <p:ph type="body" idx="1"/>
          </p:nvPr>
        </p:nvSpPr>
        <p:spPr/>
        <p:txBody>
          <a:bodyPr wrap="square" lIns="91440" tIns="45720" rIns="91440" bIns="45720" anchor="t"/>
          <a:lstStyle/>
          <a:p>
            <a:pPr lvl="0"/>
            <a:endParaRPr lang="zh-CN" altLang="en-US" dirty="0"/>
          </a:p>
        </p:txBody>
      </p:sp>
      <p:sp>
        <p:nvSpPr>
          <p:cNvPr id="22532"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solidFill>
                  <a:srgbClr val="000000"/>
                </a:solidFill>
              </a:rPr>
              <a:pPr lvl="0" algn="r" eaLnBrk="1" hangingPunct="1"/>
              <a:t>16</a:t>
            </a:fld>
            <a:endParaRPr lang="zh-CN" altLang="en-US" sz="1200" dirty="0">
              <a:solidFill>
                <a:srgbClr val="000000"/>
              </a:solidFill>
            </a:endParaRPr>
          </a:p>
        </p:txBody>
      </p:sp>
    </p:spTree>
    <p:extLst>
      <p:ext uri="{BB962C8B-B14F-4D97-AF65-F5344CB8AC3E}">
        <p14:creationId xmlns="" xmlns:p14="http://schemas.microsoft.com/office/powerpoint/2010/main" val="1357700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p:sp>
      <p:sp>
        <p:nvSpPr>
          <p:cNvPr id="29699" name="备注占位符 2"/>
          <p:cNvSpPr>
            <a:spLocks noGrp="1"/>
          </p:cNvSpPr>
          <p:nvPr>
            <p:ph type="body" idx="1"/>
          </p:nvPr>
        </p:nvSpPr>
        <p:spPr/>
        <p:txBody>
          <a:bodyPr wrap="square" lIns="91440" tIns="45720" rIns="91440" bIns="45720" anchor="t"/>
          <a:lstStyle/>
          <a:p>
            <a:pPr lvl="0" eaLnBrk="1" hangingPunct="1"/>
            <a:endParaRPr lang="zh-CN" altLang="en-US" dirty="0"/>
          </a:p>
        </p:txBody>
      </p:sp>
      <p:sp>
        <p:nvSpPr>
          <p:cNvPr id="29700"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en-US" altLang="zh-CN" dirty="0"/>
              <a:pPr lvl="0" algn="r" eaLnBrk="1" hangingPunct="1">
                <a:spcBef>
                  <a:spcPct val="0"/>
                </a:spcBef>
              </a:pPr>
              <a:t>20</a:t>
            </a:fld>
            <a:endParaRPr lang="en-US" altLang="zh-CN" dirty="0"/>
          </a:p>
        </p:txBody>
      </p:sp>
    </p:spTree>
    <p:extLst>
      <p:ext uri="{BB962C8B-B14F-4D97-AF65-F5344CB8AC3E}">
        <p14:creationId xmlns="" xmlns:p14="http://schemas.microsoft.com/office/powerpoint/2010/main" val="4158413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p:sp>
      <p:sp>
        <p:nvSpPr>
          <p:cNvPr id="34819" name="备注占位符 2"/>
          <p:cNvSpPr>
            <a:spLocks noGrp="1"/>
          </p:cNvSpPr>
          <p:nvPr>
            <p:ph type="body" idx="1"/>
          </p:nvPr>
        </p:nvSpPr>
        <p:spPr/>
        <p:txBody>
          <a:bodyPr wrap="square" lIns="91440" tIns="45720" rIns="91440" bIns="45720" anchor="t"/>
          <a:lstStyle/>
          <a:p>
            <a:pPr lvl="0"/>
            <a:endParaRPr lang="en-US" altLang="zh-CN" dirty="0"/>
          </a:p>
          <a:p>
            <a:pPr lvl="0"/>
            <a:endParaRPr lang="zh-CN" altLang="en-US" dirty="0"/>
          </a:p>
        </p:txBody>
      </p:sp>
      <p:sp>
        <p:nvSpPr>
          <p:cNvPr id="34820"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en-US" altLang="zh-CN" sz="1200" dirty="0"/>
              <a:pPr lvl="0" algn="r" eaLnBrk="1" hangingPunct="1"/>
              <a:t>22</a:t>
            </a:fld>
            <a:endParaRPr lang="en-US" altLang="zh-CN" sz="1200" dirty="0"/>
          </a:p>
        </p:txBody>
      </p:sp>
    </p:spTree>
    <p:extLst>
      <p:ext uri="{BB962C8B-B14F-4D97-AF65-F5344CB8AC3E}">
        <p14:creationId xmlns="" xmlns:p14="http://schemas.microsoft.com/office/powerpoint/2010/main" val="5177793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solidFill>
          <a:schemeClr val="bg1"/>
        </a:solidFill>
        <a:effectLst/>
      </p:bgPr>
    </p:bg>
    <p:spTree>
      <p:nvGrpSpPr>
        <p:cNvPr id="1" name=""/>
        <p:cNvGrpSpPr/>
        <p:nvPr/>
      </p:nvGrpSpPr>
      <p:grpSpPr>
        <a:xfrm>
          <a:off x="0" y="0"/>
          <a:ext cx="0" cy="0"/>
          <a:chOff x="0" y="0"/>
          <a:chExt cx="0" cy="0"/>
        </a:xfrm>
      </p:grpSpPr>
      <p:pic>
        <p:nvPicPr>
          <p:cNvPr id="3074" name="Picture 3" descr="未标题-18"/>
          <p:cNvPicPr>
            <a:picLocks noChangeAspect="1"/>
          </p:cNvPicPr>
          <p:nvPr/>
        </p:nvPicPr>
        <p:blipFill>
          <a:blip r:embed="rId3" cstate="print"/>
          <a:stretch>
            <a:fillRect/>
          </a:stretch>
        </p:blipFill>
        <p:spPr>
          <a:xfrm>
            <a:off x="107950" y="44450"/>
            <a:ext cx="984250" cy="1008063"/>
          </a:xfrm>
          <a:prstGeom prst="rect">
            <a:avLst/>
          </a:prstGeom>
          <a:noFill/>
          <a:ln w="9525">
            <a:noFill/>
          </a:ln>
        </p:spPr>
      </p:pic>
      <p:sp>
        <p:nvSpPr>
          <p:cNvPr id="3075" name="Line 4"/>
          <p:cNvSpPr/>
          <p:nvPr/>
        </p:nvSpPr>
        <p:spPr>
          <a:xfrm>
            <a:off x="1187450" y="690563"/>
            <a:ext cx="7499350" cy="1587"/>
          </a:xfrm>
          <a:prstGeom prst="line">
            <a:avLst/>
          </a:prstGeom>
          <a:ln w="50800" cap="flat" cmpd="sng">
            <a:solidFill>
              <a:srgbClr val="99CC00"/>
            </a:solidFill>
            <a:prstDash val="solid"/>
            <a:headEnd type="none" w="med" len="med"/>
            <a:tailEnd type="none" w="med" len="med"/>
          </a:ln>
        </p:spPr>
      </p:sp>
      <p:sp>
        <p:nvSpPr>
          <p:cNvPr id="3076" name="Line 5"/>
          <p:cNvSpPr/>
          <p:nvPr/>
        </p:nvSpPr>
        <p:spPr>
          <a:xfrm>
            <a:off x="1187450" y="758825"/>
            <a:ext cx="7499350" cy="6350"/>
          </a:xfrm>
          <a:prstGeom prst="line">
            <a:avLst/>
          </a:prstGeom>
          <a:ln w="25400" cap="flat" cmpd="sng">
            <a:solidFill>
              <a:srgbClr val="CC3300"/>
            </a:solidFill>
            <a:prstDash val="solid"/>
            <a:headEnd type="none" w="med" len="med"/>
            <a:tailEnd type="none" w="med" len="med"/>
          </a:ln>
        </p:spPr>
      </p:sp>
      <p:sp>
        <p:nvSpPr>
          <p:cNvPr id="3077" name="Line 6"/>
          <p:cNvSpPr/>
          <p:nvPr/>
        </p:nvSpPr>
        <p:spPr>
          <a:xfrm>
            <a:off x="428625" y="6715125"/>
            <a:ext cx="8218488" cy="28575"/>
          </a:xfrm>
          <a:prstGeom prst="line">
            <a:avLst/>
          </a:prstGeom>
          <a:ln w="25400" cap="flat" cmpd="sng">
            <a:solidFill>
              <a:srgbClr val="CC3300">
                <a:alpha val="85097"/>
              </a:srgbClr>
            </a:solidFill>
            <a:prstDash val="solid"/>
            <a:headEnd type="none" w="med" len="med"/>
            <a:tailEnd type="none" w="med" len="med"/>
          </a:ln>
        </p:spPr>
      </p:sp>
      <p:sp>
        <p:nvSpPr>
          <p:cNvPr id="3078" name="Line 7"/>
          <p:cNvSpPr/>
          <p:nvPr/>
        </p:nvSpPr>
        <p:spPr>
          <a:xfrm>
            <a:off x="468313" y="6637338"/>
            <a:ext cx="8218487" cy="31750"/>
          </a:xfrm>
          <a:prstGeom prst="line">
            <a:avLst/>
          </a:prstGeom>
          <a:ln w="50800" cap="flat" cmpd="sng">
            <a:solidFill>
              <a:srgbClr val="99CC00"/>
            </a:solidFill>
            <a:prstDash val="solid"/>
            <a:headEnd type="none" w="med" len="med"/>
            <a:tailEnd type="none" w="med" len="med"/>
          </a:ln>
        </p:spPr>
      </p:sp>
      <p:sp>
        <p:nvSpPr>
          <p:cNvPr id="15" name="Text Box 8"/>
          <p:cNvSpPr txBox="1">
            <a:spLocks noChangeArrowheads="1"/>
          </p:cNvSpPr>
          <p:nvPr/>
        </p:nvSpPr>
        <p:spPr bwMode="auto">
          <a:xfrm>
            <a:off x="6804025" y="6249988"/>
            <a:ext cx="187166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smtClean="0">
                <a:ln>
                  <a:noFill/>
                </a:ln>
                <a:solidFill>
                  <a:schemeClr val="tx1"/>
                </a:solidFill>
                <a:effectLst/>
                <a:uLnTx/>
                <a:uFillTx/>
                <a:latin typeface="华文新魏" panose="02010800040101010101" pitchFamily="2" charset="-122"/>
                <a:ea typeface="华文新魏" panose="02010800040101010101" pitchFamily="2" charset="-122"/>
                <a:cs typeface="+mn-cs"/>
              </a:rPr>
              <a:t>物理实验教学中心</a:t>
            </a:r>
          </a:p>
        </p:txBody>
      </p:sp>
      <p:graphicFrame>
        <p:nvGraphicFramePr>
          <p:cNvPr id="3080" name="对象 2051"/>
          <p:cNvGraphicFramePr>
            <a:graphicFrameLocks noChangeAspect="1"/>
          </p:cNvGraphicFramePr>
          <p:nvPr userDrawn="1"/>
        </p:nvGraphicFramePr>
        <p:xfrm>
          <a:off x="5643563" y="6286500"/>
          <a:ext cx="1136650" cy="285750"/>
        </p:xfrm>
        <a:graphic>
          <a:graphicData uri="http://schemas.openxmlformats.org/presentationml/2006/ole">
            <p:oleObj spid="_x0000_s1047" r:id="rId4" imgW="7472880" imgH="1985040" progId="">
              <p:embed/>
            </p:oleObj>
          </a:graphicData>
        </a:graphic>
      </p:graphicFrame>
    </p:spTree>
  </p:cSld>
  <p:clrMapOvr>
    <a:masterClrMapping/>
  </p:clrMapOvr>
  <p:transition spd="med"/>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1"/>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609C090F-CBC1-4C5F-A2CE-8ADE3B9753F3}"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9"/>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609C090F-CBC1-4C5F-A2CE-8ADE3B9753F3}"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1"/>
            <a:ext cx="4038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1"/>
            <a:ext cx="4038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灯片编号占位符 4"/>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609C090F-CBC1-4C5F-A2CE-8ADE3B9753F3}"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9"/>
            <a:ext cx="8229600" cy="585152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灯片编号占位符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609C090F-CBC1-4C5F-A2CE-8ADE3B9753F3}"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solidFill>
          <a:schemeClr val="bg1"/>
        </a:solidFill>
        <a:effectLst/>
      </p:bgPr>
    </p:bg>
    <p:spTree>
      <p:nvGrpSpPr>
        <p:cNvPr id="1" name=""/>
        <p:cNvGrpSpPr/>
        <p:nvPr/>
      </p:nvGrpSpPr>
      <p:grpSpPr>
        <a:xfrm>
          <a:off x="0" y="0"/>
          <a:ext cx="0" cy="0"/>
          <a:chOff x="0" y="0"/>
          <a:chExt cx="0" cy="0"/>
        </a:xfrm>
      </p:grpSpPr>
      <p:pic>
        <p:nvPicPr>
          <p:cNvPr id="4098" name="Picture 3" descr="未标题-18"/>
          <p:cNvPicPr>
            <a:picLocks noChangeAspect="1"/>
          </p:cNvPicPr>
          <p:nvPr/>
        </p:nvPicPr>
        <p:blipFill>
          <a:blip r:embed="rId3" cstate="print"/>
          <a:stretch>
            <a:fillRect/>
          </a:stretch>
        </p:blipFill>
        <p:spPr>
          <a:xfrm>
            <a:off x="107950" y="44450"/>
            <a:ext cx="984250" cy="1008063"/>
          </a:xfrm>
          <a:prstGeom prst="rect">
            <a:avLst/>
          </a:prstGeom>
          <a:noFill/>
          <a:ln w="9525">
            <a:noFill/>
          </a:ln>
        </p:spPr>
      </p:pic>
      <p:sp>
        <p:nvSpPr>
          <p:cNvPr id="4099" name="Line 4"/>
          <p:cNvSpPr/>
          <p:nvPr/>
        </p:nvSpPr>
        <p:spPr>
          <a:xfrm>
            <a:off x="1187450" y="690563"/>
            <a:ext cx="7499350" cy="1587"/>
          </a:xfrm>
          <a:prstGeom prst="line">
            <a:avLst/>
          </a:prstGeom>
          <a:ln w="50800" cap="flat" cmpd="sng">
            <a:solidFill>
              <a:srgbClr val="99CC00"/>
            </a:solidFill>
            <a:prstDash val="solid"/>
            <a:headEnd type="none" w="med" len="med"/>
            <a:tailEnd type="none" w="med" len="med"/>
          </a:ln>
        </p:spPr>
      </p:sp>
      <p:sp>
        <p:nvSpPr>
          <p:cNvPr id="4100" name="Line 5"/>
          <p:cNvSpPr/>
          <p:nvPr/>
        </p:nvSpPr>
        <p:spPr>
          <a:xfrm>
            <a:off x="1187450" y="758825"/>
            <a:ext cx="7499350" cy="6350"/>
          </a:xfrm>
          <a:prstGeom prst="line">
            <a:avLst/>
          </a:prstGeom>
          <a:ln w="25400" cap="flat" cmpd="sng">
            <a:solidFill>
              <a:srgbClr val="CC3300"/>
            </a:solidFill>
            <a:prstDash val="solid"/>
            <a:headEnd type="none" w="med" len="med"/>
            <a:tailEnd type="none" w="med" len="med"/>
          </a:ln>
        </p:spPr>
      </p:sp>
      <p:sp>
        <p:nvSpPr>
          <p:cNvPr id="4101" name="Line 6"/>
          <p:cNvSpPr/>
          <p:nvPr/>
        </p:nvSpPr>
        <p:spPr>
          <a:xfrm>
            <a:off x="428625" y="6715125"/>
            <a:ext cx="8218488" cy="28575"/>
          </a:xfrm>
          <a:prstGeom prst="line">
            <a:avLst/>
          </a:prstGeom>
          <a:ln w="25400" cap="flat" cmpd="sng">
            <a:solidFill>
              <a:srgbClr val="CC3300">
                <a:alpha val="85097"/>
              </a:srgbClr>
            </a:solidFill>
            <a:prstDash val="solid"/>
            <a:headEnd type="none" w="med" len="med"/>
            <a:tailEnd type="none" w="med" len="med"/>
          </a:ln>
        </p:spPr>
      </p:sp>
      <p:sp>
        <p:nvSpPr>
          <p:cNvPr id="4102" name="Line 7"/>
          <p:cNvSpPr/>
          <p:nvPr/>
        </p:nvSpPr>
        <p:spPr>
          <a:xfrm>
            <a:off x="468313" y="6637338"/>
            <a:ext cx="8218487" cy="31750"/>
          </a:xfrm>
          <a:prstGeom prst="line">
            <a:avLst/>
          </a:prstGeom>
          <a:ln w="50800" cap="flat" cmpd="sng">
            <a:solidFill>
              <a:srgbClr val="99CC00"/>
            </a:solidFill>
            <a:prstDash val="solid"/>
            <a:headEnd type="none" w="med" len="med"/>
            <a:tailEnd type="none" w="med" len="med"/>
          </a:ln>
        </p:spPr>
      </p:sp>
      <p:sp>
        <p:nvSpPr>
          <p:cNvPr id="15" name="Text Box 8"/>
          <p:cNvSpPr txBox="1">
            <a:spLocks noChangeArrowheads="1"/>
          </p:cNvSpPr>
          <p:nvPr/>
        </p:nvSpPr>
        <p:spPr bwMode="auto">
          <a:xfrm>
            <a:off x="6804025" y="6249988"/>
            <a:ext cx="187166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smtClean="0">
                <a:ln>
                  <a:noFill/>
                </a:ln>
                <a:solidFill>
                  <a:schemeClr val="tx1"/>
                </a:solidFill>
                <a:effectLst/>
                <a:uLnTx/>
                <a:uFillTx/>
                <a:latin typeface="华文新魏" panose="02010800040101010101" pitchFamily="2" charset="-122"/>
                <a:ea typeface="华文新魏" panose="02010800040101010101" pitchFamily="2" charset="-122"/>
                <a:cs typeface="+mn-cs"/>
              </a:rPr>
              <a:t>物理实验教学中心</a:t>
            </a:r>
          </a:p>
        </p:txBody>
      </p:sp>
      <p:graphicFrame>
        <p:nvGraphicFramePr>
          <p:cNvPr id="4104" name="对象 2051"/>
          <p:cNvGraphicFramePr>
            <a:graphicFrameLocks noChangeAspect="1"/>
          </p:cNvGraphicFramePr>
          <p:nvPr/>
        </p:nvGraphicFramePr>
        <p:xfrm>
          <a:off x="5643563" y="6286500"/>
          <a:ext cx="1136650" cy="285750"/>
        </p:xfrm>
        <a:graphic>
          <a:graphicData uri="http://schemas.openxmlformats.org/presentationml/2006/ole">
            <p:oleObj spid="_x0000_s3101" r:id="rId4" imgW="7472880" imgH="1985040" progId="">
              <p:embed/>
            </p:oleObj>
          </a:graphicData>
        </a:graphic>
      </p:graphicFrame>
    </p:spTree>
  </p:cSld>
  <p:clrMapOvr>
    <a:masterClrMapping/>
  </p:clrMapOvr>
  <p:transition spd="med"/>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1"/>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3A0E5C5-BB16-4E34-8627-90FEA4B7371B}"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3A0E5C5-BB16-4E34-8627-90FEA4B7371B}"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灯片编号占位符 4"/>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3A0E5C5-BB16-4E34-8627-90FEA4B7371B}"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灯片编号占位符 6"/>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3A0E5C5-BB16-4E34-8627-90FEA4B7371B}"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灯片编号占位符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3A0E5C5-BB16-4E34-8627-90FEA4B7371B}"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1"/>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609C090F-CBC1-4C5F-A2CE-8ADE3B9753F3}"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3A0E5C5-BB16-4E34-8627-90FEA4B7371B}"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1"/>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灯片编号占位符 4"/>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3A0E5C5-BB16-4E34-8627-90FEA4B7371B}"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1"/>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灯片编号占位符 4"/>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3A0E5C5-BB16-4E34-8627-90FEA4B7371B}"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1"/>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3A0E5C5-BB16-4E34-8627-90FEA4B7371B}"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9"/>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3A0E5C5-BB16-4E34-8627-90FEA4B7371B}"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1"/>
            <a:ext cx="4038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1"/>
            <a:ext cx="4038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灯片编号占位符 4"/>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3A0E5C5-BB16-4E34-8627-90FEA4B7371B}"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9"/>
            <a:ext cx="8229600" cy="585152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灯片编号占位符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3A0E5C5-BB16-4E34-8627-90FEA4B7371B}"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609C090F-CBC1-4C5F-A2CE-8ADE3B9753F3}"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灯片编号占位符 4"/>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609C090F-CBC1-4C5F-A2CE-8ADE3B9753F3}"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灯片编号占位符 6"/>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609C090F-CBC1-4C5F-A2CE-8ADE3B9753F3}"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灯片编号占位符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609C090F-CBC1-4C5F-A2CE-8ADE3B9753F3}"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609C090F-CBC1-4C5F-A2CE-8ADE3B9753F3}"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1"/>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灯片编号占位符 4"/>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609C090F-CBC1-4C5F-A2CE-8ADE3B9753F3}"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1"/>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灯片编号占位符 4"/>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609C090F-CBC1-4C5F-A2CE-8ADE3B9753F3}"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未标题-18"/>
          <p:cNvPicPr>
            <a:picLocks noChangeAspect="1"/>
          </p:cNvPicPr>
          <p:nvPr/>
        </p:nvPicPr>
        <p:blipFill>
          <a:blip r:embed="rId15" cstate="print"/>
          <a:stretch>
            <a:fillRect/>
          </a:stretch>
        </p:blipFill>
        <p:spPr>
          <a:xfrm>
            <a:off x="107950" y="44450"/>
            <a:ext cx="984250" cy="1008063"/>
          </a:xfrm>
          <a:prstGeom prst="rect">
            <a:avLst/>
          </a:prstGeom>
          <a:noFill/>
          <a:ln w="9525">
            <a:noFill/>
          </a:ln>
        </p:spPr>
      </p:pic>
      <p:sp>
        <p:nvSpPr>
          <p:cNvPr id="1027" name="Line 4"/>
          <p:cNvSpPr/>
          <p:nvPr/>
        </p:nvSpPr>
        <p:spPr>
          <a:xfrm>
            <a:off x="1187450" y="690563"/>
            <a:ext cx="7499350" cy="1587"/>
          </a:xfrm>
          <a:prstGeom prst="line">
            <a:avLst/>
          </a:prstGeom>
          <a:ln w="50800" cap="flat" cmpd="sng">
            <a:solidFill>
              <a:srgbClr val="99CC00"/>
            </a:solidFill>
            <a:prstDash val="solid"/>
            <a:headEnd type="none" w="med" len="med"/>
            <a:tailEnd type="none" w="med" len="med"/>
          </a:ln>
        </p:spPr>
      </p:sp>
      <p:sp>
        <p:nvSpPr>
          <p:cNvPr id="1028" name="Line 5"/>
          <p:cNvSpPr/>
          <p:nvPr/>
        </p:nvSpPr>
        <p:spPr>
          <a:xfrm>
            <a:off x="1187450" y="758825"/>
            <a:ext cx="7499350" cy="6350"/>
          </a:xfrm>
          <a:prstGeom prst="line">
            <a:avLst/>
          </a:prstGeom>
          <a:ln w="25400" cap="flat" cmpd="sng">
            <a:solidFill>
              <a:srgbClr val="CC3300"/>
            </a:solidFill>
            <a:prstDash val="solid"/>
            <a:headEnd type="none" w="med" len="med"/>
            <a:tailEnd type="none" w="med" len="med"/>
          </a:ln>
        </p:spPr>
      </p:sp>
      <p:sp>
        <p:nvSpPr>
          <p:cNvPr id="1029" name="Line 6"/>
          <p:cNvSpPr/>
          <p:nvPr/>
        </p:nvSpPr>
        <p:spPr>
          <a:xfrm>
            <a:off x="468313" y="6569075"/>
            <a:ext cx="8218487" cy="28575"/>
          </a:xfrm>
          <a:prstGeom prst="line">
            <a:avLst/>
          </a:prstGeom>
          <a:ln w="25400" cap="flat" cmpd="sng">
            <a:solidFill>
              <a:srgbClr val="CC3300">
                <a:alpha val="85097"/>
              </a:srgbClr>
            </a:solidFill>
            <a:prstDash val="solid"/>
            <a:headEnd type="none" w="med" len="med"/>
            <a:tailEnd type="none" w="med" len="med"/>
          </a:ln>
        </p:spPr>
      </p:sp>
      <p:sp>
        <p:nvSpPr>
          <p:cNvPr id="1030" name="Line 7"/>
          <p:cNvSpPr/>
          <p:nvPr/>
        </p:nvSpPr>
        <p:spPr>
          <a:xfrm>
            <a:off x="468313" y="6637338"/>
            <a:ext cx="8218487" cy="31750"/>
          </a:xfrm>
          <a:prstGeom prst="line">
            <a:avLst/>
          </a:prstGeom>
          <a:ln w="50800" cap="flat" cmpd="sng">
            <a:solidFill>
              <a:srgbClr val="99CC00"/>
            </a:solidFill>
            <a:prstDash val="solid"/>
            <a:headEnd type="none" w="med" len="med"/>
            <a:tailEnd type="none" w="med" len="med"/>
          </a:ln>
        </p:spPr>
      </p:sp>
      <p:sp>
        <p:nvSpPr>
          <p:cNvPr id="1031" name="Text Box 8"/>
          <p:cNvSpPr txBox="1">
            <a:spLocks noChangeArrowheads="1"/>
          </p:cNvSpPr>
          <p:nvPr/>
        </p:nvSpPr>
        <p:spPr bwMode="auto">
          <a:xfrm>
            <a:off x="6804025" y="6323013"/>
            <a:ext cx="187166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smtClean="0">
                <a:ln>
                  <a:noFill/>
                </a:ln>
                <a:solidFill>
                  <a:schemeClr val="tx1"/>
                </a:solidFill>
                <a:effectLst/>
                <a:uLnTx/>
                <a:uFillTx/>
                <a:latin typeface="华文新魏" panose="02010800040101010101" pitchFamily="2" charset="-122"/>
                <a:ea typeface="华文新魏" panose="02010800040101010101" pitchFamily="2" charset="-122"/>
                <a:cs typeface="+mn-cs"/>
              </a:rPr>
              <a:t>物理实验教学中心</a:t>
            </a:r>
          </a:p>
        </p:txBody>
      </p:sp>
      <p:pic>
        <p:nvPicPr>
          <p:cNvPr id="1032" name="Picture 9"/>
          <p:cNvPicPr>
            <a:picLocks noChangeAspect="1"/>
          </p:cNvPicPr>
          <p:nvPr/>
        </p:nvPicPr>
        <p:blipFill>
          <a:blip r:embed="rId16" cstate="print">
            <a:clrChange>
              <a:clrFrom>
                <a:srgbClr val="000000"/>
              </a:clrFrom>
              <a:clrTo>
                <a:srgbClr val="000000">
                  <a:alpha val="0"/>
                </a:srgbClr>
              </a:clrTo>
            </a:clrChange>
          </a:blip>
          <a:stretch>
            <a:fillRect/>
          </a:stretch>
        </p:blipFill>
        <p:spPr>
          <a:xfrm>
            <a:off x="5940425" y="6308725"/>
            <a:ext cx="792163" cy="265113"/>
          </a:xfrm>
          <a:prstGeom prst="rect">
            <a:avLst/>
          </a:prstGeom>
          <a:noFill/>
          <a:ln w="9525">
            <a:noFill/>
          </a:ln>
        </p:spPr>
      </p:pic>
      <p:sp>
        <p:nvSpPr>
          <p:cNvPr id="425994" name="Rectangle 10"/>
          <p:cNvSpPr>
            <a:spLocks noGrp="1" noChangeArrowheads="1"/>
          </p:cNvSpPr>
          <p:nvPr>
            <p:ph type="sldNum" sz="quarter" idx="4"/>
          </p:nvPr>
        </p:nvSpPr>
        <p:spPr bwMode="auto">
          <a:xfrm>
            <a:off x="-1665287" y="6453188"/>
            <a:ext cx="21336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fld id="{609C090F-CBC1-4C5F-A2CE-8ADE3B9753F3}"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iming>
    <p:tnLst>
      <p:par>
        <p:cTn id="1" dur="indefinite" restart="never" nodeType="tmRoot"/>
      </p:par>
    </p:tnLst>
  </p:timing>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3" descr="未标题-18"/>
          <p:cNvPicPr>
            <a:picLocks noChangeAspect="1"/>
          </p:cNvPicPr>
          <p:nvPr/>
        </p:nvPicPr>
        <p:blipFill>
          <a:blip r:embed="rId15" cstate="print"/>
          <a:stretch>
            <a:fillRect/>
          </a:stretch>
        </p:blipFill>
        <p:spPr>
          <a:xfrm>
            <a:off x="107950" y="44450"/>
            <a:ext cx="984250" cy="1008063"/>
          </a:xfrm>
          <a:prstGeom prst="rect">
            <a:avLst/>
          </a:prstGeom>
          <a:noFill/>
          <a:ln w="9525">
            <a:noFill/>
          </a:ln>
        </p:spPr>
      </p:pic>
      <p:sp>
        <p:nvSpPr>
          <p:cNvPr id="2051" name="Line 4"/>
          <p:cNvSpPr/>
          <p:nvPr/>
        </p:nvSpPr>
        <p:spPr>
          <a:xfrm>
            <a:off x="1187450" y="690563"/>
            <a:ext cx="7499350" cy="1587"/>
          </a:xfrm>
          <a:prstGeom prst="line">
            <a:avLst/>
          </a:prstGeom>
          <a:ln w="50800" cap="flat" cmpd="sng">
            <a:solidFill>
              <a:srgbClr val="99CC00"/>
            </a:solidFill>
            <a:prstDash val="solid"/>
            <a:headEnd type="none" w="med" len="med"/>
            <a:tailEnd type="none" w="med" len="med"/>
          </a:ln>
        </p:spPr>
      </p:sp>
      <p:sp>
        <p:nvSpPr>
          <p:cNvPr id="2052" name="Line 5"/>
          <p:cNvSpPr/>
          <p:nvPr/>
        </p:nvSpPr>
        <p:spPr>
          <a:xfrm>
            <a:off x="1187450" y="758825"/>
            <a:ext cx="7499350" cy="6350"/>
          </a:xfrm>
          <a:prstGeom prst="line">
            <a:avLst/>
          </a:prstGeom>
          <a:ln w="25400" cap="flat" cmpd="sng">
            <a:solidFill>
              <a:srgbClr val="CC3300"/>
            </a:solidFill>
            <a:prstDash val="solid"/>
            <a:headEnd type="none" w="med" len="med"/>
            <a:tailEnd type="none" w="med" len="med"/>
          </a:ln>
        </p:spPr>
      </p:sp>
      <p:sp>
        <p:nvSpPr>
          <p:cNvPr id="2053" name="Line 6"/>
          <p:cNvSpPr/>
          <p:nvPr/>
        </p:nvSpPr>
        <p:spPr>
          <a:xfrm>
            <a:off x="468313" y="6569075"/>
            <a:ext cx="8218487" cy="28575"/>
          </a:xfrm>
          <a:prstGeom prst="line">
            <a:avLst/>
          </a:prstGeom>
          <a:ln w="25400" cap="flat" cmpd="sng">
            <a:solidFill>
              <a:srgbClr val="CC3300">
                <a:alpha val="85097"/>
              </a:srgbClr>
            </a:solidFill>
            <a:prstDash val="solid"/>
            <a:headEnd type="none" w="med" len="med"/>
            <a:tailEnd type="none" w="med" len="med"/>
          </a:ln>
        </p:spPr>
      </p:sp>
      <p:sp>
        <p:nvSpPr>
          <p:cNvPr id="2054" name="Line 7"/>
          <p:cNvSpPr/>
          <p:nvPr/>
        </p:nvSpPr>
        <p:spPr>
          <a:xfrm>
            <a:off x="468313" y="6637338"/>
            <a:ext cx="8218487" cy="31750"/>
          </a:xfrm>
          <a:prstGeom prst="line">
            <a:avLst/>
          </a:prstGeom>
          <a:ln w="50800" cap="flat" cmpd="sng">
            <a:solidFill>
              <a:srgbClr val="99CC00"/>
            </a:solidFill>
            <a:prstDash val="solid"/>
            <a:headEnd type="none" w="med" len="med"/>
            <a:tailEnd type="none" w="med" len="med"/>
          </a:ln>
        </p:spPr>
      </p:sp>
      <p:sp>
        <p:nvSpPr>
          <p:cNvPr id="2055" name="Text Box 8"/>
          <p:cNvSpPr txBox="1">
            <a:spLocks noChangeArrowheads="1"/>
          </p:cNvSpPr>
          <p:nvPr/>
        </p:nvSpPr>
        <p:spPr bwMode="auto">
          <a:xfrm>
            <a:off x="6804025" y="6323013"/>
            <a:ext cx="187166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smtClean="0">
                <a:ln>
                  <a:noFill/>
                </a:ln>
                <a:solidFill>
                  <a:schemeClr val="tx1"/>
                </a:solidFill>
                <a:effectLst/>
                <a:uLnTx/>
                <a:uFillTx/>
                <a:latin typeface="华文新魏" panose="02010800040101010101" pitchFamily="2" charset="-122"/>
                <a:ea typeface="华文新魏" panose="02010800040101010101" pitchFamily="2" charset="-122"/>
                <a:cs typeface="+mn-cs"/>
              </a:rPr>
              <a:t>物理实验教学中心</a:t>
            </a:r>
          </a:p>
        </p:txBody>
      </p:sp>
      <p:pic>
        <p:nvPicPr>
          <p:cNvPr id="2056" name="Picture 9"/>
          <p:cNvPicPr>
            <a:picLocks noChangeAspect="1"/>
          </p:cNvPicPr>
          <p:nvPr/>
        </p:nvPicPr>
        <p:blipFill>
          <a:blip r:embed="rId16" cstate="print">
            <a:clrChange>
              <a:clrFrom>
                <a:srgbClr val="000000"/>
              </a:clrFrom>
              <a:clrTo>
                <a:srgbClr val="000000">
                  <a:alpha val="0"/>
                </a:srgbClr>
              </a:clrTo>
            </a:clrChange>
          </a:blip>
          <a:stretch>
            <a:fillRect/>
          </a:stretch>
        </p:blipFill>
        <p:spPr>
          <a:xfrm>
            <a:off x="5940425" y="6308725"/>
            <a:ext cx="792163" cy="265113"/>
          </a:xfrm>
          <a:prstGeom prst="rect">
            <a:avLst/>
          </a:prstGeom>
          <a:noFill/>
          <a:ln w="9525">
            <a:noFill/>
          </a:ln>
        </p:spPr>
      </p:pic>
      <p:sp>
        <p:nvSpPr>
          <p:cNvPr id="425994" name="Rectangle 10"/>
          <p:cNvSpPr>
            <a:spLocks noGrp="1" noChangeArrowheads="1"/>
          </p:cNvSpPr>
          <p:nvPr>
            <p:ph type="sldNum" sz="quarter" idx="4"/>
          </p:nvPr>
        </p:nvSpPr>
        <p:spPr bwMode="auto">
          <a:xfrm>
            <a:off x="-1665287" y="6453188"/>
            <a:ext cx="21336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fld id="{03A0E5C5-BB16-4E34-8627-90FEA4B7371B}"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spd="med"/>
  <p:timing>
    <p:tnLst>
      <p:par>
        <p:cTn id="1" dur="indefinite" restart="never" nodeType="tmRoot"/>
      </p:par>
    </p:tnLst>
  </p:timing>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4.gif"/></Relationships>
</file>

<file path=ppt/slides/_rels/slide13.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gif"/><Relationship Id="rId7"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15.xml"/><Relationship Id="rId5" Type="http://schemas.openxmlformats.org/officeDocument/2006/relationships/image" Target="../media/image28.gif"/><Relationship Id="rId4" Type="http://schemas.openxmlformats.org/officeDocument/2006/relationships/image" Target="../media/image27.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AutoShape 2"/>
          <p:cNvSpPr>
            <a:spLocks noChangeArrowheads="1"/>
          </p:cNvSpPr>
          <p:nvPr/>
        </p:nvSpPr>
        <p:spPr bwMode="gray">
          <a:xfrm>
            <a:off x="6480175" y="3789363"/>
            <a:ext cx="2663825" cy="2520950"/>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gradFill rotWithShape="1">
            <a:gsLst>
              <a:gs pos="0">
                <a:schemeClr val="accent1">
                  <a:gamma/>
                  <a:tint val="60784"/>
                  <a:invGamma/>
                  <a:alpha val="12000"/>
                </a:schemeClr>
              </a:gs>
              <a:gs pos="50000">
                <a:schemeClr val="accent1"/>
              </a:gs>
              <a:gs pos="100000">
                <a:schemeClr val="accent1">
                  <a:gamma/>
                  <a:tint val="60784"/>
                  <a:invGamma/>
                  <a:alpha val="12000"/>
                </a:schemeClr>
              </a:gs>
            </a:gsLst>
            <a:lin ang="2700000" scaled="1"/>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47" name="Oval 3" descr="IMG_0139"/>
          <p:cNvSpPr/>
          <p:nvPr/>
        </p:nvSpPr>
        <p:spPr>
          <a:xfrm>
            <a:off x="6804025" y="4365625"/>
            <a:ext cx="2016125" cy="1944688"/>
          </a:xfrm>
          <a:prstGeom prst="ellipse">
            <a:avLst/>
          </a:prstGeom>
          <a:blipFill rotWithShape="0">
            <a:blip r:embed="rId3" cstate="print">
              <a:lum contrast="20000"/>
            </a:blip>
            <a:stretch>
              <a:fillRect/>
            </a:stretch>
          </a:blipFill>
          <a:ln w="9525">
            <a:noFill/>
          </a:ln>
        </p:spPr>
        <p:txBody>
          <a:bodyPr wrap="none" anchor="ctr"/>
          <a:lstStyle/>
          <a:p>
            <a:pPr eaLnBrk="1" hangingPunct="1"/>
            <a:endParaRPr lang="zh-CN" altLang="en-US" dirty="0">
              <a:latin typeface="Arial" panose="020B0604020202020204" pitchFamily="34" charset="0"/>
            </a:endParaRPr>
          </a:p>
        </p:txBody>
      </p:sp>
      <p:sp>
        <p:nvSpPr>
          <p:cNvPr id="369670" name="Text Box 6"/>
          <p:cNvSpPr txBox="1">
            <a:spLocks noChangeArrowheads="1"/>
          </p:cNvSpPr>
          <p:nvPr/>
        </p:nvSpPr>
        <p:spPr bwMode="auto">
          <a:xfrm>
            <a:off x="1403350" y="5661025"/>
            <a:ext cx="3313113" cy="400050"/>
          </a:xfrm>
          <a:prstGeom prst="rect">
            <a:avLst/>
          </a:prstGeom>
          <a:noFill/>
          <a:ln w="9525" algn="ctr">
            <a:noFill/>
            <a:miter lim="800000"/>
          </a:ln>
          <a:effectLst>
            <a:outerShdw dist="35921" dir="2700000" algn="ctr" rotWithShape="0">
              <a:schemeClr val="tx1"/>
            </a:outerShdw>
          </a:effectLst>
        </p:spPr>
        <p:txBody>
          <a:bodyPr>
            <a:spAutoFit/>
          </a:bodyPr>
          <a:lstStyle/>
          <a:p>
            <a:pPr marR="0" defTabSz="914400" eaLnBrk="1" hangingPunct="1">
              <a:spcBef>
                <a:spcPct val="50000"/>
              </a:spcBef>
              <a:buClrTx/>
              <a:buSzTx/>
              <a:buFontTx/>
              <a:buNone/>
              <a:defRPr/>
            </a:pPr>
            <a:endParaRPr kumimoji="0" lang="zh-CN" altLang="zh-CN" sz="2000" b="1" kern="1200" cap="none" spc="0" normalizeH="0" baseline="0" noProof="0">
              <a:solidFill>
                <a:srgbClr val="000099"/>
              </a:solidFill>
              <a:effectLst>
                <a:outerShdw blurRad="38100" dist="38100" dir="2700000" algn="tl">
                  <a:srgbClr val="C0C0C0"/>
                </a:outerShdw>
              </a:effectLst>
              <a:latin typeface="黑体" panose="02010600030101010101" pitchFamily="49" charset="-122"/>
              <a:ea typeface="黑体" panose="02010600030101010101" pitchFamily="49" charset="-122"/>
              <a:cs typeface="+mn-cs"/>
            </a:endParaRPr>
          </a:p>
        </p:txBody>
      </p:sp>
      <p:sp>
        <p:nvSpPr>
          <p:cNvPr id="369672" name="Rectangle 8"/>
          <p:cNvSpPr>
            <a:spLocks noChangeArrowheads="1"/>
          </p:cNvSpPr>
          <p:nvPr/>
        </p:nvSpPr>
        <p:spPr bwMode="gray">
          <a:xfrm>
            <a:off x="642938" y="1030288"/>
            <a:ext cx="8032750" cy="1212850"/>
          </a:xfrm>
          <a:prstGeom prst="rect">
            <a:avLst/>
          </a:prstGeom>
          <a:noFill/>
          <a:ln w="9525" algn="ctr">
            <a:noFill/>
            <a:miter lim="800000"/>
          </a:ln>
          <a:effectLst/>
        </p:spPr>
        <p:txBody>
          <a:bodyPr>
            <a:spAutoFit/>
          </a:bodyPr>
          <a:lstStyle/>
          <a:p>
            <a:pPr marL="0" marR="0" lvl="0" indent="0" algn="ctr" defTabSz="914400" rtl="0" eaLnBrk="1" fontAlgn="base" latinLnBrk="0" hangingPunct="1">
              <a:lnSpc>
                <a:spcPct val="130000"/>
              </a:lnSpc>
              <a:spcBef>
                <a:spcPct val="0"/>
              </a:spcBef>
              <a:spcAft>
                <a:spcPct val="0"/>
              </a:spcAft>
              <a:buClrTx/>
              <a:buSzTx/>
              <a:buFontTx/>
              <a:buNone/>
              <a:defRPr/>
            </a:pP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a:p>
            <a:pPr marL="0" marR="0" lvl="0" indent="0" algn="ctr" defTabSz="914400" rtl="0" eaLnBrk="1" fontAlgn="base" latinLnBrk="0" hangingPunct="1">
              <a:lnSpc>
                <a:spcPct val="130000"/>
              </a:lnSpc>
              <a:spcBef>
                <a:spcPct val="0"/>
              </a:spcBef>
              <a:spcAft>
                <a:spcPct val="0"/>
              </a:spcAft>
              <a:buClrTx/>
              <a:buSzTx/>
              <a:buFontTx/>
              <a:buNone/>
              <a:defRPr/>
            </a:pPr>
            <a:r>
              <a:rPr kumimoji="0" lang="zh-CN" alt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rPr>
              <a:t>虚实结合的近代核物理实验教学研究与探索</a:t>
            </a:r>
            <a:endParaRPr kumimoji="0" lang="zh-CN" alt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0030101010101" pitchFamily="49" charset="-122"/>
              <a:ea typeface="黑体" panose="02010600030101010101" pitchFamily="49" charset="-122"/>
              <a:cs typeface="+mn-cs"/>
            </a:endParaRPr>
          </a:p>
        </p:txBody>
      </p:sp>
      <p:sp>
        <p:nvSpPr>
          <p:cNvPr id="369673" name="Rectangle 9"/>
          <p:cNvSpPr>
            <a:spLocks noChangeArrowheads="1"/>
          </p:cNvSpPr>
          <p:nvPr/>
        </p:nvSpPr>
        <p:spPr bwMode="gray">
          <a:xfrm>
            <a:off x="1258888" y="3954463"/>
            <a:ext cx="6697663" cy="1338263"/>
          </a:xfrm>
          <a:prstGeom prst="rect">
            <a:avLst/>
          </a:prstGeom>
          <a:noFill/>
          <a:ln w="9525" algn="ctr">
            <a:noFill/>
            <a:miter lim="800000"/>
          </a:ln>
          <a:effectLst/>
        </p:spPr>
        <p:txBody>
          <a:bodyPr>
            <a:spAutoFit/>
          </a:bodyPr>
          <a:lstStyle/>
          <a:p>
            <a:pPr marL="0" marR="0" lvl="0" indent="0" algn="ctr" defTabSz="914400" rtl="0" eaLnBrk="1" fontAlgn="base" latinLnBrk="0" hangingPunct="1">
              <a:lnSpc>
                <a:spcPct val="135000"/>
              </a:lnSpc>
              <a:spcBef>
                <a:spcPct val="0"/>
              </a:spcBef>
              <a:spcAft>
                <a:spcPct val="0"/>
              </a:spcAft>
              <a:buClrTx/>
              <a:buSzTx/>
              <a:buFontTx/>
              <a:buNone/>
              <a:defRPr/>
            </a:pPr>
            <a:r>
              <a:rPr kumimoji="0" lang="zh-CN" altLang="en-US" sz="3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华文新魏" panose="02010800040101010101" pitchFamily="2" charset="-122"/>
                <a:cs typeface="+mn-cs"/>
              </a:rPr>
              <a:t>武汉大学物理实验教学中心</a:t>
            </a:r>
            <a:endParaRPr kumimoji="0" lang="zh-CN" altLang="en-US" sz="3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endParaRPr>
          </a:p>
          <a:p>
            <a:pPr marL="0" marR="0" lvl="0" indent="0" algn="ctr" defTabSz="914400" rtl="0" eaLnBrk="1" fontAlgn="base" latinLnBrk="0" hangingPunct="1">
              <a:lnSpc>
                <a:spcPct val="135000"/>
              </a:lnSpc>
              <a:spcBef>
                <a:spcPct val="0"/>
              </a:spcBef>
              <a:spcAft>
                <a:spcPct val="0"/>
              </a:spcAft>
              <a:buClrTx/>
              <a:buSzTx/>
              <a:buFontTx/>
              <a:buNone/>
              <a:defRPr/>
            </a:pPr>
            <a:r>
              <a:rPr kumimoji="0" lang="en-US" altLang="zh-CN" sz="2800" b="0"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mn-cs"/>
              </a:rPr>
              <a:t>2018.7.30</a:t>
            </a:r>
            <a:endParaRPr kumimoji="0" lang="en-US" altLang="zh-CN" sz="2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0030101010101" pitchFamily="49" charset="-122"/>
              <a:cs typeface="+mn-cs"/>
            </a:endParaRPr>
          </a:p>
        </p:txBody>
      </p:sp>
      <p:sp>
        <p:nvSpPr>
          <p:cNvPr id="6151" name="Text Box 11"/>
          <p:cNvSpPr txBox="1"/>
          <p:nvPr/>
        </p:nvSpPr>
        <p:spPr>
          <a:xfrm>
            <a:off x="3635375" y="2792413"/>
            <a:ext cx="1570038" cy="646112"/>
          </a:xfrm>
          <a:prstGeom prst="rect">
            <a:avLst/>
          </a:prstGeom>
          <a:noFill/>
          <a:ln w="9525">
            <a:noFill/>
          </a:ln>
        </p:spPr>
        <p:txBody>
          <a:bodyPr wrap="none">
            <a:spAutoFit/>
          </a:bodyPr>
          <a:lstStyle/>
          <a:p>
            <a:pPr eaLnBrk="1" hangingPunct="1"/>
            <a:r>
              <a:rPr lang="zh-CN" altLang="en-US" sz="3600" b="1" dirty="0">
                <a:solidFill>
                  <a:srgbClr val="0000FF"/>
                </a:solidFill>
                <a:latin typeface="Arial" panose="020B0604020202020204" pitchFamily="34" charset="0"/>
                <a:ea typeface="华文新魏" panose="02010800040101010101" pitchFamily="2" charset="-122"/>
              </a:rPr>
              <a:t>吴奕初</a:t>
            </a:r>
          </a:p>
        </p:txBody>
      </p:sp>
      <p:sp>
        <p:nvSpPr>
          <p:cNvPr id="8" name="矩形 7"/>
          <p:cNvSpPr/>
          <p:nvPr/>
        </p:nvSpPr>
        <p:spPr>
          <a:xfrm>
            <a:off x="2051050" y="195263"/>
            <a:ext cx="5761038" cy="434975"/>
          </a:xfrm>
          <a:prstGeom prst="rect">
            <a:avLst/>
          </a:prstGeom>
        </p:spPr>
        <p:txBody>
          <a:bodyPr>
            <a:spAutoFit/>
          </a:bodyPr>
          <a:lstStyle/>
          <a:p>
            <a:pPr marL="0" marR="0" lvl="0" indent="0" algn="ctr" defTabSz="914400" rtl="0" eaLnBrk="1" fontAlgn="base" latinLnBrk="0" hangingPunct="1">
              <a:lnSpc>
                <a:spcPct val="135000"/>
              </a:lnSpc>
              <a:spcBef>
                <a:spcPct val="0"/>
              </a:spcBef>
              <a:spcAft>
                <a:spcPct val="0"/>
              </a:spcAft>
              <a:buClrTx/>
              <a:buSzTx/>
              <a:buFontTx/>
              <a:buNone/>
              <a:defRPr/>
            </a:pPr>
            <a:r>
              <a:rPr kumimoji="0" lang="zh-CN" altLang="en-US" sz="1800" b="1" i="0" u="none" strike="noStrike" kern="1200" cap="none" spc="0" normalizeH="0" baseline="0" noProof="0" dirty="0">
                <a:ln>
                  <a:noFill/>
                </a:ln>
                <a:solidFill>
                  <a:srgbClr val="CC0000"/>
                </a:solidFill>
                <a:effectLst>
                  <a:outerShdw blurRad="38100" dist="38100" dir="2700000" algn="tl">
                    <a:srgbClr val="C0C0C0"/>
                  </a:outerShdw>
                </a:effectLst>
                <a:uLnTx/>
                <a:uFillTx/>
                <a:latin typeface="Arial" panose="020B0604020202020204" pitchFamily="34" charset="0"/>
                <a:ea typeface="华文新魏" panose="02010800040101010101" pitchFamily="2" charset="-122"/>
                <a:cs typeface="+mn-cs"/>
              </a:rPr>
              <a:t>第十届全国高等学校物理实验教学研讨会，青岛，</a:t>
            </a:r>
            <a:r>
              <a:rPr kumimoji="0" lang="en-US" altLang="zh-CN" sz="1800" b="1" i="0" u="none" strike="noStrike" kern="1200" cap="none" spc="0" normalizeH="0" baseline="0" noProof="0" dirty="0">
                <a:ln>
                  <a:noFill/>
                </a:ln>
                <a:solidFill>
                  <a:srgbClr val="CC0000"/>
                </a:solidFill>
                <a:effectLst>
                  <a:outerShdw blurRad="38100" dist="38100" dir="2700000" algn="tl">
                    <a:srgbClr val="C0C0C0"/>
                  </a:outerShdw>
                </a:effectLst>
                <a:uLnTx/>
                <a:uFillTx/>
                <a:latin typeface="Arial" panose="020B0604020202020204" pitchFamily="34" charset="0"/>
                <a:ea typeface="华文新魏" panose="02010800040101010101" pitchFamily="2" charset="-122"/>
                <a:cs typeface="+mn-cs"/>
              </a:rPr>
              <a:t>2018</a:t>
            </a:r>
            <a:endParaRPr kumimoji="0" lang="zh-CN" altLang="en-US" sz="1800" b="1" i="0" u="none" strike="noStrike" kern="1200" cap="none" spc="0" normalizeH="0" baseline="0" noProof="0" dirty="0">
              <a:ln>
                <a:noFill/>
              </a:ln>
              <a:solidFill>
                <a:srgbClr val="CC0000"/>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endParaRPr>
          </a:p>
        </p:txBody>
      </p:sp>
      <p:sp>
        <p:nvSpPr>
          <p:cNvPr id="2" name="文本框 1"/>
          <p:cNvSpPr txBox="1"/>
          <p:nvPr/>
        </p:nvSpPr>
        <p:spPr>
          <a:xfrm>
            <a:off x="3419587" y="3502581"/>
            <a:ext cx="2376264" cy="369332"/>
          </a:xfrm>
          <a:prstGeom prst="rect">
            <a:avLst/>
          </a:prstGeom>
          <a:noFill/>
        </p:spPr>
        <p:txBody>
          <a:bodyPr wrap="square" rtlCol="0">
            <a:spAutoFit/>
          </a:bodyPr>
          <a:lstStyle/>
          <a:p>
            <a:r>
              <a:rPr lang="en-US" altLang="zh-CN" dirty="0" smtClean="0">
                <a:solidFill>
                  <a:srgbClr val="0000FF"/>
                </a:solidFill>
              </a:rPr>
              <a:t>ycwu@whu.edu.cn</a:t>
            </a:r>
            <a:endParaRPr lang="zh-CN" altLang="en-US" dirty="0">
              <a:solidFill>
                <a:srgbClr val="0000FF"/>
              </a:solidFill>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标题 1"/>
          <p:cNvSpPr>
            <a:spLocks noGrp="1"/>
          </p:cNvSpPr>
          <p:nvPr>
            <p:ph type="title"/>
          </p:nvPr>
        </p:nvSpPr>
        <p:spPr>
          <a:xfrm>
            <a:off x="898525" y="188913"/>
            <a:ext cx="8229600" cy="1143000"/>
          </a:xfrm>
          <a:noFill/>
          <a:ln>
            <a:noFill/>
          </a:ln>
        </p:spPr>
        <p:txBody>
          <a:bodyPr/>
          <a:lstStyle/>
          <a:p>
            <a:r>
              <a:rPr lang="zh-CN" altLang="en-US" sz="2400" b="1" dirty="0">
                <a:solidFill>
                  <a:srgbClr val="FF0000"/>
                </a:solidFill>
                <a:latin typeface="黑体" panose="02010600030101010101" pitchFamily="49" charset="-122"/>
                <a:ea typeface="黑体" panose="02010600030101010101" pitchFamily="49" charset="-122"/>
              </a:rPr>
              <a:t>三</a:t>
            </a:r>
            <a:r>
              <a:rPr lang="en-US" altLang="zh-CN" sz="2400" b="1" dirty="0">
                <a:solidFill>
                  <a:srgbClr val="FF0000"/>
                </a:solidFill>
                <a:latin typeface="黑体" panose="02010600030101010101" pitchFamily="49" charset="-122"/>
                <a:ea typeface="黑体" panose="02010600030101010101" pitchFamily="49" charset="-122"/>
              </a:rPr>
              <a:t>. </a:t>
            </a:r>
            <a:r>
              <a:rPr lang="zh-CN" altLang="en-US" sz="2400" b="1" dirty="0">
                <a:solidFill>
                  <a:srgbClr val="FF0000"/>
                </a:solidFill>
                <a:latin typeface="黑体" panose="02010600030101010101" pitchFamily="49" charset="-122"/>
                <a:ea typeface="黑体" panose="02010600030101010101" pitchFamily="49" charset="-122"/>
              </a:rPr>
              <a:t>实验教学平台建设</a:t>
            </a:r>
          </a:p>
        </p:txBody>
      </p:sp>
      <p:pic>
        <p:nvPicPr>
          <p:cNvPr id="17411" name="内容占位符 3"/>
          <p:cNvPicPr>
            <a:picLocks noGrp="1" noChangeAspect="1"/>
          </p:cNvPicPr>
          <p:nvPr>
            <p:ph idx="1"/>
          </p:nvPr>
        </p:nvPicPr>
        <p:blipFill>
          <a:blip r:embed="rId2" cstate="print"/>
          <a:stretch>
            <a:fillRect/>
          </a:stretch>
        </p:blipFill>
        <p:spPr>
          <a:xfrm>
            <a:off x="866775" y="1844675"/>
            <a:ext cx="7089775" cy="3862388"/>
          </a:xfrm>
          <a:noFill/>
          <a:ln>
            <a:noFill/>
          </a:ln>
        </p:spPr>
      </p:pic>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p:cNvSpPr>
          <p:nvPr>
            <p:ph type="title"/>
          </p:nvPr>
        </p:nvSpPr>
        <p:spPr>
          <a:xfrm>
            <a:off x="457200" y="152400"/>
            <a:ext cx="8229600" cy="539750"/>
          </a:xfrm>
        </p:spPr>
        <p:txBody>
          <a:bodyPr vert="horz" wrap="square" lIns="91440" tIns="45720" rIns="91440" bIns="45720" anchor="b"/>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dirty="0" smtClean="0">
                <a:ln>
                  <a:noFill/>
                </a:ln>
                <a:solidFill>
                  <a:srgbClr val="FF0000"/>
                </a:solidFill>
                <a:uLnTx/>
                <a:uFillTx/>
                <a:latin typeface="+mn-ea"/>
                <a:ea typeface="+mn-ea"/>
                <a:cs typeface="+mj-cs"/>
              </a:rPr>
              <a:t>虚拟放射源及探测系统的研制与开发</a:t>
            </a:r>
            <a:endParaRPr kumimoji="0" lang="zh-CN" altLang="en-US" sz="2400" b="1" i="0" u="none" strike="noStrike" kern="0" cap="none" spc="0" normalizeH="0" baseline="0" noProof="0" dirty="0">
              <a:ln>
                <a:noFill/>
              </a:ln>
              <a:solidFill>
                <a:srgbClr val="FF0000"/>
              </a:solidFill>
              <a:uLnTx/>
              <a:uFillTx/>
              <a:latin typeface="+mn-ea"/>
              <a:ea typeface="+mn-ea"/>
              <a:cs typeface="+mj-cs"/>
            </a:endParaRPr>
          </a:p>
        </p:txBody>
      </p:sp>
      <p:pic>
        <p:nvPicPr>
          <p:cNvPr id="18435" name="图片 1"/>
          <p:cNvPicPr>
            <a:picLocks noChangeAspect="1"/>
          </p:cNvPicPr>
          <p:nvPr/>
        </p:nvPicPr>
        <p:blipFill>
          <a:blip r:embed="rId2" cstate="print"/>
          <a:stretch>
            <a:fillRect/>
          </a:stretch>
        </p:blipFill>
        <p:spPr>
          <a:xfrm>
            <a:off x="1692275" y="836613"/>
            <a:ext cx="5975350" cy="4176712"/>
          </a:xfrm>
          <a:prstGeom prst="rect">
            <a:avLst/>
          </a:prstGeom>
          <a:noFill/>
          <a:ln w="9525">
            <a:noFill/>
          </a:ln>
        </p:spPr>
      </p:pic>
      <p:sp>
        <p:nvSpPr>
          <p:cNvPr id="2" name="矩形 1"/>
          <p:cNvSpPr/>
          <p:nvPr/>
        </p:nvSpPr>
        <p:spPr>
          <a:xfrm>
            <a:off x="1008063" y="5229225"/>
            <a:ext cx="7343775" cy="923330"/>
          </a:xfrm>
          <a:prstGeom prst="rect">
            <a:avLst/>
          </a:prstGeom>
        </p:spPr>
        <p:txBody>
          <a:bodyPr>
            <a:spAutoFit/>
          </a:bodyPr>
          <a:lstStyle/>
          <a:p>
            <a:pPr marL="0" marR="0" lvl="0" indent="266700" algn="just" defTabSz="914400" rtl="0" eaLnBrk="0" fontAlgn="base" latinLnBrk="0" hangingPunct="0">
              <a:lnSpc>
                <a:spcPct val="100000"/>
              </a:lnSpc>
              <a:spcBef>
                <a:spcPct val="0"/>
              </a:spcBef>
              <a:spcAft>
                <a:spcPts val="0"/>
              </a:spcAft>
              <a:buClrTx/>
              <a:buSzTx/>
              <a:buFontTx/>
              <a:buNone/>
              <a:defRPr/>
            </a:pPr>
            <a:r>
              <a:rPr kumimoji="0" lang="zh-CN" altLang="en-US" sz="1800" b="1" i="0" u="none" strike="noStrike" kern="10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Times New Roman" panose="02020603050405020304" pitchFamily="18" charset="0"/>
              </a:rPr>
              <a:t>   与</a:t>
            </a:r>
            <a:r>
              <a:rPr kumimoji="0" lang="zh-CN" altLang="zh-CN" sz="1800" b="1" i="0" u="none" strike="noStrike" kern="10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Times New Roman" panose="02020603050405020304" pitchFamily="18" charset="0"/>
              </a:rPr>
              <a:t>安徽核芯电子科技有限公司一起合作开发了虚拟放射源产生和测量系统</a:t>
            </a:r>
            <a:r>
              <a:rPr kumimoji="0" lang="zh-CN" altLang="zh-CN" sz="1800" b="1" i="0" u="none" strike="noStrike" kern="100" cap="none" spc="0" normalizeH="0" baseline="0" noProof="0" dirty="0" smtClean="0">
                <a:ln>
                  <a:noFill/>
                </a:ln>
                <a:solidFill>
                  <a:srgbClr val="0000FF"/>
                </a:solidFill>
                <a:effectLst/>
                <a:uLnTx/>
                <a:uFillTx/>
                <a:latin typeface="Calibri" panose="020F0502020204030204" pitchFamily="34" charset="0"/>
                <a:ea typeface="宋体" panose="02010600030101010101" pitchFamily="2" charset="-122"/>
                <a:cs typeface="Times New Roman" panose="02020603050405020304" pitchFamily="18" charset="0"/>
              </a:rPr>
              <a:t>，开</a:t>
            </a:r>
            <a:r>
              <a:rPr kumimoji="0" lang="zh-CN" altLang="zh-CN" sz="1800" b="1" i="0" u="none" strike="noStrike" kern="10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Times New Roman" panose="02020603050405020304" pitchFamily="18" charset="0"/>
              </a:rPr>
              <a:t>出“无放射源”的近代核物理实验</a:t>
            </a:r>
            <a:r>
              <a:rPr kumimoji="0" lang="zh-CN" altLang="zh-CN" sz="1800" b="1" i="0" u="none" strike="noStrike" kern="100" cap="none" spc="0" normalizeH="0" baseline="0" noProof="0" dirty="0" smtClean="0">
                <a:ln>
                  <a:noFill/>
                </a:ln>
                <a:solidFill>
                  <a:srgbClr val="0000FF"/>
                </a:solidFill>
                <a:effectLst/>
                <a:uLnTx/>
                <a:uFillTx/>
                <a:latin typeface="Calibri" panose="020F0502020204030204" pitchFamily="34" charset="0"/>
                <a:ea typeface="宋体" panose="02010600030101010101" pitchFamily="2" charset="-122"/>
                <a:cs typeface="Times New Roman" panose="02020603050405020304" pitchFamily="18" charset="0"/>
              </a:rPr>
              <a:t>。</a:t>
            </a:r>
            <a:endParaRPr kumimoji="0" lang="en-US" altLang="zh-CN" sz="1800" b="1" i="0" u="none" strike="noStrike" kern="100" cap="none" spc="0" normalizeH="0" baseline="0" noProof="0" dirty="0" smtClean="0">
              <a:ln>
                <a:noFill/>
              </a:ln>
              <a:solidFill>
                <a:srgbClr val="0000FF"/>
              </a:solidFill>
              <a:effectLst/>
              <a:uLnTx/>
              <a:uFillTx/>
              <a:latin typeface="Calibri" panose="020F0502020204030204" pitchFamily="34" charset="0"/>
              <a:ea typeface="宋体" panose="02010600030101010101" pitchFamily="2" charset="-122"/>
              <a:cs typeface="Times New Roman" panose="02020603050405020304" pitchFamily="18" charset="0"/>
            </a:endParaRPr>
          </a:p>
          <a:p>
            <a:pPr marL="0" marR="0" lvl="0" indent="266700" algn="just" defTabSz="914400" rtl="0" eaLnBrk="0" fontAlgn="base" latinLnBrk="0" hangingPunct="0">
              <a:lnSpc>
                <a:spcPct val="100000"/>
              </a:lnSpc>
              <a:spcBef>
                <a:spcPct val="0"/>
              </a:spcBef>
              <a:spcAft>
                <a:spcPts val="0"/>
              </a:spcAft>
              <a:buClrTx/>
              <a:buSzTx/>
              <a:buFontTx/>
              <a:buNone/>
              <a:defRPr/>
            </a:pPr>
            <a:r>
              <a:rPr lang="zh-CN" altLang="en-US" b="1" kern="100" dirty="0" smtClean="0">
                <a:solidFill>
                  <a:srgbClr val="0000FF"/>
                </a:solidFill>
                <a:latin typeface="Calibri" panose="020F0502020204030204" pitchFamily="34" charset="0"/>
                <a:cs typeface="Times New Roman" panose="02020603050405020304" pitchFamily="18" charset="0"/>
              </a:rPr>
              <a:t>   详细参数可见</a:t>
            </a:r>
            <a:r>
              <a:rPr kumimoji="0" lang="en-US" altLang="zh-CN" sz="1800" b="1" i="0" u="none" strike="noStrike" kern="100" cap="none" spc="0" normalizeH="0" baseline="0" noProof="0" dirty="0" smtClean="0">
                <a:ln>
                  <a:noFill/>
                </a:ln>
                <a:solidFill>
                  <a:srgbClr val="0000FF"/>
                </a:solidFill>
                <a:effectLst/>
                <a:uLnTx/>
                <a:uFillTx/>
                <a:latin typeface="Calibri" panose="020F0502020204030204" pitchFamily="34" charset="0"/>
                <a:ea typeface="宋体" panose="02010600030101010101" pitchFamily="2" charset="-122"/>
                <a:cs typeface="Times New Roman" panose="02020603050405020304" pitchFamily="18" charset="0"/>
              </a:rPr>
              <a:t>www.hexindianzi.com</a:t>
            </a:r>
            <a:endParaRPr kumimoji="0" lang="zh-CN" altLang="zh-CN" sz="1800" b="1" i="0" u="none" strike="noStrike" kern="10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标题 1"/>
          <p:cNvSpPr>
            <a:spLocks noGrp="1"/>
          </p:cNvSpPr>
          <p:nvPr>
            <p:ph type="title"/>
          </p:nvPr>
        </p:nvSpPr>
        <p:spPr>
          <a:noFill/>
          <a:ln>
            <a:noFill/>
          </a:ln>
        </p:spPr>
        <p:txBody>
          <a:bodyPr/>
          <a:lstStyle/>
          <a:p>
            <a:endParaRPr lang="zh-CN" altLang="en-US" dirty="0"/>
          </a:p>
        </p:txBody>
      </p:sp>
      <p:graphicFrame>
        <p:nvGraphicFramePr>
          <p:cNvPr id="8" name="内容占位符 7"/>
          <p:cNvGraphicFramePr>
            <a:graphicFrameLocks noGrp="1"/>
          </p:cNvGraphicFramePr>
          <p:nvPr>
            <p:ph idx="1"/>
          </p:nvPr>
        </p:nvGraphicFramePr>
        <p:xfrm>
          <a:off x="5214942" y="2285992"/>
          <a:ext cx="3357586" cy="31861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7" name="Picture 3" descr="D:\Users\User\Documents\Tencent Files\80282284\FileRecv\真实na22demo.gif"/>
          <p:cNvPicPr>
            <a:picLocks noChangeAspect="1" noChangeArrowheads="1" noCrop="1"/>
          </p:cNvPicPr>
          <p:nvPr/>
        </p:nvPicPr>
        <p:blipFill>
          <a:blip r:embed="rId8" cstate="print"/>
          <a:srcRect/>
          <a:stretch>
            <a:fillRect/>
          </a:stretch>
        </p:blipFill>
        <p:spPr bwMode="auto">
          <a:xfrm>
            <a:off x="785813" y="1484784"/>
            <a:ext cx="3818166" cy="2444279"/>
          </a:xfrm>
          <a:prstGeom prst="rect">
            <a:avLst/>
          </a:prstGeom>
        </p:spPr>
        <p:style>
          <a:lnRef idx="1">
            <a:schemeClr val="accent2"/>
          </a:lnRef>
          <a:fillRef idx="2">
            <a:schemeClr val="accent2"/>
          </a:fillRef>
          <a:effectRef idx="1">
            <a:schemeClr val="accent2"/>
          </a:effectRef>
          <a:fontRef idx="minor">
            <a:schemeClr val="dk1"/>
          </a:fontRef>
        </p:style>
      </p:pic>
      <p:pic>
        <p:nvPicPr>
          <p:cNvPr id="1029" name="Picture 5" descr="D:\Users\User\Documents\Tencent Files\80282284\FileRecv\虚拟na22demo.gif"/>
          <p:cNvPicPr>
            <a:picLocks noChangeAspect="1" noChangeArrowheads="1" noCrop="1"/>
          </p:cNvPicPr>
          <p:nvPr/>
        </p:nvPicPr>
        <p:blipFill>
          <a:blip r:embed="rId9" cstate="print"/>
          <a:srcRect/>
          <a:stretch>
            <a:fillRect/>
          </a:stretch>
        </p:blipFill>
        <p:spPr bwMode="auto">
          <a:xfrm>
            <a:off x="808789" y="4038748"/>
            <a:ext cx="3773488" cy="2414588"/>
          </a:xfrm>
          <a:prstGeom prst="rect">
            <a:avLst/>
          </a:prstGeom>
        </p:spPr>
        <p:style>
          <a:lnRef idx="3">
            <a:schemeClr val="lt1"/>
          </a:lnRef>
          <a:fillRef idx="1">
            <a:schemeClr val="accent5"/>
          </a:fillRef>
          <a:effectRef idx="1">
            <a:schemeClr val="accent5"/>
          </a:effectRef>
          <a:fontRef idx="minor">
            <a:schemeClr val="lt1"/>
          </a:fontRef>
        </p:style>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标题 1"/>
          <p:cNvSpPr>
            <a:spLocks noGrp="1"/>
          </p:cNvSpPr>
          <p:nvPr>
            <p:ph type="title"/>
          </p:nvPr>
        </p:nvSpPr>
        <p:spPr>
          <a:xfrm>
            <a:off x="457200" y="188913"/>
            <a:ext cx="8229600" cy="1143000"/>
          </a:xfrm>
          <a:noFill/>
          <a:ln>
            <a:noFill/>
          </a:ln>
        </p:spPr>
        <p:txBody>
          <a:bodyPr/>
          <a:lstStyle/>
          <a:p>
            <a:r>
              <a:rPr lang="zh-CN" altLang="en-US" sz="2400" b="1" dirty="0" smtClean="0">
                <a:solidFill>
                  <a:srgbClr val="FF0000"/>
                </a:solidFill>
              </a:rPr>
              <a:t>示例</a:t>
            </a:r>
            <a:r>
              <a:rPr lang="en-US" altLang="zh-CN" sz="2400" b="1" dirty="0" smtClean="0">
                <a:solidFill>
                  <a:srgbClr val="FF0000"/>
                </a:solidFill>
              </a:rPr>
              <a:t>1— </a:t>
            </a:r>
            <a:r>
              <a:rPr lang="en-US" altLang="zh-CN" sz="2400" b="1" dirty="0">
                <a:solidFill>
                  <a:srgbClr val="FF0000"/>
                </a:solidFill>
                <a:sym typeface="Symbol" panose="05050102010706020507" pitchFamily="18" charset="2"/>
              </a:rPr>
              <a:t></a:t>
            </a:r>
            <a:r>
              <a:rPr lang="zh-CN" altLang="en-US" sz="2400" b="1" dirty="0">
                <a:solidFill>
                  <a:srgbClr val="FF0000"/>
                </a:solidFill>
              </a:rPr>
              <a:t>能谱测量（</a:t>
            </a:r>
            <a:r>
              <a:rPr lang="en-US" altLang="zh-CN" sz="2400" b="1" baseline="30000" dirty="0">
                <a:solidFill>
                  <a:srgbClr val="FF0000"/>
                </a:solidFill>
              </a:rPr>
              <a:t>137</a:t>
            </a:r>
            <a:r>
              <a:rPr lang="en-US" altLang="zh-CN" sz="2400" b="1" dirty="0">
                <a:solidFill>
                  <a:srgbClr val="FF0000"/>
                </a:solidFill>
              </a:rPr>
              <a:t>Cs</a:t>
            </a:r>
            <a:r>
              <a:rPr lang="zh-CN" altLang="en-US" sz="2400" b="1" dirty="0">
                <a:solidFill>
                  <a:srgbClr val="FF0000"/>
                </a:solidFill>
              </a:rPr>
              <a:t>，</a:t>
            </a:r>
            <a:r>
              <a:rPr lang="en-US" altLang="zh-CN" sz="2400" b="1" baseline="30000" dirty="0">
                <a:solidFill>
                  <a:srgbClr val="FF0000"/>
                </a:solidFill>
              </a:rPr>
              <a:t>60</a:t>
            </a:r>
            <a:r>
              <a:rPr lang="en-US" altLang="zh-CN" sz="2400" b="1" dirty="0">
                <a:solidFill>
                  <a:srgbClr val="FF0000"/>
                </a:solidFill>
              </a:rPr>
              <a:t>Co</a:t>
            </a:r>
            <a:r>
              <a:rPr lang="zh-CN" altLang="en-US" sz="2400" b="1" dirty="0">
                <a:solidFill>
                  <a:srgbClr val="FF0000"/>
                </a:solidFill>
              </a:rPr>
              <a:t>）</a:t>
            </a:r>
          </a:p>
        </p:txBody>
      </p:sp>
      <p:pic>
        <p:nvPicPr>
          <p:cNvPr id="17410" name="Picture 2" descr="C:\1-会议PPT\5.改变放射源.gif"/>
          <p:cNvPicPr>
            <a:picLocks noGrp="1" noChangeAspect="1" noChangeArrowheads="1" noCrop="1"/>
          </p:cNvPicPr>
          <p:nvPr>
            <p:ph idx="1"/>
          </p:nvPr>
        </p:nvPicPr>
        <p:blipFill>
          <a:blip r:embed="rId2" cstate="print"/>
          <a:srcRect/>
          <a:stretch>
            <a:fillRect/>
          </a:stretch>
        </p:blipFill>
        <p:spPr bwMode="auto">
          <a:xfrm>
            <a:off x="395536" y="980728"/>
            <a:ext cx="8544683" cy="5112568"/>
          </a:xfrm>
          <a:prstGeom prst="rect">
            <a:avLst/>
          </a:prstGeom>
          <a:noFill/>
        </p:spPr>
      </p:pic>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标题 1"/>
          <p:cNvSpPr>
            <a:spLocks noGrp="1"/>
          </p:cNvSpPr>
          <p:nvPr>
            <p:ph type="title"/>
          </p:nvPr>
        </p:nvSpPr>
        <p:spPr>
          <a:xfrm>
            <a:off x="457200" y="188913"/>
            <a:ext cx="8229600" cy="1143000"/>
          </a:xfrm>
          <a:noFill/>
          <a:ln>
            <a:noFill/>
          </a:ln>
        </p:spPr>
        <p:txBody>
          <a:bodyPr/>
          <a:lstStyle/>
          <a:p>
            <a:r>
              <a:rPr lang="zh-CN" altLang="en-US" sz="2400" b="1" dirty="0" smtClean="0">
                <a:solidFill>
                  <a:srgbClr val="FF0000"/>
                </a:solidFill>
              </a:rPr>
              <a:t>示例</a:t>
            </a:r>
            <a:r>
              <a:rPr lang="en-US" altLang="zh-CN" sz="2400" b="1" dirty="0" smtClean="0">
                <a:solidFill>
                  <a:srgbClr val="FF0000"/>
                </a:solidFill>
              </a:rPr>
              <a:t>2— </a:t>
            </a:r>
            <a:r>
              <a:rPr lang="en-US" altLang="zh-CN" sz="2400" b="1" dirty="0">
                <a:solidFill>
                  <a:srgbClr val="FF0000"/>
                </a:solidFill>
                <a:sym typeface="Symbol" panose="05050102010706020507" pitchFamily="18" charset="2"/>
              </a:rPr>
              <a:t></a:t>
            </a:r>
            <a:r>
              <a:rPr lang="zh-CN" altLang="en-US" sz="2400" b="1" dirty="0">
                <a:solidFill>
                  <a:srgbClr val="FF0000"/>
                </a:solidFill>
                <a:sym typeface="Symbol" panose="05050102010706020507" pitchFamily="18" charset="2"/>
              </a:rPr>
              <a:t>射线的吸收测量</a:t>
            </a:r>
            <a:endParaRPr lang="zh-CN" altLang="en-US" sz="2400" b="1" dirty="0">
              <a:solidFill>
                <a:srgbClr val="FF0000"/>
              </a:solidFill>
            </a:endParaRPr>
          </a:p>
        </p:txBody>
      </p:sp>
      <p:pic>
        <p:nvPicPr>
          <p:cNvPr id="18434" name="Picture 2" descr="C:\1-会议PPT\6e.改变吸收体操作视频.gif"/>
          <p:cNvPicPr>
            <a:picLocks noGrp="1" noChangeAspect="1" noChangeArrowheads="1" noCrop="1"/>
          </p:cNvPicPr>
          <p:nvPr>
            <p:ph idx="1"/>
          </p:nvPr>
        </p:nvPicPr>
        <p:blipFill>
          <a:blip r:embed="rId2" cstate="print"/>
          <a:srcRect/>
          <a:stretch>
            <a:fillRect/>
          </a:stretch>
        </p:blipFill>
        <p:spPr bwMode="auto">
          <a:xfrm>
            <a:off x="395536" y="1052736"/>
            <a:ext cx="8473365" cy="5073427"/>
          </a:xfrm>
          <a:prstGeom prst="rect">
            <a:avLst/>
          </a:prstGeom>
          <a:noFill/>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1-会议PPT\6c.改变吸收体数据.gif"/>
          <p:cNvPicPr>
            <a:picLocks noGrp="1" noChangeAspect="1" noChangeArrowheads="1" noCrop="1"/>
          </p:cNvPicPr>
          <p:nvPr>
            <p:ph sz="half" idx="1"/>
          </p:nvPr>
        </p:nvPicPr>
        <p:blipFill>
          <a:blip r:embed="rId2" cstate="print"/>
          <a:srcRect/>
          <a:stretch>
            <a:fillRect/>
          </a:stretch>
        </p:blipFill>
        <p:spPr bwMode="auto">
          <a:xfrm>
            <a:off x="10825" y="1772816"/>
            <a:ext cx="5656338" cy="3384376"/>
          </a:xfrm>
          <a:prstGeom prst="rect">
            <a:avLst/>
          </a:prstGeom>
          <a:noFill/>
        </p:spPr>
      </p:pic>
      <p:pic>
        <p:nvPicPr>
          <p:cNvPr id="19459" name="Picture 3" descr="C:\1-会议PPT\6d改变吸收体数据.gif"/>
          <p:cNvPicPr>
            <a:picLocks noGrp="1" noChangeAspect="1" noChangeArrowheads="1" noCrop="1"/>
          </p:cNvPicPr>
          <p:nvPr>
            <p:ph sz="half" idx="2"/>
          </p:nvPr>
        </p:nvPicPr>
        <p:blipFill>
          <a:blip r:embed="rId3" cstate="print"/>
          <a:srcRect/>
          <a:stretch>
            <a:fillRect/>
          </a:stretch>
        </p:blipFill>
        <p:spPr bwMode="auto">
          <a:xfrm>
            <a:off x="3608009" y="1700808"/>
            <a:ext cx="5535991" cy="3312368"/>
          </a:xfrm>
          <a:prstGeom prst="rect">
            <a:avLst/>
          </a:prstGeom>
          <a:noFill/>
        </p:spPr>
      </p:pic>
      <p:sp>
        <p:nvSpPr>
          <p:cNvPr id="7" name="标题 1"/>
          <p:cNvSpPr>
            <a:spLocks noGrp="1"/>
          </p:cNvSpPr>
          <p:nvPr>
            <p:ph type="title"/>
          </p:nvPr>
        </p:nvSpPr>
        <p:spPr>
          <a:noFill/>
          <a:ln>
            <a:noFill/>
          </a:ln>
        </p:spPr>
        <p:txBody>
          <a:bodyPr/>
          <a:lstStyle/>
          <a:p>
            <a:r>
              <a:rPr lang="zh-CN" altLang="en-US" sz="2400" b="1" dirty="0" smtClean="0">
                <a:solidFill>
                  <a:srgbClr val="FF0000"/>
                </a:solidFill>
              </a:rPr>
              <a:t>示例</a:t>
            </a:r>
            <a:r>
              <a:rPr lang="en-US" altLang="zh-CN" sz="2400" b="1" dirty="0" smtClean="0">
                <a:solidFill>
                  <a:srgbClr val="FF0000"/>
                </a:solidFill>
              </a:rPr>
              <a:t>2— </a:t>
            </a:r>
            <a:r>
              <a:rPr lang="en-US" altLang="zh-CN" sz="2400" b="1" dirty="0" smtClean="0">
                <a:solidFill>
                  <a:srgbClr val="FF0000"/>
                </a:solidFill>
                <a:sym typeface="Symbol" panose="05050102010706020507" pitchFamily="18" charset="2"/>
              </a:rPr>
              <a:t></a:t>
            </a:r>
            <a:r>
              <a:rPr lang="zh-CN" altLang="en-US" sz="2400" b="1" dirty="0" smtClean="0">
                <a:solidFill>
                  <a:srgbClr val="FF0000"/>
                </a:solidFill>
                <a:sym typeface="Symbol" panose="05050102010706020507" pitchFamily="18" charset="2"/>
              </a:rPr>
              <a:t>射线的吸收测量能谱</a:t>
            </a:r>
            <a:endParaRPr lang="zh-CN" altLang="en-US" sz="2400" b="1" dirty="0">
              <a:solidFill>
                <a:srgbClr val="FF0000"/>
              </a:solidFill>
            </a:endParaRP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reeform 4"/>
          <p:cNvSpPr>
            <a:spLocks noEditPoints="1"/>
          </p:cNvSpPr>
          <p:nvPr/>
        </p:nvSpPr>
        <p:spPr>
          <a:xfrm flipH="1">
            <a:off x="4029075" y="2062163"/>
            <a:ext cx="4864100" cy="402590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Lst>
            <a:rect l="0" t="0" r="0" b="0"/>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close/>
                <a:moveTo>
                  <a:pt x="2820" y="1934"/>
                </a:moveTo>
                <a:lnTo>
                  <a:pt x="2820" y="1934"/>
                </a:lnTo>
                <a:close/>
              </a:path>
            </a:pathLst>
          </a:custGeom>
          <a:gradFill rotWithShape="1">
            <a:gsLst>
              <a:gs pos="0">
                <a:schemeClr val="accent1">
                  <a:alpha val="100000"/>
                </a:schemeClr>
              </a:gs>
              <a:gs pos="100000">
                <a:schemeClr val="hlink">
                  <a:alpha val="100000"/>
                </a:schemeClr>
              </a:gs>
            </a:gsLst>
            <a:lin ang="5400000" scaled="1"/>
            <a:tileRect/>
          </a:gradFill>
          <a:ln w="0">
            <a:noFill/>
          </a:ln>
          <a:effectLst>
            <a:outerShdw dist="206741" dir="8249373" algn="ctr" rotWithShape="0">
              <a:schemeClr val="bg2">
                <a:alpha val="50000"/>
              </a:schemeClr>
            </a:outerShdw>
          </a:effectLst>
        </p:spPr>
        <p:txBody>
          <a:bodyPr/>
          <a:lstStyle/>
          <a:p>
            <a:endParaRPr lang="zh-CN" altLang="en-US"/>
          </a:p>
        </p:txBody>
      </p:sp>
      <p:sp>
        <p:nvSpPr>
          <p:cNvPr id="21507" name="Rectangle 2"/>
          <p:cNvSpPr>
            <a:spLocks noGrp="1"/>
          </p:cNvSpPr>
          <p:nvPr>
            <p:ph type="title"/>
          </p:nvPr>
        </p:nvSpPr>
        <p:spPr>
          <a:xfrm>
            <a:off x="307975" y="192088"/>
            <a:ext cx="8229600" cy="1143000"/>
          </a:xfrm>
          <a:noFill/>
          <a:ln>
            <a:noFill/>
          </a:ln>
        </p:spPr>
        <p:txBody>
          <a:bodyPr/>
          <a:lstStyle/>
          <a:p>
            <a:pPr eaLnBrk="1" hangingPunct="1"/>
            <a:r>
              <a:rPr lang="zh-CN" altLang="en-US" sz="2400" b="1" dirty="0" smtClean="0">
                <a:solidFill>
                  <a:srgbClr val="FF0000"/>
                </a:solidFill>
                <a:latin typeface="宋体" panose="02010600030101010101" pitchFamily="2" charset="-122"/>
              </a:rPr>
              <a:t>示例</a:t>
            </a:r>
            <a:r>
              <a:rPr lang="en-US" altLang="zh-CN" sz="2400" b="1" dirty="0" smtClean="0">
                <a:solidFill>
                  <a:srgbClr val="FF0000"/>
                </a:solidFill>
                <a:latin typeface="宋体" panose="02010600030101010101" pitchFamily="2" charset="-122"/>
              </a:rPr>
              <a:t>3-</a:t>
            </a:r>
            <a:r>
              <a:rPr lang="zh-CN" altLang="en-US" sz="2400" b="1" dirty="0">
                <a:solidFill>
                  <a:srgbClr val="FF0000"/>
                </a:solidFill>
                <a:latin typeface="宋体" panose="02010600030101010101" pitchFamily="2" charset="-122"/>
              </a:rPr>
              <a:t>核衰变统计规律研究</a:t>
            </a:r>
            <a:endParaRPr lang="en-US" altLang="zh-CN" sz="2400" b="1" dirty="0">
              <a:solidFill>
                <a:srgbClr val="FF0000"/>
              </a:solidFill>
              <a:latin typeface="宋体" panose="02010600030101010101" pitchFamily="2" charset="-122"/>
            </a:endParaRPr>
          </a:p>
        </p:txBody>
      </p:sp>
      <p:pic>
        <p:nvPicPr>
          <p:cNvPr id="21508" name="内容占位符 5" descr="demo.gif"/>
          <p:cNvPicPr>
            <a:picLocks noGrp="1" noChangeAspect="1"/>
          </p:cNvPicPr>
          <p:nvPr>
            <p:ph idx="1"/>
          </p:nvPr>
        </p:nvPicPr>
        <p:blipFill>
          <a:blip r:embed="rId3" cstate="print"/>
          <a:stretch>
            <a:fillRect/>
          </a:stretch>
        </p:blipFill>
        <p:spPr>
          <a:xfrm>
            <a:off x="142875" y="1571625"/>
            <a:ext cx="5121275" cy="3286125"/>
          </a:xfrm>
          <a:noFill/>
          <a:ln>
            <a:noFill/>
          </a:ln>
        </p:spPr>
      </p:pic>
      <p:sp>
        <p:nvSpPr>
          <p:cNvPr id="21509" name="Text Box 12"/>
          <p:cNvSpPr txBox="1"/>
          <p:nvPr/>
        </p:nvSpPr>
        <p:spPr>
          <a:xfrm>
            <a:off x="5362575" y="2093913"/>
            <a:ext cx="184150" cy="366712"/>
          </a:xfrm>
          <a:prstGeom prst="rect">
            <a:avLst/>
          </a:prstGeom>
          <a:noFill/>
          <a:ln w="9525">
            <a:noFill/>
          </a:ln>
        </p:spPr>
        <p:txBody>
          <a:bodyPr wrap="none">
            <a:spAutoFit/>
          </a:bodyPr>
          <a:lstStyle/>
          <a:p>
            <a:pPr algn="ctr"/>
            <a:endParaRPr lang="zh-CN" altLang="zh-CN" b="1" dirty="0">
              <a:solidFill>
                <a:srgbClr val="000000"/>
              </a:solidFill>
              <a:latin typeface="微软雅黑" panose="020B0503020204020204" charset="-122"/>
              <a:ea typeface="微软雅黑" panose="020B0503020204020204" charset="-122"/>
            </a:endParaRPr>
          </a:p>
        </p:txBody>
      </p:sp>
      <p:sp>
        <p:nvSpPr>
          <p:cNvPr id="21510" name="Oval 34"/>
          <p:cNvSpPr/>
          <p:nvPr/>
        </p:nvSpPr>
        <p:spPr>
          <a:xfrm rot="723406" flipH="1">
            <a:off x="5937250" y="5119688"/>
            <a:ext cx="1176338" cy="663575"/>
          </a:xfrm>
          <a:prstGeom prst="ellipse">
            <a:avLst/>
          </a:prstGeom>
          <a:solidFill>
            <a:srgbClr val="0F2145">
              <a:alpha val="30196"/>
            </a:srgbClr>
          </a:solidFill>
          <a:ln w="9525">
            <a:noFill/>
          </a:ln>
        </p:spPr>
        <p:txBody>
          <a:bodyPr wrap="none" anchor="ctr"/>
          <a:lstStyle/>
          <a:p>
            <a:pPr eaLnBrk="1" hangingPunct="1"/>
            <a:endParaRPr lang="zh-CN" altLang="en-US" b="1" dirty="0">
              <a:solidFill>
                <a:srgbClr val="000000"/>
              </a:solidFill>
              <a:latin typeface="微软雅黑" panose="020B0503020204020204" charset="-122"/>
              <a:ea typeface="微软雅黑" panose="020B0503020204020204" charset="-122"/>
            </a:endParaRPr>
          </a:p>
        </p:txBody>
      </p:sp>
      <p:sp>
        <p:nvSpPr>
          <p:cNvPr id="21511" name="Text Box 39"/>
          <p:cNvSpPr txBox="1"/>
          <p:nvPr/>
        </p:nvSpPr>
        <p:spPr>
          <a:xfrm flipH="1">
            <a:off x="4929188" y="4857750"/>
            <a:ext cx="1570037" cy="369888"/>
          </a:xfrm>
          <a:prstGeom prst="rect">
            <a:avLst/>
          </a:prstGeom>
          <a:noFill/>
          <a:ln w="9525">
            <a:noFill/>
          </a:ln>
        </p:spPr>
        <p:txBody>
          <a:bodyPr wrap="none">
            <a:spAutoFit/>
          </a:bodyPr>
          <a:lstStyle/>
          <a:p>
            <a:pPr algn="ctr" eaLnBrk="1" hangingPunct="1"/>
            <a:r>
              <a:rPr lang="zh-CN" altLang="en-US" b="1" dirty="0">
                <a:solidFill>
                  <a:srgbClr val="FF0000"/>
                </a:solidFill>
                <a:latin typeface="微软雅黑" panose="020B0503020204020204" charset="-122"/>
                <a:ea typeface="微软雅黑" panose="020B0503020204020204" charset="-122"/>
              </a:rPr>
              <a:t>中子能谱实验</a:t>
            </a:r>
            <a:endParaRPr lang="en-US" altLang="zh-CN" b="1" dirty="0">
              <a:solidFill>
                <a:srgbClr val="FF0000"/>
              </a:solidFill>
              <a:latin typeface="微软雅黑" panose="020B0503020204020204" charset="-122"/>
              <a:ea typeface="微软雅黑" panose="020B0503020204020204" charset="-122"/>
            </a:endParaRPr>
          </a:p>
        </p:txBody>
      </p:sp>
      <p:sp>
        <p:nvSpPr>
          <p:cNvPr id="21512" name="Oval 40"/>
          <p:cNvSpPr/>
          <p:nvPr/>
        </p:nvSpPr>
        <p:spPr>
          <a:xfrm rot="772996" flipH="1">
            <a:off x="7694613" y="4511675"/>
            <a:ext cx="927100" cy="608013"/>
          </a:xfrm>
          <a:prstGeom prst="ellipse">
            <a:avLst/>
          </a:prstGeom>
          <a:solidFill>
            <a:srgbClr val="0F2145">
              <a:alpha val="30196"/>
            </a:srgbClr>
          </a:solidFill>
          <a:ln w="9525">
            <a:noFill/>
          </a:ln>
        </p:spPr>
        <p:txBody>
          <a:bodyPr wrap="none" anchor="ctr"/>
          <a:lstStyle/>
          <a:p>
            <a:pPr eaLnBrk="1" hangingPunct="1"/>
            <a:endParaRPr lang="zh-CN" altLang="en-US" b="1" dirty="0">
              <a:solidFill>
                <a:srgbClr val="000000"/>
              </a:solidFill>
              <a:latin typeface="微软雅黑" panose="020B0503020204020204" charset="-122"/>
              <a:ea typeface="微软雅黑" panose="020B0503020204020204" charset="-122"/>
            </a:endParaRPr>
          </a:p>
        </p:txBody>
      </p:sp>
      <p:sp>
        <p:nvSpPr>
          <p:cNvPr id="21513" name="Oval 47"/>
          <p:cNvSpPr/>
          <p:nvPr/>
        </p:nvSpPr>
        <p:spPr>
          <a:xfrm flipH="1">
            <a:off x="8020050" y="2760663"/>
            <a:ext cx="747713" cy="531812"/>
          </a:xfrm>
          <a:prstGeom prst="ellipse">
            <a:avLst/>
          </a:prstGeom>
          <a:solidFill>
            <a:srgbClr val="0F2145">
              <a:alpha val="30196"/>
            </a:srgbClr>
          </a:solidFill>
          <a:ln w="9525">
            <a:noFill/>
          </a:ln>
        </p:spPr>
        <p:txBody>
          <a:bodyPr wrap="none" anchor="ctr"/>
          <a:lstStyle/>
          <a:p>
            <a:pPr eaLnBrk="1" hangingPunct="1"/>
            <a:endParaRPr lang="zh-CN" altLang="en-US" b="1" dirty="0">
              <a:solidFill>
                <a:srgbClr val="000000"/>
              </a:solidFill>
              <a:latin typeface="微软雅黑" panose="020B0503020204020204" charset="-122"/>
              <a:ea typeface="微软雅黑" panose="020B0503020204020204" charset="-122"/>
            </a:endParaRPr>
          </a:p>
        </p:txBody>
      </p:sp>
      <p:sp>
        <p:nvSpPr>
          <p:cNvPr id="21514" name="Text Box 52"/>
          <p:cNvSpPr txBox="1"/>
          <p:nvPr/>
        </p:nvSpPr>
        <p:spPr>
          <a:xfrm flipH="1">
            <a:off x="5857875" y="3000375"/>
            <a:ext cx="1266825" cy="369888"/>
          </a:xfrm>
          <a:prstGeom prst="rect">
            <a:avLst/>
          </a:prstGeom>
          <a:noFill/>
          <a:ln w="9525">
            <a:noFill/>
          </a:ln>
        </p:spPr>
        <p:txBody>
          <a:bodyPr wrap="none">
            <a:spAutoFit/>
          </a:bodyPr>
          <a:lstStyle/>
          <a:p>
            <a:pPr algn="ctr" eaLnBrk="1" hangingPunct="1"/>
            <a:r>
              <a:rPr lang="el-GR" altLang="zh-CN" b="1" dirty="0">
                <a:solidFill>
                  <a:srgbClr val="FF0000"/>
                </a:solidFill>
                <a:latin typeface="微软雅黑" panose="020B0503020204020204" charset="-122"/>
                <a:ea typeface="微软雅黑" panose="020B0503020204020204" charset="-122"/>
              </a:rPr>
              <a:t>α</a:t>
            </a:r>
            <a:r>
              <a:rPr lang="zh-CN" altLang="en-US" b="1" dirty="0">
                <a:solidFill>
                  <a:srgbClr val="FF0000"/>
                </a:solidFill>
                <a:latin typeface="微软雅黑" panose="020B0503020204020204" charset="-122"/>
                <a:ea typeface="微软雅黑" panose="020B0503020204020204" charset="-122"/>
              </a:rPr>
              <a:t>能谱实验</a:t>
            </a:r>
            <a:endParaRPr lang="en-US" altLang="zh-CN" b="1" dirty="0">
              <a:solidFill>
                <a:srgbClr val="FF0000"/>
              </a:solidFill>
              <a:latin typeface="微软雅黑" panose="020B0503020204020204" charset="-122"/>
              <a:ea typeface="微软雅黑" panose="020B0503020204020204" charset="-122"/>
            </a:endParaRPr>
          </a:p>
        </p:txBody>
      </p:sp>
      <p:sp>
        <p:nvSpPr>
          <p:cNvPr id="21515" name="Oval 53"/>
          <p:cNvSpPr/>
          <p:nvPr/>
        </p:nvSpPr>
        <p:spPr>
          <a:xfrm flipH="1">
            <a:off x="7169150" y="2232025"/>
            <a:ext cx="561975" cy="228600"/>
          </a:xfrm>
          <a:prstGeom prst="ellipse">
            <a:avLst/>
          </a:prstGeom>
          <a:solidFill>
            <a:srgbClr val="0F2145">
              <a:alpha val="30196"/>
            </a:srgbClr>
          </a:solidFill>
          <a:ln w="9525">
            <a:noFill/>
          </a:ln>
        </p:spPr>
        <p:txBody>
          <a:bodyPr wrap="none" anchor="ctr"/>
          <a:lstStyle/>
          <a:p>
            <a:pPr eaLnBrk="1" hangingPunct="1"/>
            <a:endParaRPr lang="zh-CN" altLang="en-US" b="1" dirty="0">
              <a:solidFill>
                <a:srgbClr val="000000"/>
              </a:solidFill>
              <a:latin typeface="微软雅黑" panose="020B0503020204020204" charset="-122"/>
              <a:ea typeface="微软雅黑" panose="020B0503020204020204" charset="-122"/>
            </a:endParaRPr>
          </a:p>
        </p:txBody>
      </p:sp>
      <p:sp>
        <p:nvSpPr>
          <p:cNvPr id="21516" name="Oval 54"/>
          <p:cNvSpPr/>
          <p:nvPr/>
        </p:nvSpPr>
        <p:spPr>
          <a:xfrm flipH="1">
            <a:off x="7072313" y="1700213"/>
            <a:ext cx="558800" cy="681037"/>
          </a:xfrm>
          <a:prstGeom prst="ellipse">
            <a:avLst/>
          </a:prstGeom>
          <a:gradFill rotWithShape="1">
            <a:gsLst>
              <a:gs pos="0">
                <a:srgbClr val="636869"/>
              </a:gs>
              <a:gs pos="100000">
                <a:srgbClr val="D6E1E2"/>
              </a:gs>
            </a:gsLst>
            <a:lin ang="5400000" scaled="1"/>
            <a:tileRect/>
          </a:gradFill>
          <a:ln w="9525">
            <a:noFill/>
          </a:ln>
        </p:spPr>
        <p:txBody>
          <a:bodyPr vert="eaVert" wrap="none" anchor="ctr"/>
          <a:lstStyle/>
          <a:p>
            <a:pPr eaLnBrk="1" hangingPunct="1"/>
            <a:endParaRPr lang="zh-CN" altLang="en-US" b="1" dirty="0">
              <a:solidFill>
                <a:srgbClr val="000000"/>
              </a:solidFill>
              <a:latin typeface="微软雅黑" panose="020B0503020204020204" charset="-122"/>
              <a:ea typeface="微软雅黑" panose="020B0503020204020204" charset="-122"/>
            </a:endParaRPr>
          </a:p>
        </p:txBody>
      </p:sp>
      <p:sp>
        <p:nvSpPr>
          <p:cNvPr id="21517" name="Oval 55"/>
          <p:cNvSpPr/>
          <p:nvPr/>
        </p:nvSpPr>
        <p:spPr>
          <a:xfrm flipH="1">
            <a:off x="7078663" y="1703388"/>
            <a:ext cx="544512" cy="665162"/>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lstStyle/>
          <a:p>
            <a:pPr eaLnBrk="1" hangingPunct="1"/>
            <a:endParaRPr lang="zh-CN" altLang="en-US" b="1" dirty="0">
              <a:solidFill>
                <a:srgbClr val="000000"/>
              </a:solidFill>
              <a:latin typeface="微软雅黑" panose="020B0503020204020204" charset="-122"/>
              <a:ea typeface="微软雅黑" panose="020B0503020204020204" charset="-122"/>
            </a:endParaRPr>
          </a:p>
        </p:txBody>
      </p:sp>
      <p:sp>
        <p:nvSpPr>
          <p:cNvPr id="21518" name="Text Box 58"/>
          <p:cNvSpPr txBox="1"/>
          <p:nvPr/>
        </p:nvSpPr>
        <p:spPr>
          <a:xfrm flipH="1">
            <a:off x="5715000" y="1785938"/>
            <a:ext cx="1247775" cy="369887"/>
          </a:xfrm>
          <a:prstGeom prst="rect">
            <a:avLst/>
          </a:prstGeom>
          <a:noFill/>
          <a:ln w="9525">
            <a:noFill/>
          </a:ln>
        </p:spPr>
        <p:txBody>
          <a:bodyPr wrap="none">
            <a:spAutoFit/>
          </a:bodyPr>
          <a:lstStyle/>
          <a:p>
            <a:pPr algn="ctr" eaLnBrk="1" hangingPunct="1"/>
            <a:r>
              <a:rPr lang="el-GR" altLang="zh-CN" b="1" dirty="0">
                <a:solidFill>
                  <a:srgbClr val="FF0000"/>
                </a:solidFill>
                <a:latin typeface="微软雅黑" panose="020B0503020204020204" charset="-122"/>
                <a:ea typeface="微软雅黑" panose="020B0503020204020204" charset="-122"/>
              </a:rPr>
              <a:t>γ</a:t>
            </a:r>
            <a:r>
              <a:rPr lang="zh-CN" altLang="en-US" b="1" dirty="0">
                <a:solidFill>
                  <a:srgbClr val="FF0000"/>
                </a:solidFill>
                <a:latin typeface="微软雅黑" panose="020B0503020204020204" charset="-122"/>
                <a:ea typeface="微软雅黑" panose="020B0503020204020204" charset="-122"/>
              </a:rPr>
              <a:t>能谱实验</a:t>
            </a:r>
            <a:endParaRPr lang="en-US" altLang="zh-CN" b="1" dirty="0">
              <a:solidFill>
                <a:srgbClr val="FF0000"/>
              </a:solidFill>
              <a:latin typeface="微软雅黑" panose="020B0503020204020204" charset="-122"/>
              <a:ea typeface="微软雅黑" panose="020B0503020204020204" charset="-122"/>
            </a:endParaRPr>
          </a:p>
        </p:txBody>
      </p:sp>
      <p:sp>
        <p:nvSpPr>
          <p:cNvPr id="21519" name="AutoShape 2" descr="http://img1.imgtn.bdimg.com/it/u=1603232720,2526150131&amp;fm=23&amp;gp=0.jpg"/>
          <p:cNvSpPr>
            <a:spLocks noChangeAspect="1"/>
          </p:cNvSpPr>
          <p:nvPr/>
        </p:nvSpPr>
        <p:spPr>
          <a:xfrm>
            <a:off x="155575" y="-144462"/>
            <a:ext cx="304800" cy="304800"/>
          </a:xfrm>
          <a:prstGeom prst="rect">
            <a:avLst/>
          </a:prstGeom>
          <a:noFill/>
          <a:ln w="9525">
            <a:noFill/>
          </a:ln>
        </p:spPr>
        <p:txBody>
          <a:bodyPr/>
          <a:lstStyle/>
          <a:p>
            <a:pPr eaLnBrk="1" hangingPunct="1"/>
            <a:endParaRPr lang="zh-CN" altLang="en-US" dirty="0">
              <a:solidFill>
                <a:srgbClr val="000000"/>
              </a:solidFill>
              <a:latin typeface="Arial" panose="020B0604020202020204" pitchFamily="34" charset="0"/>
            </a:endParaRPr>
          </a:p>
        </p:txBody>
      </p:sp>
      <p:grpSp>
        <p:nvGrpSpPr>
          <p:cNvPr id="2" name="Group 41"/>
          <p:cNvGrpSpPr/>
          <p:nvPr/>
        </p:nvGrpSpPr>
        <p:grpSpPr>
          <a:xfrm flipH="1">
            <a:off x="6000750" y="3714750"/>
            <a:ext cx="2693988" cy="1436688"/>
            <a:chOff x="732" y="2112"/>
            <a:chExt cx="2021" cy="860"/>
          </a:xfrm>
        </p:grpSpPr>
        <p:sp>
          <p:nvSpPr>
            <p:cNvPr id="21526" name="Oval 42"/>
            <p:cNvSpPr/>
            <p:nvPr/>
          </p:nvSpPr>
          <p:spPr>
            <a:xfrm>
              <a:off x="732" y="2112"/>
              <a:ext cx="842" cy="860"/>
            </a:xfrm>
            <a:prstGeom prst="ellipse">
              <a:avLst/>
            </a:prstGeom>
            <a:gradFill rotWithShape="1">
              <a:gsLst>
                <a:gs pos="0">
                  <a:srgbClr val="636869"/>
                </a:gs>
                <a:gs pos="100000">
                  <a:srgbClr val="D6E1E2"/>
                </a:gs>
              </a:gsLst>
              <a:lin ang="5400000" scaled="1"/>
              <a:tileRect/>
            </a:gradFill>
            <a:ln w="9525">
              <a:noFill/>
            </a:ln>
          </p:spPr>
          <p:txBody>
            <a:bodyPr vert="eaVert" wrap="none" anchor="ctr"/>
            <a:lstStyle/>
            <a:p>
              <a:pPr eaLnBrk="1" hangingPunct="1"/>
              <a:endParaRPr lang="zh-CN" altLang="en-US" b="1" dirty="0">
                <a:solidFill>
                  <a:srgbClr val="000000"/>
                </a:solidFill>
                <a:latin typeface="微软雅黑" panose="020B0503020204020204" charset="-122"/>
                <a:ea typeface="微软雅黑" panose="020B0503020204020204" charset="-122"/>
              </a:endParaRPr>
            </a:p>
          </p:txBody>
        </p:sp>
        <p:sp>
          <p:nvSpPr>
            <p:cNvPr id="21527" name="Oval 43"/>
            <p:cNvSpPr/>
            <p:nvPr/>
          </p:nvSpPr>
          <p:spPr>
            <a:xfrm>
              <a:off x="743" y="2117"/>
              <a:ext cx="821" cy="838"/>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lstStyle/>
            <a:p>
              <a:pPr eaLnBrk="1" hangingPunct="1"/>
              <a:endParaRPr lang="zh-CN" altLang="en-US" b="1" dirty="0">
                <a:solidFill>
                  <a:srgbClr val="000000"/>
                </a:solidFill>
                <a:latin typeface="微软雅黑" panose="020B0503020204020204" charset="-122"/>
                <a:ea typeface="微软雅黑" panose="020B0503020204020204" charset="-122"/>
              </a:endParaRPr>
            </a:p>
          </p:txBody>
        </p:sp>
        <p:sp>
          <p:nvSpPr>
            <p:cNvPr id="21528" name="Text Box 46"/>
            <p:cNvSpPr txBox="1"/>
            <p:nvPr/>
          </p:nvSpPr>
          <p:spPr>
            <a:xfrm>
              <a:off x="1808" y="2454"/>
              <a:ext cx="945" cy="221"/>
            </a:xfrm>
            <a:prstGeom prst="rect">
              <a:avLst/>
            </a:prstGeom>
            <a:noFill/>
            <a:ln w="9525">
              <a:noFill/>
            </a:ln>
          </p:spPr>
          <p:txBody>
            <a:bodyPr wrap="none">
              <a:spAutoFit/>
            </a:bodyPr>
            <a:lstStyle/>
            <a:p>
              <a:pPr algn="ctr" eaLnBrk="1" hangingPunct="1"/>
              <a:r>
                <a:rPr lang="el-GR" altLang="zh-CN" b="1" dirty="0">
                  <a:solidFill>
                    <a:srgbClr val="FF0000"/>
                  </a:solidFill>
                  <a:latin typeface="微软雅黑" panose="020B0503020204020204" charset="-122"/>
                  <a:ea typeface="微软雅黑" panose="020B0503020204020204" charset="-122"/>
                </a:rPr>
                <a:t>β</a:t>
              </a:r>
              <a:r>
                <a:rPr lang="zh-CN" altLang="en-US" b="1" dirty="0">
                  <a:solidFill>
                    <a:srgbClr val="FF0000"/>
                  </a:solidFill>
                  <a:latin typeface="微软雅黑" panose="020B0503020204020204" charset="-122"/>
                  <a:ea typeface="微软雅黑" panose="020B0503020204020204" charset="-122"/>
                </a:rPr>
                <a:t>能谱实验</a:t>
              </a:r>
              <a:endParaRPr lang="en-US" altLang="zh-CN" b="1" dirty="0">
                <a:solidFill>
                  <a:srgbClr val="FF0000"/>
                </a:solidFill>
                <a:latin typeface="微软雅黑" panose="020B0503020204020204" charset="-122"/>
                <a:ea typeface="微软雅黑" panose="020B0503020204020204" charset="-122"/>
              </a:endParaRPr>
            </a:p>
          </p:txBody>
        </p:sp>
      </p:grpSp>
      <p:pic>
        <p:nvPicPr>
          <p:cNvPr id="21521" name="Picture 2"/>
          <p:cNvPicPr>
            <a:picLocks noChangeAspect="1"/>
          </p:cNvPicPr>
          <p:nvPr/>
        </p:nvPicPr>
        <p:blipFill>
          <a:blip r:embed="rId4" cstate="print"/>
          <a:stretch>
            <a:fillRect/>
          </a:stretch>
        </p:blipFill>
        <p:spPr>
          <a:xfrm>
            <a:off x="0" y="5010150"/>
            <a:ext cx="4019550" cy="1847850"/>
          </a:xfrm>
          <a:prstGeom prst="rect">
            <a:avLst/>
          </a:prstGeom>
          <a:noFill/>
          <a:ln w="9525">
            <a:noFill/>
          </a:ln>
        </p:spPr>
      </p:pic>
      <p:pic>
        <p:nvPicPr>
          <p:cNvPr id="21522" name="图片 44" descr="卢瑟福散射副本.png"/>
          <p:cNvPicPr>
            <a:picLocks noChangeAspect="1"/>
          </p:cNvPicPr>
          <p:nvPr/>
        </p:nvPicPr>
        <p:blipFill>
          <a:blip r:embed="rId5" cstate="print"/>
          <a:stretch>
            <a:fillRect/>
          </a:stretch>
        </p:blipFill>
        <p:spPr>
          <a:xfrm>
            <a:off x="7143750" y="2714625"/>
            <a:ext cx="1801813" cy="928688"/>
          </a:xfrm>
          <a:prstGeom prst="rect">
            <a:avLst/>
          </a:prstGeom>
          <a:noFill/>
          <a:ln w="9525">
            <a:noFill/>
          </a:ln>
        </p:spPr>
      </p:pic>
      <p:pic>
        <p:nvPicPr>
          <p:cNvPr id="21523" name="图片 45" descr="gamma能谱实验.jpg"/>
          <p:cNvPicPr>
            <a:picLocks noChangeAspect="1"/>
          </p:cNvPicPr>
          <p:nvPr/>
        </p:nvPicPr>
        <p:blipFill>
          <a:blip r:embed="rId6" cstate="print"/>
          <a:stretch>
            <a:fillRect/>
          </a:stretch>
        </p:blipFill>
        <p:spPr>
          <a:xfrm>
            <a:off x="7072313" y="1500188"/>
            <a:ext cx="1077912" cy="876300"/>
          </a:xfrm>
          <a:prstGeom prst="rect">
            <a:avLst/>
          </a:prstGeom>
          <a:noFill/>
          <a:ln w="9525">
            <a:noFill/>
          </a:ln>
        </p:spPr>
      </p:pic>
      <p:pic>
        <p:nvPicPr>
          <p:cNvPr id="21524" name="图片 46" descr="电子.jpg"/>
          <p:cNvPicPr>
            <a:picLocks noChangeAspect="1"/>
          </p:cNvPicPr>
          <p:nvPr/>
        </p:nvPicPr>
        <p:blipFill>
          <a:blip r:embed="rId7" cstate="print"/>
          <a:srcRect l="36295" r="15312"/>
          <a:stretch>
            <a:fillRect/>
          </a:stretch>
        </p:blipFill>
        <p:spPr>
          <a:xfrm>
            <a:off x="7358063" y="3786188"/>
            <a:ext cx="1428750" cy="1562100"/>
          </a:xfrm>
          <a:prstGeom prst="rect">
            <a:avLst/>
          </a:prstGeom>
          <a:noFill/>
          <a:ln w="9525">
            <a:noFill/>
          </a:ln>
        </p:spPr>
      </p:pic>
      <p:pic>
        <p:nvPicPr>
          <p:cNvPr id="21525" name="图片 47" descr="中子.jpg"/>
          <p:cNvPicPr>
            <a:picLocks noChangeAspect="1"/>
          </p:cNvPicPr>
          <p:nvPr/>
        </p:nvPicPr>
        <p:blipFill>
          <a:blip r:embed="rId8" cstate="print"/>
          <a:stretch>
            <a:fillRect/>
          </a:stretch>
        </p:blipFill>
        <p:spPr>
          <a:xfrm>
            <a:off x="3929063" y="5214938"/>
            <a:ext cx="3265487" cy="1214437"/>
          </a:xfrm>
          <a:prstGeom prst="rect">
            <a:avLst/>
          </a:prstGeom>
          <a:noFill/>
          <a:ln w="9525">
            <a:noFill/>
          </a:ln>
        </p:spPr>
      </p:pic>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14338" y="251997"/>
            <a:ext cx="8229600" cy="1143000"/>
          </a:xfrm>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泊松分布     高斯分布</a:t>
            </a:r>
            <a:endParaRPr kumimoji="0" lang="zh-CN" altLang="en-US" sz="2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sp>
        <p:nvSpPr>
          <p:cNvPr id="23555" name="内容占位符 2"/>
          <p:cNvSpPr>
            <a:spLocks noGrp="1"/>
          </p:cNvSpPr>
          <p:nvPr>
            <p:ph idx="1"/>
          </p:nvPr>
        </p:nvSpPr>
        <p:spPr>
          <a:noFill/>
          <a:ln>
            <a:noFill/>
          </a:ln>
        </p:spPr>
        <p:txBody>
          <a:bodyPr/>
          <a:lstStyle/>
          <a:p>
            <a:endParaRPr lang="zh-CN" altLang="en-US" dirty="0"/>
          </a:p>
        </p:txBody>
      </p:sp>
      <p:pic>
        <p:nvPicPr>
          <p:cNvPr id="23556" name="Picture 2" descr="C:\Users\user\Desktop\虚实结合的物理教学实验\cps1.gif"/>
          <p:cNvPicPr>
            <a:picLocks noChangeAspect="1"/>
          </p:cNvPicPr>
          <p:nvPr/>
        </p:nvPicPr>
        <p:blipFill>
          <a:blip r:embed="rId2" cstate="print"/>
          <a:stretch>
            <a:fillRect/>
          </a:stretch>
        </p:blipFill>
        <p:spPr>
          <a:xfrm>
            <a:off x="214313" y="1428750"/>
            <a:ext cx="4230687" cy="2714625"/>
          </a:xfrm>
          <a:prstGeom prst="rect">
            <a:avLst/>
          </a:prstGeom>
          <a:noFill/>
          <a:ln w="9525">
            <a:noFill/>
          </a:ln>
        </p:spPr>
      </p:pic>
      <p:pic>
        <p:nvPicPr>
          <p:cNvPr id="23557" name="Picture 3" descr="C:\Users\user\Desktop\虚实结合的物理教学实验\cps3.gif"/>
          <p:cNvPicPr>
            <a:picLocks noChangeAspect="1"/>
          </p:cNvPicPr>
          <p:nvPr/>
        </p:nvPicPr>
        <p:blipFill>
          <a:blip r:embed="rId3" cstate="print"/>
          <a:stretch>
            <a:fillRect/>
          </a:stretch>
        </p:blipFill>
        <p:spPr>
          <a:xfrm>
            <a:off x="4429125" y="1428750"/>
            <a:ext cx="4156075" cy="2667000"/>
          </a:xfrm>
          <a:prstGeom prst="rect">
            <a:avLst/>
          </a:prstGeom>
          <a:noFill/>
          <a:ln w="9525">
            <a:noFill/>
          </a:ln>
        </p:spPr>
      </p:pic>
      <p:pic>
        <p:nvPicPr>
          <p:cNvPr id="23558" name="Picture 4" descr="C:\Users\user\Desktop\虚实结合的物理教学实验\cps6.gif"/>
          <p:cNvPicPr>
            <a:picLocks noChangeAspect="1"/>
          </p:cNvPicPr>
          <p:nvPr/>
        </p:nvPicPr>
        <p:blipFill>
          <a:blip r:embed="rId4" cstate="print"/>
          <a:stretch>
            <a:fillRect/>
          </a:stretch>
        </p:blipFill>
        <p:spPr>
          <a:xfrm>
            <a:off x="214313" y="4198938"/>
            <a:ext cx="4143375" cy="2659062"/>
          </a:xfrm>
          <a:prstGeom prst="rect">
            <a:avLst/>
          </a:prstGeom>
          <a:noFill/>
          <a:ln w="9525">
            <a:noFill/>
          </a:ln>
        </p:spPr>
      </p:pic>
      <p:pic>
        <p:nvPicPr>
          <p:cNvPr id="23559" name="Picture 5" descr="C:\Users\user\Desktop\虚实结合的物理教学实验\cps9.gif"/>
          <p:cNvPicPr>
            <a:picLocks noChangeAspect="1"/>
          </p:cNvPicPr>
          <p:nvPr/>
        </p:nvPicPr>
        <p:blipFill>
          <a:blip r:embed="rId5" cstate="print"/>
          <a:stretch>
            <a:fillRect/>
          </a:stretch>
        </p:blipFill>
        <p:spPr>
          <a:xfrm>
            <a:off x="4429125" y="4143375"/>
            <a:ext cx="4214813" cy="2705100"/>
          </a:xfrm>
          <a:prstGeom prst="rect">
            <a:avLst/>
          </a:prstGeom>
          <a:noFill/>
          <a:ln w="9525">
            <a:noFill/>
          </a:ln>
        </p:spPr>
      </p:pic>
      <p:cxnSp>
        <p:nvCxnSpPr>
          <p:cNvPr id="9" name="直接箭头连接符 8"/>
          <p:cNvCxnSpPr/>
          <p:nvPr/>
        </p:nvCxnSpPr>
        <p:spPr>
          <a:xfrm>
            <a:off x="4314825" y="476672"/>
            <a:ext cx="428625" cy="1588"/>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内容占位符 1"/>
          <p:cNvGraphicFramePr>
            <a:graphicFrameLocks noGrp="1"/>
          </p:cNvGraphicFramePr>
          <p:nvPr>
            <p:ph idx="1"/>
            <p:extLst>
              <p:ext uri="{D42A27DB-BD31-4B8C-83A1-F6EECF244321}">
                <p14:modId xmlns="" xmlns:p14="http://schemas.microsoft.com/office/powerpoint/2010/main" val="1211318400"/>
              </p:ext>
            </p:extLst>
          </p:nvPr>
        </p:nvGraphicFramePr>
        <p:xfrm>
          <a:off x="467544" y="1268760"/>
          <a:ext cx="8229600" cy="4535319"/>
        </p:xfrm>
        <a:graphic>
          <a:graphicData uri="http://schemas.openxmlformats.org/drawingml/2006/table">
            <a:tbl>
              <a:tblPr firstRow="1" bandRow="1">
                <a:tableStyleId>{5C22544A-7EE6-4342-B048-85BDC9FD1C3A}</a:tableStyleId>
              </a:tblPr>
              <a:tblGrid>
                <a:gridCol w="2746648">
                  <a:extLst>
                    <a:ext uri="{9D8B030D-6E8A-4147-A177-3AD203B41FA5}">
                      <a16:colId xmlns="" xmlns:a16="http://schemas.microsoft.com/office/drawing/2014/main" val="20000"/>
                    </a:ext>
                  </a:extLst>
                </a:gridCol>
                <a:gridCol w="2160240">
                  <a:extLst>
                    <a:ext uri="{9D8B030D-6E8A-4147-A177-3AD203B41FA5}">
                      <a16:colId xmlns="" xmlns:a16="http://schemas.microsoft.com/office/drawing/2014/main" val="20001"/>
                    </a:ext>
                  </a:extLst>
                </a:gridCol>
                <a:gridCol w="3322712">
                  <a:extLst>
                    <a:ext uri="{9D8B030D-6E8A-4147-A177-3AD203B41FA5}">
                      <a16:colId xmlns="" xmlns:a16="http://schemas.microsoft.com/office/drawing/2014/main" val="20002"/>
                    </a:ext>
                  </a:extLst>
                </a:gridCol>
              </a:tblGrid>
              <a:tr h="626005">
                <a:tc>
                  <a:txBody>
                    <a:bodyPr/>
                    <a:lstStyle/>
                    <a:p>
                      <a:pPr algn="ctr"/>
                      <a:r>
                        <a:rPr lang="zh-CN" altLang="en-US" sz="2000" dirty="0" smtClean="0">
                          <a:solidFill>
                            <a:srgbClr val="0000FF"/>
                          </a:solidFill>
                        </a:rPr>
                        <a:t>传统有源实验</a:t>
                      </a:r>
                      <a:endParaRPr lang="zh-CN" altLang="en-US" sz="2000" dirty="0">
                        <a:solidFill>
                          <a:srgbClr val="0000FF"/>
                        </a:solidFill>
                      </a:endParaRPr>
                    </a:p>
                  </a:txBody>
                  <a:tcPr anchor="ctr"/>
                </a:tc>
                <a:tc>
                  <a:txBody>
                    <a:bodyPr/>
                    <a:lstStyle/>
                    <a:p>
                      <a:pPr algn="ctr"/>
                      <a:r>
                        <a:rPr lang="zh-CN" altLang="en-US" sz="2000" dirty="0" smtClean="0">
                          <a:solidFill>
                            <a:srgbClr val="0070C0"/>
                          </a:solidFill>
                        </a:rPr>
                        <a:t>虚拟仿真实验</a:t>
                      </a:r>
                      <a:endParaRPr lang="zh-CN" altLang="en-US" sz="2000" dirty="0">
                        <a:solidFill>
                          <a:srgbClr val="0070C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dirty="0" smtClean="0">
                          <a:solidFill>
                            <a:srgbClr val="FF0000"/>
                          </a:solidFill>
                          <a:effectLst>
                            <a:outerShdw blurRad="38100" dist="38100" dir="2700000" algn="tl">
                              <a:srgbClr val="000000">
                                <a:alpha val="43137"/>
                              </a:srgbClr>
                            </a:outerShdw>
                          </a:effectLst>
                        </a:rPr>
                        <a:t>虚实结合实验</a:t>
                      </a:r>
                    </a:p>
                  </a:txBody>
                  <a:tcPr anchor="ctr"/>
                </a:tc>
                <a:extLst>
                  <a:ext uri="{0D108BD9-81ED-4DB2-BD59-A6C34878D82A}">
                    <a16:rowId xmlns="" xmlns:a16="http://schemas.microsoft.com/office/drawing/2014/main" val="10000"/>
                  </a:ext>
                </a:extLst>
              </a:tr>
              <a:tr h="626005">
                <a:tc>
                  <a:txBody>
                    <a:bodyPr/>
                    <a:lstStyle/>
                    <a:p>
                      <a:pPr algn="ctr"/>
                      <a:r>
                        <a:rPr lang="zh-CN" altLang="en-US" dirty="0" smtClean="0"/>
                        <a:t>放射源的危害与衰减</a:t>
                      </a:r>
                      <a:endParaRPr lang="zh-CN" altLang="en-US" dirty="0"/>
                    </a:p>
                  </a:txBody>
                  <a:tcPr anchor="ctr"/>
                </a:tc>
                <a:tc>
                  <a:txBody>
                    <a:bodyPr/>
                    <a:lstStyle/>
                    <a:p>
                      <a:pPr algn="ctr"/>
                      <a:r>
                        <a:rPr lang="zh-CN" altLang="en-US" dirty="0" smtClean="0"/>
                        <a:t>无放射源</a:t>
                      </a:r>
                      <a:endParaRPr lang="zh-CN" altLang="en-US" dirty="0"/>
                    </a:p>
                  </a:txBody>
                  <a:tcPr anchor="ctr"/>
                </a:tc>
                <a:tc>
                  <a:txBody>
                    <a:bodyPr/>
                    <a:lstStyle/>
                    <a:p>
                      <a:pPr algn="ctr"/>
                      <a:r>
                        <a:rPr lang="zh-CN" altLang="en-US" dirty="0" smtClean="0">
                          <a:effectLst>
                            <a:outerShdw blurRad="38100" dist="38100" dir="2700000" algn="tl">
                              <a:srgbClr val="000000">
                                <a:alpha val="43137"/>
                              </a:srgbClr>
                            </a:outerShdw>
                          </a:effectLst>
                        </a:rPr>
                        <a:t>大幅减少真实放射源的使用</a:t>
                      </a:r>
                      <a:endParaRPr lang="en-US" altLang="zh-CN" dirty="0" smtClean="0">
                        <a:effectLst>
                          <a:outerShdw blurRad="38100" dist="38100" dir="2700000" algn="tl">
                            <a:srgbClr val="000000">
                              <a:alpha val="43137"/>
                            </a:srgbClr>
                          </a:outerShdw>
                        </a:effectLst>
                      </a:endParaRPr>
                    </a:p>
                    <a:p>
                      <a:pPr algn="ctr"/>
                      <a:r>
                        <a:rPr lang="zh-CN" altLang="en-US" dirty="0" smtClean="0">
                          <a:effectLst>
                            <a:outerShdw blurRad="38100" dist="38100" dir="2700000" algn="tl">
                              <a:srgbClr val="000000">
                                <a:alpha val="43137"/>
                              </a:srgbClr>
                            </a:outerShdw>
                          </a:effectLst>
                        </a:rPr>
                        <a:t>可自由选择是否使用真实源</a:t>
                      </a:r>
                      <a:endParaRPr lang="zh-CN" altLang="en-US" dirty="0">
                        <a:effectLst>
                          <a:outerShdw blurRad="38100" dist="38100" dir="2700000" algn="tl">
                            <a:srgbClr val="000000">
                              <a:alpha val="43137"/>
                            </a:srgbClr>
                          </a:outerShdw>
                        </a:effectLst>
                      </a:endParaRPr>
                    </a:p>
                  </a:txBody>
                  <a:tcPr anchor="ctr"/>
                </a:tc>
                <a:extLst>
                  <a:ext uri="{0D108BD9-81ED-4DB2-BD59-A6C34878D82A}">
                    <a16:rowId xmlns="" xmlns:a16="http://schemas.microsoft.com/office/drawing/2014/main" val="10001"/>
                  </a:ext>
                </a:extLst>
              </a:tr>
              <a:tr h="626005">
                <a:tc>
                  <a:txBody>
                    <a:bodyPr/>
                    <a:lstStyle/>
                    <a:p>
                      <a:pPr algn="ctr"/>
                      <a:r>
                        <a:rPr lang="zh-CN" altLang="en-US" dirty="0" smtClean="0"/>
                        <a:t>放射源需审批与管理</a:t>
                      </a:r>
                      <a:endParaRPr lang="zh-CN" altLang="en-US" dirty="0"/>
                    </a:p>
                  </a:txBody>
                  <a:tcPr anchor="ctr"/>
                </a:tc>
                <a:tc>
                  <a:txBody>
                    <a:bodyPr/>
                    <a:lstStyle/>
                    <a:p>
                      <a:pPr algn="ctr"/>
                      <a:r>
                        <a:rPr lang="zh-CN" altLang="en-US" dirty="0" smtClean="0"/>
                        <a:t>无放射源</a:t>
                      </a:r>
                      <a:endParaRPr lang="zh-CN" alt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dirty="0" smtClean="0">
                          <a:effectLst>
                            <a:outerShdw blurRad="38100" dist="38100" dir="2700000" algn="tl">
                              <a:srgbClr val="000000">
                                <a:alpha val="43137"/>
                              </a:srgbClr>
                            </a:outerShdw>
                          </a:effectLst>
                        </a:rPr>
                        <a:t>放射源需审批与管理</a:t>
                      </a:r>
                      <a:endParaRPr lang="en-US" altLang="zh-CN" dirty="0" smtClean="0">
                        <a:effectLst>
                          <a:outerShdw blurRad="38100" dist="38100" dir="2700000" algn="tl">
                            <a:srgbClr val="000000">
                              <a:alpha val="43137"/>
                            </a:srgbClr>
                          </a:outerShdw>
                        </a:effectLst>
                      </a:endParaRPr>
                    </a:p>
                    <a:p>
                      <a:pPr marL="0" marR="0" lvl="0" indent="0" algn="ctr" defTabSz="914400" rtl="0" eaLnBrk="1" fontAlgn="auto" latinLnBrk="0" hangingPunct="1">
                        <a:lnSpc>
                          <a:spcPct val="100000"/>
                        </a:lnSpc>
                        <a:spcBef>
                          <a:spcPts val="0"/>
                        </a:spcBef>
                        <a:spcAft>
                          <a:spcPts val="0"/>
                        </a:spcAft>
                        <a:buClrTx/>
                        <a:buSzTx/>
                        <a:buFontTx/>
                        <a:buNone/>
                        <a:defRPr/>
                      </a:pPr>
                      <a:r>
                        <a:rPr lang="zh-CN" altLang="en-US" dirty="0" smtClean="0">
                          <a:effectLst>
                            <a:outerShdw blurRad="38100" dist="38100" dir="2700000" algn="tl">
                              <a:srgbClr val="000000">
                                <a:alpha val="43137"/>
                              </a:srgbClr>
                            </a:outerShdw>
                          </a:effectLst>
                        </a:rPr>
                        <a:t>可自由选择是否使用真实源</a:t>
                      </a:r>
                    </a:p>
                  </a:txBody>
                  <a:tcPr anchor="ctr"/>
                </a:tc>
                <a:extLst>
                  <a:ext uri="{0D108BD9-81ED-4DB2-BD59-A6C34878D82A}">
                    <a16:rowId xmlns="" xmlns:a16="http://schemas.microsoft.com/office/drawing/2014/main" val="10002"/>
                  </a:ext>
                </a:extLst>
              </a:tr>
              <a:tr h="737064">
                <a:tc>
                  <a:txBody>
                    <a:bodyPr/>
                    <a:lstStyle/>
                    <a:p>
                      <a:pPr algn="ctr"/>
                      <a:r>
                        <a:rPr lang="zh-CN" altLang="en-US" dirty="0" smtClean="0"/>
                        <a:t>放射源强度、种类受限</a:t>
                      </a:r>
                      <a:endParaRPr lang="zh-CN" altLang="en-US" dirty="0"/>
                    </a:p>
                  </a:txBody>
                  <a:tcPr anchor="ctr"/>
                </a:tc>
                <a:tc>
                  <a:txBody>
                    <a:bodyPr/>
                    <a:lstStyle/>
                    <a:p>
                      <a:pPr algn="ctr"/>
                      <a:r>
                        <a:rPr lang="zh-CN" altLang="en-US" dirty="0" smtClean="0"/>
                        <a:t>不受限</a:t>
                      </a:r>
                      <a:endParaRPr lang="zh-CN" altLang="en-US" dirty="0"/>
                    </a:p>
                  </a:txBody>
                  <a:tcPr anchor="ctr"/>
                </a:tc>
                <a:tc>
                  <a:txBody>
                    <a:bodyPr/>
                    <a:lstStyle/>
                    <a:p>
                      <a:pPr algn="ctr"/>
                      <a:r>
                        <a:rPr lang="zh-CN" altLang="en-US" dirty="0" smtClean="0">
                          <a:effectLst>
                            <a:outerShdw blurRad="38100" dist="38100" dir="2700000" algn="tl">
                              <a:srgbClr val="000000">
                                <a:alpha val="43137"/>
                              </a:srgbClr>
                            </a:outerShdw>
                          </a:effectLst>
                        </a:rPr>
                        <a:t>真实放射源只用于验证</a:t>
                      </a:r>
                      <a:endParaRPr lang="en-US" altLang="zh-CN" dirty="0" smtClean="0">
                        <a:effectLst>
                          <a:outerShdw blurRad="38100" dist="38100" dir="2700000" algn="tl">
                            <a:srgbClr val="000000">
                              <a:alpha val="43137"/>
                            </a:srgbClr>
                          </a:outerShdw>
                        </a:effectLst>
                      </a:endParaRPr>
                    </a:p>
                    <a:p>
                      <a:pPr algn="ctr"/>
                      <a:r>
                        <a:rPr lang="zh-CN" altLang="en-US" dirty="0" smtClean="0">
                          <a:effectLst>
                            <a:outerShdw blurRad="38100" dist="38100" dir="2700000" algn="tl">
                              <a:srgbClr val="000000">
                                <a:alpha val="43137"/>
                              </a:srgbClr>
                            </a:outerShdw>
                          </a:effectLst>
                        </a:rPr>
                        <a:t>虚拟放射源无种类、强度限制</a:t>
                      </a:r>
                      <a:endParaRPr lang="zh-CN" altLang="en-US" dirty="0">
                        <a:effectLst>
                          <a:outerShdw blurRad="38100" dist="38100" dir="2700000" algn="tl">
                            <a:srgbClr val="000000">
                              <a:alpha val="43137"/>
                            </a:srgbClr>
                          </a:outerShdw>
                        </a:effectLst>
                      </a:endParaRPr>
                    </a:p>
                  </a:txBody>
                  <a:tcPr anchor="ctr"/>
                </a:tc>
                <a:extLst>
                  <a:ext uri="{0D108BD9-81ED-4DB2-BD59-A6C34878D82A}">
                    <a16:rowId xmlns="" xmlns:a16="http://schemas.microsoft.com/office/drawing/2014/main" val="10003"/>
                  </a:ext>
                </a:extLst>
              </a:tr>
              <a:tr h="626005">
                <a:tc>
                  <a:txBody>
                    <a:bodyPr/>
                    <a:lstStyle/>
                    <a:p>
                      <a:pPr algn="ctr"/>
                      <a:r>
                        <a:rPr lang="zh-CN" altLang="en-US" dirty="0" smtClean="0"/>
                        <a:t>锻炼动手能力</a:t>
                      </a:r>
                      <a:endParaRPr lang="zh-CN" altLang="en-US" dirty="0"/>
                    </a:p>
                  </a:txBody>
                  <a:tcPr anchor="ctr"/>
                </a:tc>
                <a:tc>
                  <a:txBody>
                    <a:bodyPr/>
                    <a:lstStyle/>
                    <a:p>
                      <a:pPr algn="ctr"/>
                      <a:r>
                        <a:rPr lang="zh-CN" altLang="en-US" dirty="0" smtClean="0"/>
                        <a:t>动手环节少</a:t>
                      </a:r>
                      <a:endParaRPr lang="en-US" altLang="zh-CN" dirty="0" smtClean="0"/>
                    </a:p>
                    <a:p>
                      <a:pPr algn="ctr"/>
                      <a:r>
                        <a:rPr lang="zh-CN" altLang="en-US" dirty="0" smtClean="0"/>
                        <a:t>不直观</a:t>
                      </a:r>
                      <a:endParaRPr lang="zh-CN" altLang="en-US" dirty="0"/>
                    </a:p>
                  </a:txBody>
                  <a:tcPr anchor="ctr"/>
                </a:tc>
                <a:tc>
                  <a:txBody>
                    <a:bodyPr/>
                    <a:lstStyle/>
                    <a:p>
                      <a:pPr algn="ctr"/>
                      <a:r>
                        <a:rPr lang="zh-CN" altLang="en-US" dirty="0" smtClean="0">
                          <a:effectLst>
                            <a:outerShdw blurRad="38100" dist="38100" dir="2700000" algn="tl">
                              <a:srgbClr val="000000">
                                <a:alpha val="43137"/>
                              </a:srgbClr>
                            </a:outerShdw>
                          </a:effectLst>
                        </a:rPr>
                        <a:t>锻炼动手能力</a:t>
                      </a:r>
                      <a:endParaRPr lang="zh-CN" altLang="en-US" dirty="0">
                        <a:effectLst>
                          <a:outerShdw blurRad="38100" dist="38100" dir="2700000" algn="tl">
                            <a:srgbClr val="000000">
                              <a:alpha val="43137"/>
                            </a:srgbClr>
                          </a:outerShdw>
                        </a:effectLst>
                      </a:endParaRPr>
                    </a:p>
                  </a:txBody>
                  <a:tcPr anchor="ctr"/>
                </a:tc>
                <a:extLst>
                  <a:ext uri="{0D108BD9-81ED-4DB2-BD59-A6C34878D82A}">
                    <a16:rowId xmlns="" xmlns:a16="http://schemas.microsoft.com/office/drawing/2014/main" val="10004"/>
                  </a:ext>
                </a:extLst>
              </a:tr>
              <a:tr h="626005">
                <a:tc>
                  <a:txBody>
                    <a:bodyPr/>
                    <a:lstStyle/>
                    <a:p>
                      <a:pPr algn="ctr"/>
                      <a:r>
                        <a:rPr lang="zh-CN" altLang="en-US" dirty="0" smtClean="0"/>
                        <a:t>实验种类受限</a:t>
                      </a:r>
                      <a:endParaRPr lang="zh-CN" altLang="en-US" dirty="0"/>
                    </a:p>
                  </a:txBody>
                  <a:tcPr anchor="ctr"/>
                </a:tc>
                <a:tc>
                  <a:txBody>
                    <a:bodyPr/>
                    <a:lstStyle/>
                    <a:p>
                      <a:pPr algn="ctr"/>
                      <a:r>
                        <a:rPr lang="zh-CN" altLang="en-US" dirty="0" smtClean="0"/>
                        <a:t>不受限</a:t>
                      </a:r>
                      <a:endParaRPr lang="zh-CN" altLang="en-US" dirty="0"/>
                    </a:p>
                  </a:txBody>
                  <a:tcPr anchor="ctr"/>
                </a:tc>
                <a:tc>
                  <a:txBody>
                    <a:bodyPr/>
                    <a:lstStyle/>
                    <a:p>
                      <a:pPr algn="ctr"/>
                      <a:r>
                        <a:rPr lang="zh-CN" altLang="en-US" dirty="0" smtClean="0">
                          <a:effectLst>
                            <a:outerShdw blurRad="38100" dist="38100" dir="2700000" algn="tl">
                              <a:srgbClr val="000000">
                                <a:alpha val="43137"/>
                              </a:srgbClr>
                            </a:outerShdw>
                          </a:effectLst>
                        </a:rPr>
                        <a:t>不受限</a:t>
                      </a:r>
                      <a:endParaRPr lang="zh-CN" altLang="en-US" dirty="0">
                        <a:effectLst>
                          <a:outerShdw blurRad="38100" dist="38100" dir="2700000" algn="tl">
                            <a:srgbClr val="000000">
                              <a:alpha val="43137"/>
                            </a:srgbClr>
                          </a:outerShdw>
                        </a:effectLst>
                      </a:endParaRPr>
                    </a:p>
                  </a:txBody>
                  <a:tcPr anchor="ctr"/>
                </a:tc>
                <a:extLst>
                  <a:ext uri="{0D108BD9-81ED-4DB2-BD59-A6C34878D82A}">
                    <a16:rowId xmlns="" xmlns:a16="http://schemas.microsoft.com/office/drawing/2014/main" val="10005"/>
                  </a:ext>
                </a:extLst>
              </a:tr>
              <a:tr h="626005">
                <a:tc>
                  <a:txBody>
                    <a:bodyPr/>
                    <a:lstStyle/>
                    <a:p>
                      <a:endParaRPr lang="zh-CN" altLang="en-US" dirty="0"/>
                    </a:p>
                  </a:txBody>
                  <a:tcPr anchor="ctr"/>
                </a:tc>
                <a:tc>
                  <a:txBody>
                    <a:bodyPr/>
                    <a:lstStyle/>
                    <a:p>
                      <a:endParaRPr lang="zh-CN" alt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dirty="0" smtClean="0">
                          <a:effectLst>
                            <a:outerShdw blurRad="38100" dist="38100" dir="2700000" algn="tl">
                              <a:srgbClr val="000000">
                                <a:alpha val="43137"/>
                              </a:srgbClr>
                            </a:outerShdw>
                          </a:effectLst>
                        </a:rPr>
                        <a:t>促进了解实验背后的物理过程</a:t>
                      </a:r>
                    </a:p>
                  </a:txBody>
                  <a:tcPr anchor="ctr"/>
                </a:tc>
                <a:extLst>
                  <a:ext uri="{0D108BD9-81ED-4DB2-BD59-A6C34878D82A}">
                    <a16:rowId xmlns="" xmlns:a16="http://schemas.microsoft.com/office/drawing/2014/main" val="10006"/>
                  </a:ext>
                </a:extLst>
              </a:tr>
            </a:tbl>
          </a:graphicData>
        </a:graphic>
      </p:graphicFrame>
      <p:sp>
        <p:nvSpPr>
          <p:cNvPr id="10244" name="Rectangle 40"/>
          <p:cNvSpPr/>
          <p:nvPr/>
        </p:nvSpPr>
        <p:spPr>
          <a:xfrm>
            <a:off x="2124075" y="188913"/>
            <a:ext cx="4743450" cy="457200"/>
          </a:xfrm>
          <a:prstGeom prst="rect">
            <a:avLst/>
          </a:prstGeom>
          <a:noFill/>
          <a:ln w="9525">
            <a:noFill/>
          </a:ln>
        </p:spPr>
        <p:txBody>
          <a:bodyPr anchor="ctr"/>
          <a:lstStyle/>
          <a:p>
            <a:pPr algn="ctr"/>
            <a:r>
              <a:rPr lang="zh-CN" altLang="en-US" sz="2400" b="1" dirty="0" smtClean="0">
                <a:solidFill>
                  <a:srgbClr val="CC0000"/>
                </a:solidFill>
                <a:ea typeface="黑体" panose="02010600030101010101" pitchFamily="49" charset="-122"/>
              </a:rPr>
              <a:t>四</a:t>
            </a:r>
            <a:r>
              <a:rPr lang="en-US" altLang="zh-CN" sz="2400" b="1" dirty="0" smtClean="0">
                <a:solidFill>
                  <a:srgbClr val="CC0000"/>
                </a:solidFill>
                <a:ea typeface="黑体" panose="02010600030101010101" pitchFamily="49" charset="-122"/>
              </a:rPr>
              <a:t>. </a:t>
            </a:r>
            <a:r>
              <a:rPr lang="zh-CN" altLang="en-US" sz="2400" b="1" dirty="0" smtClean="0">
                <a:solidFill>
                  <a:srgbClr val="CC0000"/>
                </a:solidFill>
                <a:ea typeface="黑体" panose="02010600030101010101" pitchFamily="49" charset="-122"/>
              </a:rPr>
              <a:t>总结与展望</a:t>
            </a:r>
            <a:endParaRPr lang="zh-CN" altLang="en-US" sz="2400" b="1" dirty="0">
              <a:solidFill>
                <a:srgbClr val="CC0000"/>
              </a:solidFill>
              <a:ea typeface="黑体" panose="02010600030101010101" pitchFamily="49" charset="-122"/>
            </a:endParaRP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0"/>
          <p:cNvSpPr>
            <a:spLocks noChangeArrowheads="1"/>
          </p:cNvSpPr>
          <p:nvPr/>
        </p:nvSpPr>
        <p:spPr bwMode="auto">
          <a:xfrm>
            <a:off x="2124075" y="188913"/>
            <a:ext cx="47434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400" b="1">
                <a:solidFill>
                  <a:srgbClr val="CC0000"/>
                </a:solidFill>
                <a:ea typeface="黑体" panose="02010609060101010101" pitchFamily="49" charset="-122"/>
              </a:rPr>
              <a:t>四</a:t>
            </a:r>
            <a:r>
              <a:rPr lang="en-US" altLang="zh-CN" sz="2400" b="1">
                <a:solidFill>
                  <a:srgbClr val="CC0000"/>
                </a:solidFill>
                <a:ea typeface="黑体" panose="02010609060101010101" pitchFamily="49" charset="-122"/>
              </a:rPr>
              <a:t>. </a:t>
            </a:r>
            <a:r>
              <a:rPr lang="zh-CN" altLang="en-US" sz="2400" b="1">
                <a:solidFill>
                  <a:srgbClr val="CC0000"/>
                </a:solidFill>
                <a:ea typeface="黑体" panose="02010609060101010101" pitchFamily="49" charset="-122"/>
              </a:rPr>
              <a:t>总结与展望</a:t>
            </a:r>
          </a:p>
        </p:txBody>
      </p:sp>
      <p:sp>
        <p:nvSpPr>
          <p:cNvPr id="27651" name="Text Box 20"/>
          <p:cNvSpPr txBox="1">
            <a:spLocks noChangeArrowheads="1"/>
          </p:cNvSpPr>
          <p:nvPr/>
        </p:nvSpPr>
        <p:spPr bwMode="auto">
          <a:xfrm>
            <a:off x="900113" y="836613"/>
            <a:ext cx="7848600" cy="5608637"/>
          </a:xfrm>
          <a:prstGeom prst="rect">
            <a:avLst/>
          </a:prstGeom>
          <a:noFill/>
          <a:ln>
            <a:noFill/>
          </a:ln>
          <a:effectLst/>
          <a:extLst>
            <a:ext uri="{909E8E84-426E-40DD-AFC4-6F175D3DCCD1}">
              <a14:hiddenFill xmlns="" xmlns:a14="http://schemas.microsoft.com/office/drawing/2010/main">
                <a:solidFill>
                  <a:srgbClr val="0066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48500" tIns="278100" rIns="148500" bIns="278100">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400"/>
              </a:lnSpc>
              <a:spcBef>
                <a:spcPct val="10000"/>
              </a:spcBef>
              <a:buFont typeface="Arial" panose="020B0604020202020204" pitchFamily="34" charset="0"/>
              <a:buChar char="•"/>
            </a:pPr>
            <a:r>
              <a:rPr lang="zh-CN" altLang="en-US" sz="2000" b="1">
                <a:solidFill>
                  <a:srgbClr val="0000FF"/>
                </a:solidFill>
                <a:latin typeface="宋体" panose="02010600030101010101" pitchFamily="2" charset="-122"/>
              </a:rPr>
              <a:t>提高教学效果</a:t>
            </a:r>
            <a:r>
              <a:rPr lang="zh-CN" altLang="en-US" sz="2000" b="1">
                <a:latin typeface="宋体" panose="02010600030101010101" pitchFamily="2" charset="-122"/>
              </a:rPr>
              <a:t>。具有真实的探测器演示，可以看到探测器内部结构，可以保证实验的正常进行，而不需要破坏仪器。引入现代核物理与核技术实验的可重构理念和技术，学生可以现场重构实验系统，自主设计实验，研究射线与物质相互作用原理，并掌握相关的核技术和核应用知识。</a:t>
            </a:r>
            <a:endParaRPr lang="en-US" altLang="zh-CN" sz="2000" b="1">
              <a:latin typeface="宋体" panose="02010600030101010101" pitchFamily="2" charset="-122"/>
            </a:endParaRPr>
          </a:p>
          <a:p>
            <a:pPr>
              <a:lnSpc>
                <a:spcPts val="2400"/>
              </a:lnSpc>
              <a:spcBef>
                <a:spcPct val="10000"/>
              </a:spcBef>
              <a:buFont typeface="Arial" panose="020B0604020202020204" pitchFamily="34" charset="0"/>
              <a:buChar char="•"/>
            </a:pPr>
            <a:r>
              <a:rPr lang="zh-CN" altLang="en-US" sz="2000" b="1">
                <a:solidFill>
                  <a:srgbClr val="0000FF"/>
                </a:solidFill>
                <a:latin typeface="宋体" panose="02010600030101010101" pitchFamily="2" charset="-122"/>
                <a:sym typeface="Symbol" panose="05050102010706020507" pitchFamily="18" charset="2"/>
              </a:rPr>
              <a:t>培养动手能力</a:t>
            </a:r>
            <a:r>
              <a:rPr lang="zh-CN" altLang="en-US" sz="2000" b="1">
                <a:latin typeface="宋体" panose="02010600030101010101" pitchFamily="2" charset="-122"/>
                <a:sym typeface="Symbol" panose="05050102010706020507" pitchFamily="18" charset="2"/>
              </a:rPr>
              <a:t>。学生根据需求和自身水平选择合适的实验方法，即可以进行虚拟仿真实验或进行使用虚拟放射源的实验，也可以使用核探测器进行真实的近代物理实验。</a:t>
            </a:r>
            <a:endParaRPr lang="en-US" altLang="zh-CN" sz="2000" b="1">
              <a:latin typeface="宋体" panose="02010600030101010101" pitchFamily="2" charset="-122"/>
              <a:sym typeface="Symbol" panose="05050102010706020507" pitchFamily="18" charset="2"/>
            </a:endParaRPr>
          </a:p>
          <a:p>
            <a:pPr>
              <a:lnSpc>
                <a:spcPts val="2400"/>
              </a:lnSpc>
              <a:spcBef>
                <a:spcPct val="10000"/>
              </a:spcBef>
              <a:buFont typeface="Arial" panose="020B0604020202020204" pitchFamily="34" charset="0"/>
              <a:buChar char="•"/>
            </a:pPr>
            <a:r>
              <a:rPr lang="zh-CN" altLang="en-US" sz="2000" b="1">
                <a:solidFill>
                  <a:srgbClr val="0000FF"/>
                </a:solidFill>
                <a:latin typeface="宋体" panose="02010600030101010101" pitchFamily="2" charset="-122"/>
                <a:sym typeface="Symbol" panose="05050102010706020507" pitchFamily="18" charset="2"/>
              </a:rPr>
              <a:t>减小投入、便于推广</a:t>
            </a:r>
            <a:r>
              <a:rPr lang="zh-CN" altLang="en-US" sz="2000" b="1">
                <a:latin typeface="宋体" panose="02010600030101010101" pitchFamily="2" charset="-122"/>
                <a:sym typeface="Symbol" panose="05050102010706020507" pitchFamily="18" charset="2"/>
              </a:rPr>
              <a:t>。本平台可开设不受放射源和射线装置限制的近代物理实验，根据需要可以对实验方法进行灵活配置，教学时间灵活可控。相关实验还可以在没有放射源和射线装置使用资质的高校中推广。</a:t>
            </a:r>
            <a:endParaRPr lang="en-US" altLang="zh-CN" sz="2000" b="1">
              <a:latin typeface="宋体" panose="02010600030101010101" pitchFamily="2" charset="-122"/>
              <a:sym typeface="Symbol" panose="05050102010706020507" pitchFamily="18" charset="2"/>
            </a:endParaRPr>
          </a:p>
          <a:p>
            <a:pPr>
              <a:lnSpc>
                <a:spcPts val="2400"/>
              </a:lnSpc>
              <a:spcBef>
                <a:spcPct val="10000"/>
              </a:spcBef>
              <a:buFont typeface="Arial" panose="020B0604020202020204" pitchFamily="34" charset="0"/>
              <a:buChar char="•"/>
            </a:pPr>
            <a:r>
              <a:rPr lang="zh-CN" altLang="en-US" sz="2000" b="1">
                <a:solidFill>
                  <a:srgbClr val="0000FF"/>
                </a:solidFill>
                <a:latin typeface="宋体" panose="02010600030101010101" pitchFamily="2" charset="-122"/>
              </a:rPr>
              <a:t>保证安全</a:t>
            </a:r>
            <a:r>
              <a:rPr lang="zh-CN" altLang="en-US" sz="2000" b="1">
                <a:latin typeface="宋体" panose="02010600030101010101" pitchFamily="2" charset="-122"/>
              </a:rPr>
              <a:t>。进行“无放射源”核物理教学实验，解除了放射源辐射和管理的高危险性；消除了学生对近代物理实验中使用放射源的顾忌心理。</a:t>
            </a:r>
          </a:p>
          <a:p>
            <a:pPr>
              <a:lnSpc>
                <a:spcPts val="2400"/>
              </a:lnSpc>
              <a:spcBef>
                <a:spcPct val="10000"/>
              </a:spcBef>
              <a:buFont typeface="Arial" panose="020B0604020202020204" pitchFamily="34" charset="0"/>
              <a:buChar char="•"/>
            </a:pPr>
            <a:endParaRPr lang="en-US" altLang="zh-CN" sz="2000" b="1">
              <a:latin typeface="宋体" panose="02010600030101010101" pitchFamily="2" charset="-122"/>
            </a:endParaRPr>
          </a:p>
        </p:txBody>
      </p:sp>
    </p:spTree>
    <p:extLst>
      <p:ext uri="{BB962C8B-B14F-4D97-AF65-F5344CB8AC3E}">
        <p14:creationId xmlns="" xmlns:p14="http://schemas.microsoft.com/office/powerpoint/2010/main" val="2720224506"/>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p:nvPr/>
        </p:nvSpPr>
        <p:spPr>
          <a:xfrm>
            <a:off x="2447925" y="849313"/>
            <a:ext cx="3779838" cy="563562"/>
          </a:xfrm>
          <a:prstGeom prst="rect">
            <a:avLst/>
          </a:prstGeom>
          <a:noFill/>
          <a:ln w="9525">
            <a:noFill/>
          </a:ln>
        </p:spPr>
        <p:txBody>
          <a:bodyPr wrap="none" lIns="162000" rIns="162000" anchor="ctr"/>
          <a:lstStyle/>
          <a:p>
            <a:pPr algn="ctr" eaLnBrk="1" hangingPunct="1"/>
            <a:r>
              <a:rPr lang="zh-CN" altLang="en-US" sz="4000" dirty="0">
                <a:solidFill>
                  <a:srgbClr val="CC0000"/>
                </a:solidFill>
                <a:latin typeface="黑体" panose="02010600030101010101" pitchFamily="49" charset="-122"/>
                <a:ea typeface="黑体" panose="02010600030101010101" pitchFamily="49" charset="-122"/>
              </a:rPr>
              <a:t>报 告 内 容</a:t>
            </a:r>
            <a:r>
              <a:rPr lang="zh-CN" altLang="en-US" sz="4800" dirty="0">
                <a:solidFill>
                  <a:srgbClr val="FFFF00"/>
                </a:solidFill>
                <a:latin typeface="黑体" panose="02010600030101010101" pitchFamily="49" charset="-122"/>
                <a:ea typeface="黑体" panose="02010600030101010101" pitchFamily="49" charset="-122"/>
              </a:rPr>
              <a:t>  </a:t>
            </a:r>
          </a:p>
        </p:txBody>
      </p:sp>
      <p:sp>
        <p:nvSpPr>
          <p:cNvPr id="235565" name="Rectangle 45"/>
          <p:cNvSpPr>
            <a:spLocks noRot="1" noChangeArrowheads="1"/>
          </p:cNvSpPr>
          <p:nvPr/>
        </p:nvSpPr>
        <p:spPr bwMode="auto">
          <a:xfrm>
            <a:off x="1500188" y="1643063"/>
            <a:ext cx="6305550" cy="4289425"/>
          </a:xfrm>
          <a:prstGeom prst="rect">
            <a:avLst/>
          </a:prstGeom>
          <a:noFill/>
          <a:ln w="9525">
            <a:noFill/>
            <a:miter lim="800000"/>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defRPr/>
            </a:pPr>
            <a:endParaRPr kumimoji="0" lang="en-US" altLang="zh-CN" sz="32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endParaRPr>
          </a:p>
          <a:p>
            <a:pPr marL="571500" marR="0" lvl="0" indent="-571500" algn="l" defTabSz="914400" rtl="0" eaLnBrk="1" fontAlgn="base" latinLnBrk="0" hangingPunct="1">
              <a:lnSpc>
                <a:spcPct val="100000"/>
              </a:lnSpc>
              <a:spcBef>
                <a:spcPct val="20000"/>
              </a:spcBef>
              <a:spcAft>
                <a:spcPct val="0"/>
              </a:spcAft>
              <a:buClrTx/>
              <a:buSzTx/>
              <a:buFont typeface="+mj-ea"/>
              <a:buAutoNum type="ea1JpnChsDbPeriod"/>
              <a:defRPr/>
            </a:pPr>
            <a:r>
              <a:rPr kumimoji="0" lang="zh-CN" altLang="en-US" sz="3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rPr>
              <a:t>研究背景</a:t>
            </a:r>
            <a:endParaRPr kumimoji="0" lang="en-US" altLang="zh-CN" sz="3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a:p>
            <a:pPr marL="571500" marR="0" lvl="0" indent="-571500" algn="l" defTabSz="914400" rtl="0" eaLnBrk="1" fontAlgn="base" latinLnBrk="0" hangingPunct="1">
              <a:lnSpc>
                <a:spcPct val="100000"/>
              </a:lnSpc>
              <a:spcBef>
                <a:spcPct val="20000"/>
              </a:spcBef>
              <a:spcAft>
                <a:spcPct val="0"/>
              </a:spcAft>
              <a:buClrTx/>
              <a:buSzTx/>
              <a:buFont typeface="+mj-ea"/>
              <a:buAutoNum type="ea1JpnChsDbPeriod"/>
              <a:defRPr/>
            </a:pPr>
            <a:r>
              <a:rPr kumimoji="0" lang="zh-CN" altLang="en-US" sz="3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rPr>
              <a:t>实验方案</a:t>
            </a:r>
            <a:endParaRPr kumimoji="0" lang="en-US" altLang="zh-CN" sz="3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a:p>
            <a:pPr marL="571500" marR="0" lvl="0" indent="-571500" algn="l" defTabSz="914400" rtl="0" eaLnBrk="1" fontAlgn="base" latinLnBrk="0" hangingPunct="1">
              <a:lnSpc>
                <a:spcPct val="100000"/>
              </a:lnSpc>
              <a:spcBef>
                <a:spcPct val="20000"/>
              </a:spcBef>
              <a:spcAft>
                <a:spcPct val="0"/>
              </a:spcAft>
              <a:buClrTx/>
              <a:buSzTx/>
              <a:buFont typeface="+mj-ea"/>
              <a:buAutoNum type="ea1JpnChsDbPeriod"/>
              <a:defRPr/>
            </a:pPr>
            <a:r>
              <a:rPr kumimoji="0" lang="zh-CN" altLang="en-US" sz="3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rPr>
              <a:t>实验教学平台建设</a:t>
            </a:r>
            <a:endParaRPr kumimoji="0" lang="en-US" altLang="zh-CN" sz="3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a:p>
            <a:pPr marL="571500" marR="0" lvl="0" indent="-571500" algn="l" defTabSz="914400" rtl="0" eaLnBrk="1" fontAlgn="base" latinLnBrk="0" hangingPunct="1">
              <a:lnSpc>
                <a:spcPct val="100000"/>
              </a:lnSpc>
              <a:spcBef>
                <a:spcPct val="20000"/>
              </a:spcBef>
              <a:spcAft>
                <a:spcPct val="0"/>
              </a:spcAft>
              <a:buClrTx/>
              <a:buSzTx/>
              <a:buFont typeface="+mj-ea"/>
              <a:buAutoNum type="ea1JpnChsDbPeriod"/>
              <a:defRPr/>
            </a:pPr>
            <a:r>
              <a:rPr kumimoji="0" lang="zh-CN" altLang="en-US" sz="3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rPr>
              <a:t>总结及展望</a:t>
            </a: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标题 1"/>
          <p:cNvSpPr>
            <a:spLocks noGrp="1"/>
          </p:cNvSpPr>
          <p:nvPr>
            <p:ph type="title"/>
          </p:nvPr>
        </p:nvSpPr>
        <p:spPr>
          <a:xfrm>
            <a:off x="500063" y="214313"/>
            <a:ext cx="8229600" cy="1143000"/>
          </a:xfrm>
          <a:noFill/>
          <a:ln>
            <a:noFill/>
          </a:ln>
        </p:spPr>
        <p:txBody>
          <a:bodyPr/>
          <a:lstStyle/>
          <a:p>
            <a:pPr eaLnBrk="1" hangingPunct="1"/>
            <a:r>
              <a:rPr lang="zh-CN" altLang="en-US" sz="3200" b="1" dirty="0">
                <a:solidFill>
                  <a:srgbClr val="C00000"/>
                </a:solidFill>
              </a:rPr>
              <a:t>下一步计划</a:t>
            </a:r>
          </a:p>
        </p:txBody>
      </p:sp>
      <p:sp>
        <p:nvSpPr>
          <p:cNvPr id="22531" name="内容占位符 2"/>
          <p:cNvSpPr>
            <a:spLocks noGrp="1"/>
          </p:cNvSpPr>
          <p:nvPr>
            <p:ph idx="1"/>
          </p:nvPr>
        </p:nvSpPr>
        <p:spPr bwMode="auto">
          <a:xfrm>
            <a:off x="785813" y="1071563"/>
            <a:ext cx="8001000" cy="5214938"/>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zh-CN" altLang="zh-CN" sz="2400" b="1" i="0" u="none" strike="noStrike" kern="0" cap="none" spc="0" normalizeH="0" baseline="0" noProof="0" dirty="0" smtClean="0">
                <a:ln>
                  <a:noFill/>
                </a:ln>
                <a:solidFill>
                  <a:srgbClr val="0000FF"/>
                </a:solidFill>
                <a:effectLst/>
                <a:uLnTx/>
                <a:uFillTx/>
                <a:latin typeface="+mn-lt"/>
                <a:ea typeface="+mn-ea"/>
                <a:cs typeface="+mn-cs"/>
              </a:rPr>
              <a:t>课程内容更新和调整</a:t>
            </a:r>
            <a:r>
              <a:rPr kumimoji="0" lang="zh-CN" altLang="zh-CN" sz="2400" b="1" i="0" u="none" strike="noStrike" kern="0" cap="none" spc="0" normalizeH="0" baseline="0" noProof="0" dirty="0" smtClean="0">
                <a:ln>
                  <a:noFill/>
                </a:ln>
                <a:solidFill>
                  <a:schemeClr val="tx1"/>
                </a:solidFill>
                <a:effectLst/>
                <a:uLnTx/>
                <a:uFillTx/>
                <a:latin typeface="+mn-lt"/>
                <a:ea typeface="+mn-ea"/>
                <a:cs typeface="+mn-cs"/>
              </a:rPr>
              <a:t>：</a:t>
            </a:r>
            <a:r>
              <a:rPr kumimoji="0" lang="zh-CN" altLang="en-US" sz="2400" b="1" i="0" u="none" strike="noStrike" kern="0" cap="none" spc="0" normalizeH="0" baseline="0" noProof="0" dirty="0" smtClean="0">
                <a:ln>
                  <a:noFill/>
                </a:ln>
                <a:solidFill>
                  <a:schemeClr val="tx1"/>
                </a:solidFill>
                <a:effectLst/>
                <a:uLnTx/>
                <a:uFillTx/>
                <a:latin typeface="+mn-lt"/>
                <a:ea typeface="+mn-ea"/>
                <a:cs typeface="+mn-cs"/>
              </a:rPr>
              <a:t>课程建设与实验室建设相结合，如</a:t>
            </a:r>
            <a:r>
              <a:rPr kumimoji="0" lang="zh-CN" altLang="zh-CN" sz="2400" b="1" i="0" u="none" strike="noStrike" kern="0" cap="none" spc="0" normalizeH="0" baseline="0" noProof="0" dirty="0" smtClean="0">
                <a:ln>
                  <a:noFill/>
                </a:ln>
                <a:solidFill>
                  <a:schemeClr val="tx1"/>
                </a:solidFill>
                <a:effectLst/>
                <a:uLnTx/>
                <a:uFillTx/>
                <a:latin typeface="+mn-lt"/>
                <a:ea typeface="+mn-ea"/>
                <a:cs typeface="+mn-cs"/>
              </a:rPr>
              <a:t>针对通识课选修学生主体是低年级的本科生（含部分文科生），</a:t>
            </a:r>
            <a:r>
              <a:rPr kumimoji="0" lang="zh-CN" altLang="en-US" sz="2400" b="1" i="0" u="none" strike="noStrike" kern="0" cap="none" spc="0" normalizeH="0" baseline="0" noProof="0" dirty="0" smtClean="0">
                <a:ln>
                  <a:noFill/>
                </a:ln>
                <a:solidFill>
                  <a:schemeClr val="tx1"/>
                </a:solidFill>
                <a:effectLst/>
                <a:uLnTx/>
                <a:uFillTx/>
                <a:latin typeface="+mn-lt"/>
                <a:ea typeface="+mn-ea"/>
                <a:cs typeface="+mn-cs"/>
              </a:rPr>
              <a:t>不断补充和完善</a:t>
            </a:r>
            <a:r>
              <a:rPr kumimoji="0" lang="zh-CN" altLang="zh-CN" sz="2400" b="1" i="0" u="none" strike="noStrike" kern="0" cap="none" spc="0" normalizeH="0" baseline="0" noProof="0" dirty="0" smtClean="0">
                <a:ln>
                  <a:noFill/>
                </a:ln>
                <a:solidFill>
                  <a:schemeClr val="tx1"/>
                </a:solidFill>
                <a:effectLst/>
                <a:uLnTx/>
                <a:uFillTx/>
                <a:latin typeface="+mn-lt"/>
                <a:ea typeface="+mn-ea"/>
                <a:cs typeface="+mn-cs"/>
              </a:rPr>
              <a:t>“诺贝尔奖物理实验”讲义。</a:t>
            </a: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zh-CN" altLang="zh-CN" sz="2400" b="1" i="0" u="none" strike="noStrike" kern="0" cap="none" spc="0" normalizeH="0" baseline="0" noProof="0" dirty="0" smtClean="0">
                <a:ln>
                  <a:noFill/>
                </a:ln>
                <a:solidFill>
                  <a:srgbClr val="0000FF"/>
                </a:solidFill>
                <a:effectLst/>
                <a:uLnTx/>
                <a:uFillTx/>
                <a:latin typeface="+mn-lt"/>
                <a:ea typeface="+mn-ea"/>
                <a:cs typeface="+mn-cs"/>
              </a:rPr>
              <a:t>完善网络教学平台</a:t>
            </a:r>
            <a:r>
              <a:rPr kumimoji="0" lang="zh-CN" altLang="zh-CN" sz="2400" b="1" i="0" u="none" strike="noStrike" kern="0" cap="none" spc="0" normalizeH="0" baseline="0" noProof="0" dirty="0" smtClean="0">
                <a:ln>
                  <a:noFill/>
                </a:ln>
                <a:solidFill>
                  <a:schemeClr val="tx1"/>
                </a:solidFill>
                <a:effectLst/>
                <a:uLnTx/>
                <a:uFillTx/>
                <a:latin typeface="+mn-lt"/>
                <a:ea typeface="+mn-ea"/>
                <a:cs typeface="+mn-cs"/>
              </a:rPr>
              <a:t>：</a:t>
            </a:r>
            <a:r>
              <a:rPr kumimoji="0" lang="zh-CN" altLang="en-US" sz="2400" b="1" i="0" u="none" strike="noStrike" kern="0" cap="none" spc="0" normalizeH="0" baseline="0" noProof="0" dirty="0" smtClean="0">
                <a:ln>
                  <a:noFill/>
                </a:ln>
                <a:solidFill>
                  <a:schemeClr val="tx1"/>
                </a:solidFill>
                <a:effectLst/>
                <a:uLnTx/>
                <a:uFillTx/>
                <a:latin typeface="+mn-lt"/>
                <a:ea typeface="+mn-ea"/>
                <a:cs typeface="+mn-cs"/>
              </a:rPr>
              <a:t>完善网络教学管理模式，开发高危放射性、高成本精密大型设备实验室难以实现或无法实现的</a:t>
            </a:r>
            <a:r>
              <a:rPr kumimoji="0" lang="zh-CN" altLang="zh-CN" sz="2400" b="1" i="0" u="none" strike="noStrike" kern="0" cap="none" spc="0" normalizeH="0" baseline="0" noProof="0" dirty="0" smtClean="0">
                <a:ln>
                  <a:noFill/>
                </a:ln>
                <a:solidFill>
                  <a:schemeClr val="tx1"/>
                </a:solidFill>
                <a:effectLst/>
                <a:uLnTx/>
                <a:uFillTx/>
                <a:latin typeface="+mn-lt"/>
                <a:ea typeface="+mn-ea"/>
                <a:cs typeface="+mn-cs"/>
              </a:rPr>
              <a:t>虚拟仿真实验</a:t>
            </a:r>
            <a:r>
              <a:rPr kumimoji="0" lang="zh-CN" altLang="en-US" sz="2400" b="1" i="0" u="none" strike="noStrike" kern="0" cap="none" spc="0" normalizeH="0" baseline="0" noProof="0" dirty="0">
                <a:ln>
                  <a:noFill/>
                </a:ln>
                <a:solidFill>
                  <a:schemeClr val="tx1"/>
                </a:solidFill>
                <a:effectLst/>
                <a:uLnTx/>
                <a:uFillTx/>
                <a:latin typeface="+mn-lt"/>
                <a:ea typeface="+mn-ea"/>
                <a:cs typeface="+mn-cs"/>
              </a:rPr>
              <a:t>项目，</a:t>
            </a:r>
            <a:r>
              <a:rPr kumimoji="0" lang="zh-CN" altLang="en-US" sz="2400" b="1" i="0" u="none" strike="noStrike" kern="0" cap="none" spc="0" normalizeH="0" baseline="0" noProof="0" dirty="0" smtClean="0">
                <a:ln>
                  <a:noFill/>
                </a:ln>
                <a:solidFill>
                  <a:schemeClr val="tx1"/>
                </a:solidFill>
                <a:effectLst/>
                <a:uLnTx/>
                <a:uFillTx/>
                <a:latin typeface="+mn-lt"/>
                <a:ea typeface="+mn-ea"/>
                <a:cs typeface="+mn-cs"/>
              </a:rPr>
              <a:t>如</a:t>
            </a:r>
            <a:r>
              <a:rPr kumimoji="0" lang="en-US" altLang="zh-CN" sz="2400" b="1" i="0" u="none" strike="noStrike" kern="0" cap="none" spc="0" normalizeH="0" baseline="0" noProof="0" dirty="0">
                <a:ln>
                  <a:noFill/>
                </a:ln>
                <a:solidFill>
                  <a:schemeClr val="tx1"/>
                </a:solidFill>
                <a:effectLst/>
                <a:uLnTx/>
                <a:uFillTx/>
                <a:latin typeface="+mn-lt"/>
                <a:ea typeface="+mn-ea"/>
                <a:cs typeface="+mn-cs"/>
              </a:rPr>
              <a:t> </a:t>
            </a:r>
            <a:r>
              <a:rPr kumimoji="0" lang="zh-CN" altLang="en-US" sz="2400" b="1" i="0" u="none" strike="noStrike" kern="0" cap="none" spc="0" normalizeH="0" baseline="0" noProof="0" dirty="0" smtClean="0">
                <a:ln>
                  <a:noFill/>
                </a:ln>
                <a:solidFill>
                  <a:schemeClr val="tx1"/>
                </a:solidFill>
                <a:effectLst/>
                <a:uLnTx/>
                <a:uFillTx/>
                <a:latin typeface="+mn-lt"/>
                <a:ea typeface="+mn-ea"/>
                <a:cs typeface="+mn-cs"/>
              </a:rPr>
              <a:t>核电站（中子）、</a:t>
            </a:r>
            <a:r>
              <a:rPr kumimoji="0" lang="zh-CN" altLang="en-US" sz="2400" b="1" i="0" u="none" strike="noStrike" kern="0" cap="none" spc="0" normalizeH="0" baseline="0" noProof="0" dirty="0">
                <a:ln>
                  <a:noFill/>
                </a:ln>
                <a:solidFill>
                  <a:schemeClr val="tx1"/>
                </a:solidFill>
                <a:effectLst/>
                <a:uLnTx/>
                <a:uFillTx/>
                <a:latin typeface="+mn-lt"/>
                <a:ea typeface="+mn-ea"/>
                <a:cs typeface="+mn-cs"/>
              </a:rPr>
              <a:t>质子医疗、空间辐射环境等相关实验</a:t>
            </a:r>
            <a:r>
              <a:rPr kumimoji="0" lang="zh-CN" altLang="en-US" sz="2400" b="1" i="0" u="none" strike="noStrike" kern="0" cap="none" spc="0" normalizeH="0" baseline="0" noProof="0" dirty="0" smtClean="0">
                <a:ln>
                  <a:noFill/>
                </a:ln>
                <a:solidFill>
                  <a:schemeClr val="tx1"/>
                </a:solidFill>
                <a:effectLst/>
                <a:uLnTx/>
                <a:uFillTx/>
                <a:latin typeface="+mn-lt"/>
                <a:ea typeface="+mn-ea"/>
                <a:cs typeface="+mn-cs"/>
              </a:rPr>
              <a:t>。</a:t>
            </a:r>
            <a:endParaRPr kumimoji="0" lang="en-US" altLang="zh-CN" sz="2400" b="1"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zh-CN" altLang="en-US" sz="2400" b="1" i="0" u="none" strike="noStrike" kern="0" cap="none" spc="0" normalizeH="0" baseline="0" noProof="0" dirty="0" smtClean="0">
                <a:ln>
                  <a:noFill/>
                </a:ln>
                <a:solidFill>
                  <a:srgbClr val="0000FF"/>
                </a:solidFill>
                <a:effectLst/>
                <a:uLnTx/>
                <a:uFillTx/>
                <a:latin typeface="+mn-lt"/>
                <a:ea typeface="+mn-ea"/>
                <a:cs typeface="+mn-cs"/>
              </a:rPr>
              <a:t>完善</a:t>
            </a:r>
            <a:r>
              <a:rPr kumimoji="0" lang="zh-CN" altLang="zh-CN" sz="2400" b="1" i="0" u="none" strike="noStrike" kern="0" cap="none" spc="0" normalizeH="0" baseline="0" noProof="0" dirty="0" smtClean="0">
                <a:ln>
                  <a:noFill/>
                </a:ln>
                <a:solidFill>
                  <a:srgbClr val="0000FF"/>
                </a:solidFill>
                <a:effectLst/>
                <a:uLnTx/>
                <a:uFillTx/>
                <a:latin typeface="+mn-lt"/>
                <a:ea typeface="+mn-ea"/>
                <a:cs typeface="+mn-cs"/>
              </a:rPr>
              <a:t>虚实交融的</a:t>
            </a:r>
            <a:r>
              <a:rPr kumimoji="0" lang="zh-CN" altLang="en-US" sz="2400" b="1" i="0" u="none" strike="noStrike" kern="0" cap="none" spc="0" normalizeH="0" baseline="0" noProof="0" dirty="0" smtClean="0">
                <a:ln>
                  <a:noFill/>
                </a:ln>
                <a:solidFill>
                  <a:srgbClr val="0000FF"/>
                </a:solidFill>
                <a:effectLst/>
                <a:uLnTx/>
                <a:uFillTx/>
                <a:latin typeface="+mn-lt"/>
                <a:ea typeface="+mn-ea"/>
                <a:cs typeface="+mn-cs"/>
              </a:rPr>
              <a:t>核</a:t>
            </a:r>
            <a:r>
              <a:rPr kumimoji="0" lang="zh-CN" altLang="zh-CN" sz="2400" b="1" i="0" u="none" strike="noStrike" kern="0" cap="none" spc="0" normalizeH="0" baseline="0" noProof="0" dirty="0" smtClean="0">
                <a:ln>
                  <a:noFill/>
                </a:ln>
                <a:solidFill>
                  <a:srgbClr val="0000FF"/>
                </a:solidFill>
                <a:effectLst/>
                <a:uLnTx/>
                <a:uFillTx/>
                <a:latin typeface="+mn-lt"/>
                <a:ea typeface="+mn-ea"/>
                <a:cs typeface="+mn-cs"/>
              </a:rPr>
              <a:t>物理实验平台</a:t>
            </a:r>
            <a:r>
              <a:rPr kumimoji="0" lang="zh-CN" altLang="zh-CN" sz="2400" b="1" i="0" u="none" strike="noStrike" kern="0" cap="none" spc="0" normalizeH="0" baseline="0" noProof="0" dirty="0" smtClean="0">
                <a:ln>
                  <a:noFill/>
                </a:ln>
                <a:solidFill>
                  <a:schemeClr val="tx1"/>
                </a:solidFill>
                <a:effectLst/>
                <a:uLnTx/>
                <a:uFillTx/>
                <a:latin typeface="+mn-lt"/>
                <a:ea typeface="+mn-ea"/>
                <a:cs typeface="+mn-cs"/>
              </a:rPr>
              <a:t>：</a:t>
            </a:r>
            <a:r>
              <a:rPr kumimoji="0" lang="zh-CN" altLang="en-US" sz="2400" b="1" i="0" u="none" strike="noStrike" kern="0" cap="none" spc="0" normalizeH="0" baseline="0" noProof="0" dirty="0" smtClean="0">
                <a:ln>
                  <a:noFill/>
                </a:ln>
                <a:solidFill>
                  <a:schemeClr val="tx1"/>
                </a:solidFill>
                <a:effectLst/>
                <a:uLnTx/>
                <a:uFillTx/>
                <a:latin typeface="+mn-lt"/>
                <a:ea typeface="+mn-ea"/>
                <a:cs typeface="+mn-cs"/>
              </a:rPr>
              <a:t>基于</a:t>
            </a:r>
            <a:r>
              <a:rPr kumimoji="0" lang="zh-CN" altLang="en-US" sz="2400" b="1" i="0" u="none" strike="noStrike" kern="0" cap="none" spc="0" normalizeH="0" baseline="0" noProof="0" dirty="0">
                <a:ln>
                  <a:noFill/>
                </a:ln>
                <a:solidFill>
                  <a:schemeClr val="tx1"/>
                </a:solidFill>
                <a:effectLst/>
                <a:uLnTx/>
                <a:uFillTx/>
                <a:latin typeface="+mn-lt"/>
                <a:ea typeface="+mn-ea"/>
                <a:cs typeface="+mn-cs"/>
              </a:rPr>
              <a:t>虚实结合的实验设备，实验教学与信息技术深度</a:t>
            </a:r>
            <a:r>
              <a:rPr kumimoji="0" lang="zh-CN" altLang="en-US" sz="2400" b="1" i="0" u="none" strike="noStrike" kern="0" cap="none" spc="0" normalizeH="0" baseline="0" noProof="0" dirty="0" smtClean="0">
                <a:ln>
                  <a:noFill/>
                </a:ln>
                <a:solidFill>
                  <a:schemeClr val="tx1"/>
                </a:solidFill>
                <a:effectLst/>
                <a:uLnTx/>
                <a:uFillTx/>
                <a:latin typeface="+mn-lt"/>
                <a:ea typeface="+mn-ea"/>
                <a:cs typeface="+mn-cs"/>
              </a:rPr>
              <a:t>融合，实物实验、虚实结合、虚拟仿真三者相互融合，实现线上线下“</a:t>
            </a:r>
            <a:r>
              <a:rPr kumimoji="0" lang="zh-CN" altLang="en-US" sz="2400" b="1" i="0" u="none" strike="noStrike" kern="0" cap="none" spc="0" normalizeH="0" baseline="0" noProof="0" dirty="0" smtClean="0">
                <a:ln>
                  <a:noFill/>
                </a:ln>
                <a:solidFill>
                  <a:srgbClr val="FF0000"/>
                </a:solidFill>
                <a:effectLst/>
                <a:uLnTx/>
                <a:uFillTx/>
                <a:latin typeface="+mn-lt"/>
                <a:ea typeface="+mn-ea"/>
                <a:cs typeface="+mn-cs"/>
              </a:rPr>
              <a:t>混合式</a:t>
            </a:r>
            <a:r>
              <a:rPr kumimoji="0" lang="zh-CN" altLang="en-US" sz="2400" b="1" i="0" u="none" strike="noStrike" kern="0" cap="none" spc="0" normalizeH="0" baseline="0" noProof="0" dirty="0" smtClean="0">
                <a:ln>
                  <a:noFill/>
                </a:ln>
                <a:solidFill>
                  <a:schemeClr val="tx1"/>
                </a:solidFill>
                <a:effectLst/>
                <a:uLnTx/>
                <a:uFillTx/>
                <a:latin typeface="+mn-lt"/>
                <a:ea typeface="+mn-ea"/>
                <a:cs typeface="+mn-cs"/>
              </a:rPr>
              <a:t>”教学新模式。期望</a:t>
            </a:r>
            <a:r>
              <a:rPr kumimoji="0" lang="zh-CN" altLang="zh-CN" sz="2400" b="1" i="0" u="none" strike="noStrike" kern="0" cap="none" spc="0" normalizeH="0" baseline="0" noProof="0" dirty="0" smtClean="0">
                <a:ln>
                  <a:noFill/>
                </a:ln>
                <a:solidFill>
                  <a:schemeClr val="tx1"/>
                </a:solidFill>
                <a:effectLst/>
                <a:uLnTx/>
                <a:uFillTx/>
                <a:latin typeface="+mn-lt"/>
                <a:ea typeface="+mn-ea"/>
                <a:cs typeface="+mn-cs"/>
              </a:rPr>
              <a:t>吸引更多学生选修，全校范围内扩大受益面，可推广其它</a:t>
            </a:r>
            <a:r>
              <a:rPr kumimoji="0" lang="zh-CN" altLang="en-US" sz="2400" b="1" i="0" u="none" strike="noStrike" kern="0" cap="none" spc="0" normalizeH="0" baseline="0" noProof="0" dirty="0" smtClean="0">
                <a:ln>
                  <a:noFill/>
                </a:ln>
                <a:solidFill>
                  <a:schemeClr val="tx1"/>
                </a:solidFill>
                <a:effectLst/>
                <a:uLnTx/>
                <a:uFillTx/>
                <a:latin typeface="+mn-lt"/>
                <a:ea typeface="+mn-ea"/>
                <a:cs typeface="+mn-cs"/>
              </a:rPr>
              <a:t>实验课程和</a:t>
            </a:r>
            <a:r>
              <a:rPr kumimoji="0" lang="zh-CN" altLang="zh-CN" sz="2400" b="1" i="0" u="none" strike="noStrike" kern="0" cap="none" spc="0" normalizeH="0" baseline="0" noProof="0" dirty="0" smtClean="0">
                <a:ln>
                  <a:noFill/>
                </a:ln>
                <a:solidFill>
                  <a:schemeClr val="tx1"/>
                </a:solidFill>
                <a:effectLst/>
                <a:uLnTx/>
                <a:uFillTx/>
                <a:latin typeface="+mn-lt"/>
                <a:ea typeface="+mn-ea"/>
                <a:cs typeface="+mn-cs"/>
              </a:rPr>
              <a:t>兄弟院校借鉴。</a:t>
            </a:r>
          </a:p>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altLang="zh-CN" sz="24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标题 1"/>
          <p:cNvSpPr>
            <a:spLocks noGrp="1"/>
          </p:cNvSpPr>
          <p:nvPr>
            <p:ph type="title"/>
          </p:nvPr>
        </p:nvSpPr>
        <p:spPr>
          <a:xfrm>
            <a:off x="457200" y="692150"/>
            <a:ext cx="8229600" cy="1143000"/>
          </a:xfrm>
          <a:noFill/>
          <a:ln>
            <a:noFill/>
          </a:ln>
        </p:spPr>
        <p:txBody>
          <a:bodyPr/>
          <a:lstStyle/>
          <a:p>
            <a:r>
              <a:rPr lang="zh-CN" altLang="en-US" b="1" dirty="0">
                <a:solidFill>
                  <a:srgbClr val="FF0000"/>
                </a:solidFill>
                <a:effectLst>
                  <a:outerShdw blurRad="38100" dist="38100" dir="2700000" algn="tl">
                    <a:srgbClr val="000000">
                      <a:alpha val="43137"/>
                    </a:srgbClr>
                  </a:outerShdw>
                </a:effectLst>
              </a:rPr>
              <a:t>致谢</a:t>
            </a:r>
          </a:p>
        </p:txBody>
      </p:sp>
      <p:sp>
        <p:nvSpPr>
          <p:cNvPr id="31747" name="内容占位符 2"/>
          <p:cNvSpPr>
            <a:spLocks noGrp="1"/>
          </p:cNvSpPr>
          <p:nvPr>
            <p:ph idx="1"/>
          </p:nvPr>
        </p:nvSpPr>
        <p:spPr bwMode="auto">
          <a:xfrm>
            <a:off x="539750" y="1862138"/>
            <a:ext cx="8229600" cy="4525963"/>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zh-CN" altLang="en-US" sz="2800" b="1" i="0" u="none" strike="noStrike" kern="0" cap="none" spc="0" normalizeH="0" baseline="0" noProof="0" dirty="0" smtClean="0">
                <a:ln>
                  <a:noFill/>
                </a:ln>
                <a:solidFill>
                  <a:schemeClr val="tx1"/>
                </a:solidFill>
                <a:effectLst/>
                <a:uLnTx/>
                <a:uFillTx/>
                <a:latin typeface="+mn-lt"/>
                <a:ea typeface="+mn-ea"/>
                <a:cs typeface="+mn-cs"/>
              </a:rPr>
              <a:t>湖北省高等学校省级教学研究项目（</a:t>
            </a:r>
            <a:r>
              <a:rPr kumimoji="0" lang="en-US" altLang="zh-CN" sz="2800" b="1" i="0" u="none" strike="noStrike" kern="0" cap="none" spc="0" normalizeH="0" baseline="0" noProof="0" dirty="0" smtClean="0">
                <a:ln>
                  <a:noFill/>
                </a:ln>
                <a:solidFill>
                  <a:schemeClr val="tx1"/>
                </a:solidFill>
                <a:effectLst/>
                <a:uLnTx/>
                <a:uFillTx/>
                <a:latin typeface="+mn-lt"/>
                <a:ea typeface="+mn-ea"/>
                <a:cs typeface="+mn-cs"/>
              </a:rPr>
              <a:t>No.2017017</a:t>
            </a:r>
            <a:r>
              <a:rPr kumimoji="0" lang="zh-CN" altLang="en-US" sz="2800" b="1" i="0" u="none" strike="noStrike" kern="0" cap="none" spc="0" normalizeH="0" baseline="0" noProof="0" dirty="0" smtClean="0">
                <a:ln>
                  <a:noFill/>
                </a:ln>
                <a:solidFill>
                  <a:schemeClr val="tx1"/>
                </a:solidFill>
                <a:effectLst/>
                <a:uLnTx/>
                <a:uFillTx/>
                <a:latin typeface="+mn-lt"/>
                <a:ea typeface="+mn-ea"/>
                <a:cs typeface="+mn-cs"/>
              </a:rPr>
              <a:t>）和武汉大学教学研究项目资助；武汉大学实验技术项目资助。</a:t>
            </a:r>
            <a:endParaRPr kumimoji="0" lang="en-US" altLang="zh-CN" sz="2800" b="1" i="0" u="none" strike="noStrike" kern="0" cap="none" spc="0" normalizeH="0" baseline="0" noProof="0" dirty="0" smtClean="0">
              <a:ln>
                <a:noFill/>
              </a:ln>
              <a:solidFill>
                <a:schemeClr val="tx1"/>
              </a:solidFill>
              <a:effectLst/>
              <a:uLnTx/>
              <a:uFillTx/>
              <a:latin typeface="+mn-lt"/>
              <a:ea typeface="+mn-ea"/>
              <a:cs typeface="+mn-cs"/>
            </a:endParaRPr>
          </a:p>
          <a:p>
            <a:pPr lvl="0">
              <a:defRPr/>
            </a:pPr>
            <a:r>
              <a:rPr kumimoji="0" lang="zh-CN" altLang="en-US" sz="2800" b="1" i="0" u="none" strike="noStrike" kern="0" cap="none" spc="0" normalizeH="0" baseline="0" noProof="0" dirty="0" smtClean="0">
                <a:ln>
                  <a:noFill/>
                </a:ln>
                <a:solidFill>
                  <a:srgbClr val="FF0000"/>
                </a:solidFill>
                <a:effectLst/>
                <a:uLnTx/>
                <a:uFillTx/>
                <a:latin typeface="+mn-lt"/>
                <a:ea typeface="+mn-ea"/>
                <a:cs typeface="+mn-cs"/>
              </a:rPr>
              <a:t>合作单位：</a:t>
            </a:r>
            <a:r>
              <a:rPr kumimoji="0" lang="zh-CN" altLang="en-US" sz="2800" b="1" i="0" u="none" strike="noStrike" kern="0" cap="none" spc="0" normalizeH="0" baseline="0" noProof="0" dirty="0" smtClean="0">
                <a:ln>
                  <a:noFill/>
                </a:ln>
                <a:solidFill>
                  <a:schemeClr val="tx1"/>
                </a:solidFill>
                <a:effectLst/>
                <a:uLnTx/>
                <a:uFillTx/>
                <a:latin typeface="+mn-lt"/>
                <a:ea typeface="+mn-ea"/>
                <a:cs typeface="+mn-cs"/>
              </a:rPr>
              <a:t>安徽核芯电子科技有限公司</a:t>
            </a:r>
            <a:r>
              <a:rPr lang="en-US" altLang="zh-CN" sz="2800" b="1" baseline="30000" dirty="0"/>
              <a:t>a</a:t>
            </a:r>
            <a:r>
              <a:rPr kumimoji="0" lang="zh-CN" altLang="en-US" sz="2800" b="1" i="0" u="none" strike="noStrike" kern="0" cap="none" spc="0" normalizeH="0" baseline="0" noProof="0" dirty="0" smtClean="0">
                <a:ln>
                  <a:noFill/>
                </a:ln>
                <a:solidFill>
                  <a:schemeClr val="tx1"/>
                </a:solidFill>
                <a:effectLst/>
                <a:uLnTx/>
                <a:uFillTx/>
                <a:latin typeface="+mn-lt"/>
                <a:ea typeface="+mn-ea"/>
                <a:cs typeface="+mn-cs"/>
              </a:rPr>
              <a:t>的成斌、段琛和陈伟博士。</a:t>
            </a:r>
            <a:endParaRPr kumimoji="0" lang="en-US" altLang="zh-CN" sz="2800" b="1"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zh-CN" altLang="en-US" sz="2800" b="1" i="0" u="none" strike="noStrike" kern="0" cap="none" spc="0" normalizeH="0" baseline="0" noProof="0" dirty="0" smtClean="0">
                <a:ln>
                  <a:noFill/>
                </a:ln>
                <a:solidFill>
                  <a:schemeClr val="tx1"/>
                </a:solidFill>
                <a:effectLst/>
                <a:uLnTx/>
                <a:uFillTx/>
                <a:latin typeface="+mn-lt"/>
                <a:ea typeface="+mn-ea"/>
                <a:cs typeface="+mn-cs"/>
              </a:rPr>
              <a:t>武汉大学近代物理实验室刘海林和杨智慧老师及一些参与本项目的本科生。</a:t>
            </a:r>
            <a:endParaRPr kumimoji="0" lang="en-US" altLang="zh-CN" sz="2800" b="1"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altLang="zh-CN" sz="32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defRPr/>
            </a:pPr>
            <a:r>
              <a:rPr lang="en-US" altLang="zh-CN" sz="1800" noProof="0" dirty="0" smtClean="0"/>
              <a:t>a. </a:t>
            </a:r>
            <a:r>
              <a:rPr lang="en-US" altLang="zh-CN" sz="1800" noProof="0" dirty="0" err="1" smtClean="0"/>
              <a:t>Addr</a:t>
            </a:r>
            <a:r>
              <a:rPr lang="zh-CN" altLang="en-US" sz="1800" noProof="0" dirty="0" smtClean="0"/>
              <a:t>：安徽合肥市金寨路</a:t>
            </a:r>
            <a:r>
              <a:rPr lang="en-US" altLang="zh-CN" sz="1800" noProof="0" dirty="0" smtClean="0"/>
              <a:t>93</a:t>
            </a:r>
            <a:r>
              <a:rPr lang="zh-CN" altLang="en-US" sz="1800" noProof="0" dirty="0" smtClean="0"/>
              <a:t>号立基大厦</a:t>
            </a:r>
            <a:r>
              <a:rPr lang="en-US" altLang="zh-CN" sz="1800" noProof="0" dirty="0" smtClean="0"/>
              <a:t>B</a:t>
            </a:r>
            <a:r>
              <a:rPr lang="zh-CN" altLang="en-US" sz="1800" noProof="0" dirty="0" smtClean="0"/>
              <a:t>座</a:t>
            </a:r>
            <a:r>
              <a:rPr lang="en-US" altLang="zh-CN" sz="1800" noProof="0" dirty="0" smtClean="0"/>
              <a:t>1002  Tel</a:t>
            </a:r>
            <a:r>
              <a:rPr lang="zh-CN" altLang="en-US" sz="1800" noProof="0" dirty="0" smtClean="0"/>
              <a:t>：</a:t>
            </a:r>
            <a:r>
              <a:rPr lang="en-US" altLang="zh-CN" sz="1800" noProof="0" dirty="0" smtClean="0"/>
              <a:t>0551-65585910</a:t>
            </a:r>
          </a:p>
          <a:p>
            <a:pPr marL="0" marR="0" lvl="0" indent="0" algn="l" defTabSz="914400" rtl="0" eaLnBrk="0" fontAlgn="base" latinLnBrk="0" hangingPunct="0">
              <a:lnSpc>
                <a:spcPct val="100000"/>
              </a:lnSpc>
              <a:spcBef>
                <a:spcPct val="20000"/>
              </a:spcBef>
              <a:spcAft>
                <a:spcPct val="0"/>
              </a:spcAft>
              <a:buClrTx/>
              <a:buSzTx/>
              <a:buFontTx/>
              <a:buNone/>
              <a:defRPr/>
            </a:pPr>
            <a:r>
              <a:rPr lang="en-US" altLang="zh-CN" sz="1800" dirty="0"/>
              <a:t> </a:t>
            </a:r>
            <a:r>
              <a:rPr lang="en-US" altLang="zh-CN" sz="1800" dirty="0" smtClean="0"/>
              <a:t>   Mail </a:t>
            </a:r>
            <a:r>
              <a:rPr lang="zh-CN" altLang="en-US" sz="1800" dirty="0" smtClean="0"/>
              <a:t>：</a:t>
            </a:r>
            <a:r>
              <a:rPr lang="en-US" altLang="zh-CN" sz="1800" noProof="0" dirty="0" smtClean="0"/>
              <a:t>chengbin@hexindianzi.com</a:t>
            </a:r>
            <a:endParaRPr kumimoji="0" lang="zh-CN" altLang="en-US" sz="1800" b="0" i="0" u="none" strike="noStrike" kern="0" cap="none" spc="0" normalizeH="0" baseline="0" noProof="0" dirty="0" smtClean="0">
              <a:ln>
                <a:noFill/>
              </a:ln>
              <a:solidFill>
                <a:schemeClr val="tx1"/>
              </a:solidFill>
              <a:effectLst/>
              <a:uLnTx/>
              <a:uFillTx/>
            </a:endParaRP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灯片编号占位符 3"/>
          <p:cNvSpPr txBox="1">
            <a:spLocks noGrp="1"/>
          </p:cNvSpPr>
          <p:nvPr>
            <p:ph type="sldNum" sz="quarter" idx="10"/>
          </p:nvPr>
        </p:nvSpPr>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fld id="{9A0DB2DC-4C9A-4742-B13C-FB6460FD3503}" type="slidenum">
              <a:rPr lang="zh-CN" altLang="en-US" sz="1400" dirty="0">
                <a:latin typeface="Tahoma" panose="020B0604030504040204" pitchFamily="34" charset="0"/>
              </a:rPr>
              <a:pPr lvl="0" algn="r" eaLnBrk="1" hangingPunct="1"/>
              <a:t>22</a:t>
            </a:fld>
            <a:endParaRPr lang="zh-CN" altLang="en-US" sz="1400" dirty="0">
              <a:latin typeface="Tahoma" panose="020B0604030504040204" pitchFamily="34" charset="0"/>
            </a:endParaRPr>
          </a:p>
        </p:txBody>
      </p:sp>
      <p:sp>
        <p:nvSpPr>
          <p:cNvPr id="577538" name="Rectangle 2"/>
          <p:cNvSpPr>
            <a:spLocks noChangeArrowheads="1"/>
          </p:cNvSpPr>
          <p:nvPr/>
        </p:nvSpPr>
        <p:spPr bwMode="auto">
          <a:xfrm>
            <a:off x="609600" y="5562600"/>
            <a:ext cx="8077200" cy="1143000"/>
          </a:xfrm>
          <a:prstGeom prst="rect">
            <a:avLst/>
          </a:prstGeom>
          <a:noFill/>
          <a:ln w="9525">
            <a:noFill/>
            <a:miter lim="800000"/>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5400" b="1" i="0" u="none" strike="noStrike" kern="1200" cap="none" spc="0" normalizeH="0" baseline="0" noProof="0" dirty="0">
                <a:ln>
                  <a:noFill/>
                </a:ln>
                <a:solidFill>
                  <a:schemeClr val="accent6">
                    <a:lumMod val="40000"/>
                    <a:lumOff val="60000"/>
                  </a:schemeClr>
                </a:solidFill>
                <a:effectLst>
                  <a:outerShdw blurRad="38100" dist="38100" dir="2700000" algn="tl">
                    <a:srgbClr val="000000"/>
                  </a:outerShdw>
                </a:effectLst>
                <a:uLnTx/>
                <a:uFillTx/>
                <a:latin typeface="Arial Black" panose="020B0A04020102020204" pitchFamily="34" charset="0"/>
                <a:ea typeface="楷体_GB2312" panose="02010609030101010101" charset="-122"/>
                <a:cs typeface="+mn-cs"/>
              </a:rPr>
              <a:t>Thank you</a:t>
            </a:r>
          </a:p>
        </p:txBody>
      </p:sp>
      <p:pic>
        <p:nvPicPr>
          <p:cNvPr id="33796" name="Picture 3" descr="LZS5"/>
          <p:cNvPicPr>
            <a:picLocks noChangeAspect="1"/>
          </p:cNvPicPr>
          <p:nvPr/>
        </p:nvPicPr>
        <p:blipFill>
          <a:blip r:embed="rId3" cstate="print"/>
          <a:stretch>
            <a:fillRect/>
          </a:stretch>
        </p:blipFill>
        <p:spPr>
          <a:xfrm>
            <a:off x="152400" y="152400"/>
            <a:ext cx="8763000" cy="5502275"/>
          </a:xfrm>
          <a:prstGeom prst="rect">
            <a:avLst/>
          </a:prstGeom>
          <a:noFill/>
          <a:ln w="9525">
            <a:noFill/>
          </a:ln>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内容占位符 2"/>
          <p:cNvSpPr>
            <a:spLocks noGrp="1"/>
          </p:cNvSpPr>
          <p:nvPr>
            <p:ph idx="1"/>
          </p:nvPr>
        </p:nvSpPr>
        <p:spPr>
          <a:xfrm>
            <a:off x="683568" y="1196752"/>
            <a:ext cx="8064896" cy="5111750"/>
          </a:xfrm>
          <a:noFill/>
          <a:ln>
            <a:noFill/>
          </a:ln>
        </p:spPr>
        <p:txBody>
          <a:bodyPr/>
          <a:lstStyle/>
          <a:p>
            <a:r>
              <a:rPr lang="zh-CN" altLang="zh-CN" sz="2400" dirty="0" smtClean="0"/>
              <a:t>中山大学举办研究会常务理事会会议期间（</a:t>
            </a:r>
            <a:r>
              <a:rPr lang="en-US" altLang="zh-CN" sz="2400" dirty="0" smtClean="0"/>
              <a:t>8</a:t>
            </a:r>
            <a:r>
              <a:rPr lang="zh-CN" altLang="zh-CN" sz="2400" dirty="0" smtClean="0"/>
              <a:t>月</a:t>
            </a:r>
            <a:r>
              <a:rPr lang="en-US" altLang="zh-CN" sz="2400" dirty="0" smtClean="0"/>
              <a:t>3-6</a:t>
            </a:r>
            <a:r>
              <a:rPr lang="zh-CN" altLang="zh-CN" sz="2400" dirty="0" smtClean="0"/>
              <a:t>日）举行为期一天（</a:t>
            </a:r>
            <a:r>
              <a:rPr lang="en-US" altLang="zh-CN" sz="2400" dirty="0" smtClean="0"/>
              <a:t>8 </a:t>
            </a:r>
            <a:r>
              <a:rPr lang="zh-CN" altLang="zh-CN" sz="2400" dirty="0" smtClean="0"/>
              <a:t>月</a:t>
            </a:r>
            <a:r>
              <a:rPr lang="en-US" altLang="zh-CN" sz="2400" dirty="0" smtClean="0"/>
              <a:t>5 </a:t>
            </a:r>
            <a:r>
              <a:rPr lang="zh-CN" altLang="zh-CN" sz="2400" dirty="0" smtClean="0"/>
              <a:t>日）</a:t>
            </a:r>
            <a:r>
              <a:rPr lang="en-US" altLang="zh-CN" sz="2400" dirty="0" smtClean="0"/>
              <a:t>2015 </a:t>
            </a:r>
            <a:r>
              <a:rPr lang="zh-CN" altLang="zh-CN" sz="2400" dirty="0" smtClean="0"/>
              <a:t>年近代物理实验教学专题研讨会</a:t>
            </a:r>
            <a:r>
              <a:rPr lang="zh-CN" altLang="en-US" sz="2400" dirty="0" smtClean="0"/>
              <a:t>），</a:t>
            </a:r>
            <a:r>
              <a:rPr lang="zh-CN" altLang="zh-CN" sz="2400" dirty="0" smtClean="0"/>
              <a:t>中科大，张增明</a:t>
            </a:r>
            <a:r>
              <a:rPr lang="zh-CN" altLang="en-US" sz="2400" dirty="0" smtClean="0"/>
              <a:t>教授报告：</a:t>
            </a:r>
            <a:r>
              <a:rPr lang="zh-CN" altLang="zh-CN" sz="2400" dirty="0" smtClean="0"/>
              <a:t>核与粒子物理实验虚实结合教学探</a:t>
            </a:r>
            <a:r>
              <a:rPr lang="zh-CN" altLang="en-US" sz="2400" dirty="0" smtClean="0"/>
              <a:t>讨，提出</a:t>
            </a:r>
            <a:r>
              <a:rPr lang="zh-CN" altLang="en-US" sz="2400" b="1" dirty="0" smtClean="0">
                <a:solidFill>
                  <a:srgbClr val="FF0000"/>
                </a:solidFill>
                <a:effectLst>
                  <a:outerShdw blurRad="38100" dist="38100" dir="2700000" algn="tl">
                    <a:srgbClr val="000000">
                      <a:alpha val="43137"/>
                    </a:srgbClr>
                  </a:outerShdw>
                </a:effectLst>
              </a:rPr>
              <a:t>虚拟放射源</a:t>
            </a:r>
            <a:r>
              <a:rPr lang="zh-CN" altLang="en-US" sz="2400" dirty="0" smtClean="0"/>
              <a:t>替代。圆桌会议会议又专门讨论近代物理实验放射源的使用及管理问题（吴思诚教授）。</a:t>
            </a:r>
            <a:endParaRPr lang="zh-CN" altLang="zh-CN" sz="2400" dirty="0" smtClean="0"/>
          </a:p>
          <a:p>
            <a:r>
              <a:rPr lang="zh-CN" altLang="en-US" sz="2400" dirty="0" smtClean="0"/>
              <a:t>目前</a:t>
            </a:r>
            <a:r>
              <a:rPr lang="zh-CN" altLang="en-US" sz="2400" dirty="0"/>
              <a:t>由于国家对放射源的管理非常严格，购买放射源手续繁琐且使用很不方便，造成一些高校甚至无法购买放射源，严重影响正常的近代物理实验教学</a:t>
            </a:r>
            <a:r>
              <a:rPr lang="zh-CN" altLang="en-US" sz="2400" dirty="0" smtClean="0"/>
              <a:t>。</a:t>
            </a:r>
            <a:endParaRPr lang="en-US" altLang="zh-CN" sz="2400" dirty="0" smtClean="0"/>
          </a:p>
          <a:p>
            <a:r>
              <a:rPr lang="zh-CN" altLang="en-US" sz="2400" b="1" dirty="0" smtClean="0">
                <a:solidFill>
                  <a:srgbClr val="0000FF"/>
                </a:solidFill>
              </a:rPr>
              <a:t>虚拟仿真实验</a:t>
            </a:r>
            <a:endParaRPr lang="en-US" altLang="zh-CN" sz="2400" b="1" dirty="0" smtClean="0">
              <a:solidFill>
                <a:srgbClr val="0000FF"/>
              </a:solidFill>
            </a:endParaRPr>
          </a:p>
          <a:p>
            <a:r>
              <a:rPr lang="zh-CN" altLang="en-US" sz="2400" b="1" dirty="0" smtClean="0">
                <a:solidFill>
                  <a:srgbClr val="0000FF"/>
                </a:solidFill>
              </a:rPr>
              <a:t>无放射源能谱测量或天然放射源测量（豁免放射源）</a:t>
            </a:r>
            <a:endParaRPr lang="en-US" altLang="zh-CN" sz="2400" b="1" dirty="0" smtClean="0">
              <a:solidFill>
                <a:srgbClr val="0000FF"/>
              </a:solidFill>
            </a:endParaRPr>
          </a:p>
          <a:p>
            <a:r>
              <a:rPr lang="zh-CN" altLang="en-US" sz="2400" b="1" dirty="0" smtClean="0">
                <a:solidFill>
                  <a:srgbClr val="0000FF"/>
                </a:solidFill>
              </a:rPr>
              <a:t>虚拟放射源代替放射源</a:t>
            </a:r>
            <a:endParaRPr lang="en-US" altLang="zh-CN" sz="2400" b="1" dirty="0">
              <a:solidFill>
                <a:srgbClr val="0000FF"/>
              </a:solidFill>
            </a:endParaRPr>
          </a:p>
          <a:p>
            <a:endParaRPr lang="en-US" altLang="zh-CN" sz="2400" b="1" dirty="0">
              <a:solidFill>
                <a:srgbClr val="FF0000"/>
              </a:solidFill>
            </a:endParaRPr>
          </a:p>
          <a:p>
            <a:pPr>
              <a:buNone/>
            </a:pPr>
            <a:endParaRPr lang="zh-CN" altLang="en-US" sz="2400" dirty="0" smtClean="0"/>
          </a:p>
          <a:p>
            <a:endParaRPr lang="en-US" altLang="zh-CN" sz="2400" b="1" dirty="0">
              <a:solidFill>
                <a:srgbClr val="0000FF"/>
              </a:solidFill>
              <a:latin typeface="Times New Roman" panose="02020603050405020304" pitchFamily="18" charset="0"/>
              <a:cs typeface="Times New Roman" panose="02020603050405020304" pitchFamily="18" charset="0"/>
            </a:endParaRPr>
          </a:p>
          <a:p>
            <a:endParaRPr lang="en-US" altLang="zh-CN" sz="2400" b="1" dirty="0">
              <a:solidFill>
                <a:srgbClr val="0000FF"/>
              </a:solidFill>
            </a:endParaRPr>
          </a:p>
        </p:txBody>
      </p:sp>
      <p:pic>
        <p:nvPicPr>
          <p:cNvPr id="9220" name="图片 1"/>
          <p:cNvPicPr>
            <a:picLocks noChangeAspect="1"/>
          </p:cNvPicPr>
          <p:nvPr/>
        </p:nvPicPr>
        <p:blipFill>
          <a:blip r:embed="rId2" cstate="print"/>
          <a:stretch>
            <a:fillRect/>
          </a:stretch>
        </p:blipFill>
        <p:spPr>
          <a:xfrm>
            <a:off x="1979613" y="134938"/>
            <a:ext cx="4749800" cy="669925"/>
          </a:xfrm>
          <a:prstGeom prst="rect">
            <a:avLst/>
          </a:prstGeom>
          <a:noFill/>
          <a:ln w="9525">
            <a:noFill/>
          </a:ln>
        </p:spPr>
      </p:pic>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标题 1"/>
          <p:cNvSpPr>
            <a:spLocks noGrp="1"/>
          </p:cNvSpPr>
          <p:nvPr>
            <p:ph type="title"/>
          </p:nvPr>
        </p:nvSpPr>
        <p:spPr>
          <a:xfrm>
            <a:off x="323850" y="804863"/>
            <a:ext cx="8229600" cy="796925"/>
          </a:xfrm>
          <a:noFill/>
          <a:ln>
            <a:noFill/>
          </a:ln>
        </p:spPr>
        <p:txBody>
          <a:bodyPr/>
          <a:lstStyle/>
          <a:p>
            <a:r>
              <a:rPr lang="zh-CN" altLang="en-US" sz="2400" dirty="0">
                <a:solidFill>
                  <a:srgbClr val="FF0000"/>
                </a:solidFill>
              </a:rPr>
              <a:t>国内外现状</a:t>
            </a:r>
          </a:p>
        </p:txBody>
      </p:sp>
      <p:graphicFrame>
        <p:nvGraphicFramePr>
          <p:cNvPr id="2" name="内容占位符 1"/>
          <p:cNvGraphicFramePr>
            <a:graphicFrameLocks noGrp="1"/>
          </p:cNvGraphicFramePr>
          <p:nvPr>
            <p:ph idx="1"/>
          </p:nvPr>
        </p:nvGraphicFramePr>
        <p:xfrm>
          <a:off x="539750" y="1341438"/>
          <a:ext cx="8208714" cy="3640810"/>
        </p:xfrm>
        <a:graphic>
          <a:graphicData uri="http://schemas.openxmlformats.org/drawingml/2006/table">
            <a:tbl>
              <a:tblPr firstRow="1" bandRow="1">
                <a:tableStyleId>{5C22544A-7EE6-4342-B048-85BDC9FD1C3A}</a:tableStyleId>
              </a:tblPr>
              <a:tblGrid>
                <a:gridCol w="4381143"/>
                <a:gridCol w="3827571"/>
              </a:tblGrid>
              <a:tr h="587954">
                <a:tc>
                  <a:txBody>
                    <a:bodyPr/>
                    <a:lstStyle/>
                    <a:p>
                      <a:r>
                        <a:rPr lang="zh-CN" altLang="en-US" sz="2400" dirty="0" smtClean="0">
                          <a:solidFill>
                            <a:srgbClr val="0000FF"/>
                          </a:solidFill>
                        </a:rPr>
                        <a:t>研究单位</a:t>
                      </a:r>
                      <a:endParaRPr lang="zh-CN" altLang="en-US" sz="2400" dirty="0">
                        <a:solidFill>
                          <a:srgbClr val="0000FF"/>
                        </a:solidFill>
                      </a:endParaRPr>
                    </a:p>
                  </a:txBody>
                  <a:tcPr anchor="ctr"/>
                </a:tc>
                <a:tc>
                  <a:txBody>
                    <a:bodyPr/>
                    <a:lstStyle/>
                    <a:p>
                      <a:r>
                        <a:rPr lang="zh-CN" altLang="en-US" sz="2400" dirty="0" smtClean="0">
                          <a:solidFill>
                            <a:srgbClr val="0000FF"/>
                          </a:solidFill>
                        </a:rPr>
                        <a:t>现状</a:t>
                      </a:r>
                      <a:endParaRPr lang="zh-CN" altLang="en-US" sz="2400" dirty="0">
                        <a:solidFill>
                          <a:srgbClr val="0000FF"/>
                        </a:solidFill>
                      </a:endParaRPr>
                    </a:p>
                  </a:txBody>
                  <a:tcPr anchor="ctr"/>
                </a:tc>
              </a:tr>
              <a:tr h="587954">
                <a:tc>
                  <a:txBody>
                    <a:bodyPr/>
                    <a:lstStyle/>
                    <a:p>
                      <a:r>
                        <a:rPr lang="zh-CN" altLang="en-US" sz="2000" b="1" dirty="0" smtClean="0"/>
                        <a:t>中国科学技术大学</a:t>
                      </a:r>
                      <a:endParaRPr lang="zh-CN" altLang="en-US" sz="2000" b="1" dirty="0"/>
                    </a:p>
                  </a:txBody>
                  <a:tcPr anchor="ctr"/>
                </a:tc>
                <a:tc>
                  <a:txBody>
                    <a:bodyPr/>
                    <a:lstStyle/>
                    <a:p>
                      <a:r>
                        <a:rPr lang="zh-CN" altLang="en-US" sz="2000" b="1" dirty="0" smtClean="0"/>
                        <a:t>虚拟放射源</a:t>
                      </a:r>
                      <a:r>
                        <a:rPr lang="en-US" altLang="zh-CN" sz="2000" b="1" dirty="0" smtClean="0"/>
                        <a:t>+</a:t>
                      </a:r>
                      <a:r>
                        <a:rPr lang="zh-CN" altLang="en-US" sz="2000" b="1" dirty="0" smtClean="0"/>
                        <a:t>真实多道</a:t>
                      </a:r>
                      <a:endParaRPr lang="zh-CN" altLang="en-US" sz="2000" b="1" dirty="0"/>
                    </a:p>
                  </a:txBody>
                  <a:tcPr anchor="ctr"/>
                </a:tc>
              </a:tr>
              <a:tr h="587954">
                <a:tc>
                  <a:txBody>
                    <a:bodyPr/>
                    <a:lstStyle/>
                    <a:p>
                      <a:r>
                        <a:rPr lang="zh-CN" altLang="en-US" sz="2000" b="1" dirty="0" smtClean="0"/>
                        <a:t>南华大学</a:t>
                      </a:r>
                      <a:endParaRPr lang="zh-CN" altLang="en-US" sz="2000" b="1" dirty="0"/>
                    </a:p>
                  </a:txBody>
                  <a:tcPr anchor="ctr"/>
                </a:tc>
                <a:tc>
                  <a:txBody>
                    <a:bodyPr/>
                    <a:lstStyle/>
                    <a:p>
                      <a:r>
                        <a:rPr lang="zh-CN" altLang="en-US" sz="2000" b="1" dirty="0" smtClean="0"/>
                        <a:t>真实放射源</a:t>
                      </a:r>
                      <a:endParaRPr lang="zh-CN" altLang="en-US" sz="2000" b="1" dirty="0"/>
                    </a:p>
                  </a:txBody>
                  <a:tcPr anchor="ctr"/>
                </a:tc>
              </a:tr>
              <a:tr h="587954">
                <a:tc>
                  <a:txBody>
                    <a:bodyPr/>
                    <a:lstStyle/>
                    <a:p>
                      <a:r>
                        <a:rPr lang="en-US" altLang="zh-CN" sz="2000" b="1" dirty="0" smtClean="0"/>
                        <a:t>CAEN </a:t>
                      </a:r>
                      <a:r>
                        <a:rPr lang="zh-CN" altLang="en-US" sz="2000" b="1" dirty="0" smtClean="0"/>
                        <a:t>（意大利）</a:t>
                      </a:r>
                      <a:endParaRPr lang="zh-CN" altLang="en-US" sz="2000" b="1" dirty="0"/>
                    </a:p>
                  </a:txBody>
                  <a:tcPr anchor="ctr"/>
                </a:tc>
                <a:tc>
                  <a:txBody>
                    <a:bodyPr/>
                    <a:lstStyle/>
                    <a:p>
                      <a:r>
                        <a:rPr lang="zh-CN" altLang="en-US" sz="2000" b="1" dirty="0" smtClean="0"/>
                        <a:t>虚拟放射源</a:t>
                      </a:r>
                      <a:r>
                        <a:rPr lang="en-US" altLang="zh-CN" sz="2000" b="1" dirty="0" smtClean="0"/>
                        <a:t>+</a:t>
                      </a:r>
                      <a:r>
                        <a:rPr lang="zh-CN" altLang="en-US" sz="2000" b="1" dirty="0" smtClean="0"/>
                        <a:t>真实多道</a:t>
                      </a:r>
                      <a:endParaRPr lang="zh-CN" altLang="en-US" sz="2000" b="1" dirty="0"/>
                    </a:p>
                  </a:txBody>
                  <a:tcPr anchor="ctr"/>
                </a:tc>
              </a:tr>
              <a:tr h="587954">
                <a:tc>
                  <a:txBody>
                    <a:bodyPr/>
                    <a:lstStyle/>
                    <a:p>
                      <a:r>
                        <a:rPr lang="en-US" altLang="zh-CN" sz="2000" b="1" i="0" kern="1200" dirty="0" smtClean="0">
                          <a:solidFill>
                            <a:schemeClr val="dk1"/>
                          </a:solidFill>
                          <a:effectLst/>
                          <a:latin typeface="+mn-lt"/>
                          <a:ea typeface="+mn-ea"/>
                          <a:cs typeface="+mn-cs"/>
                        </a:rPr>
                        <a:t>Warsaw University of Technology</a:t>
                      </a:r>
                      <a:r>
                        <a:rPr lang="zh-CN" altLang="en-US" sz="2000" b="1" i="0" kern="1200" dirty="0" smtClean="0">
                          <a:solidFill>
                            <a:schemeClr val="dk1"/>
                          </a:solidFill>
                          <a:effectLst/>
                          <a:latin typeface="+mn-lt"/>
                          <a:ea typeface="+mn-ea"/>
                          <a:cs typeface="+mn-cs"/>
                        </a:rPr>
                        <a:t>（波兰）</a:t>
                      </a:r>
                      <a:endParaRPr lang="zh-CN" altLang="en-US" sz="2000" b="1" dirty="0"/>
                    </a:p>
                  </a:txBody>
                  <a:tcPr anchor="ctr"/>
                </a:tc>
                <a:tc>
                  <a:txBody>
                    <a:bodyPr/>
                    <a:lstStyle/>
                    <a:p>
                      <a:r>
                        <a:rPr lang="zh-CN" altLang="en-US" sz="2000" b="1" dirty="0" smtClean="0"/>
                        <a:t>虚拟仿真</a:t>
                      </a:r>
                      <a:endParaRPr lang="zh-CN" altLang="en-US" sz="2000" b="1" dirty="0"/>
                    </a:p>
                  </a:txBody>
                  <a:tcPr anchor="ctr"/>
                </a:tc>
              </a:tr>
              <a:tr h="587954">
                <a:tc>
                  <a:txBody>
                    <a:bodyPr/>
                    <a:lstStyle/>
                    <a:p>
                      <a:r>
                        <a:rPr lang="en-US" altLang="zh-CN" sz="2000" b="1" i="0" kern="1200" dirty="0" err="1" smtClean="0">
                          <a:solidFill>
                            <a:schemeClr val="dk1"/>
                          </a:solidFill>
                          <a:effectLst/>
                          <a:latin typeface="+mn-lt"/>
                          <a:ea typeface="+mn-ea"/>
                          <a:cs typeface="+mn-cs"/>
                        </a:rPr>
                        <a:t>Hacettepe</a:t>
                      </a:r>
                      <a:r>
                        <a:rPr lang="en-US" altLang="zh-CN" sz="2000" b="1" i="0" kern="1200" dirty="0" smtClean="0">
                          <a:solidFill>
                            <a:schemeClr val="dk1"/>
                          </a:solidFill>
                          <a:effectLst/>
                          <a:latin typeface="+mn-lt"/>
                          <a:ea typeface="+mn-ea"/>
                          <a:cs typeface="+mn-cs"/>
                        </a:rPr>
                        <a:t> University</a:t>
                      </a:r>
                      <a:r>
                        <a:rPr lang="zh-CN" altLang="en-US" sz="2000" b="1" i="0" kern="1200" dirty="0" smtClean="0">
                          <a:solidFill>
                            <a:schemeClr val="dk1"/>
                          </a:solidFill>
                          <a:effectLst/>
                          <a:latin typeface="+mn-lt"/>
                          <a:ea typeface="+mn-ea"/>
                          <a:cs typeface="+mn-cs"/>
                        </a:rPr>
                        <a:t>（土耳其）</a:t>
                      </a:r>
                      <a:endParaRPr lang="zh-CN" altLang="en-US" sz="2000" b="1" dirty="0"/>
                    </a:p>
                  </a:txBody>
                  <a:tcPr anchor="ctr"/>
                </a:tc>
                <a:tc>
                  <a:txBody>
                    <a:bodyPr/>
                    <a:lstStyle/>
                    <a:p>
                      <a:r>
                        <a:rPr lang="zh-CN" altLang="en-US" sz="2000" b="1" dirty="0" smtClean="0"/>
                        <a:t>虚拟仿真</a:t>
                      </a:r>
                      <a:endParaRPr lang="zh-CN" altLang="en-US" sz="2000" b="1" dirty="0"/>
                    </a:p>
                  </a:txBody>
                  <a:tcPr anchor="ctr"/>
                </a:tc>
              </a:tr>
            </a:tbl>
          </a:graphicData>
        </a:graphic>
      </p:graphicFrame>
      <p:pic>
        <p:nvPicPr>
          <p:cNvPr id="9220" name="图片 1"/>
          <p:cNvPicPr>
            <a:picLocks noChangeAspect="1"/>
          </p:cNvPicPr>
          <p:nvPr/>
        </p:nvPicPr>
        <p:blipFill>
          <a:blip r:embed="rId3" cstate="print"/>
          <a:stretch>
            <a:fillRect/>
          </a:stretch>
        </p:blipFill>
        <p:spPr>
          <a:xfrm>
            <a:off x="1979613" y="134938"/>
            <a:ext cx="4749800" cy="669925"/>
          </a:xfrm>
          <a:prstGeom prst="rect">
            <a:avLst/>
          </a:prstGeom>
          <a:noFill/>
          <a:ln w="9525">
            <a:noFill/>
          </a:ln>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标题 1"/>
          <p:cNvSpPr>
            <a:spLocks noGrp="1"/>
          </p:cNvSpPr>
          <p:nvPr>
            <p:ph type="title"/>
          </p:nvPr>
        </p:nvSpPr>
        <p:spPr>
          <a:xfrm>
            <a:off x="457200" y="908050"/>
            <a:ext cx="8229600" cy="652463"/>
          </a:xfrm>
          <a:noFill/>
          <a:ln>
            <a:noFill/>
          </a:ln>
        </p:spPr>
        <p:txBody>
          <a:bodyPr/>
          <a:lstStyle/>
          <a:p>
            <a:r>
              <a:rPr lang="zh-CN" altLang="en-US" sz="2400" dirty="0">
                <a:solidFill>
                  <a:srgbClr val="FF0000"/>
                </a:solidFill>
                <a:latin typeface="Times New Roman" panose="02020603050405020304" pitchFamily="18" charset="0"/>
                <a:cs typeface="Times New Roman" panose="02020603050405020304" pitchFamily="18" charset="0"/>
              </a:rPr>
              <a:t>研究目的及意义</a:t>
            </a:r>
            <a:endParaRPr lang="zh-CN" altLang="en-US" sz="2400" dirty="0">
              <a:solidFill>
                <a:srgbClr val="FF0000"/>
              </a:solidFill>
              <a:latin typeface="Times New Roman" panose="02020603050405020304" pitchFamily="18" charset="0"/>
              <a:ea typeface="Times New Roman" panose="02020603050405020304" pitchFamily="18" charset="0"/>
            </a:endParaRPr>
          </a:p>
        </p:txBody>
      </p:sp>
      <p:sp>
        <p:nvSpPr>
          <p:cNvPr id="10243" name="内容占位符 2"/>
          <p:cNvSpPr>
            <a:spLocks noGrp="1"/>
          </p:cNvSpPr>
          <p:nvPr>
            <p:ph idx="1"/>
          </p:nvPr>
        </p:nvSpPr>
        <p:spPr>
          <a:noFill/>
          <a:ln>
            <a:noFill/>
          </a:ln>
        </p:spPr>
        <p:txBody>
          <a:bodyPr/>
          <a:lstStyle/>
          <a:p>
            <a:r>
              <a:rPr lang="zh-CN" altLang="en-US" sz="2400" dirty="0"/>
              <a:t>虚拟的核脉冲信号代替强放射源</a:t>
            </a:r>
            <a:r>
              <a:rPr lang="zh-CN" altLang="en-US" sz="2400" dirty="0" smtClean="0"/>
              <a:t>，研制虚拟探测系统，使得</a:t>
            </a:r>
            <a:r>
              <a:rPr lang="zh-CN" altLang="en-US" sz="2400" dirty="0"/>
              <a:t>近代物理实验、核物理实验不再受制于放射源强度及占用空间，使得对于由于强放射源、放射性装置等原因不适合在实验室开展的近代物理教学实验而可以顺利开展。</a:t>
            </a:r>
            <a:endParaRPr lang="en-US" altLang="zh-CN" sz="2400" dirty="0"/>
          </a:p>
          <a:p>
            <a:r>
              <a:rPr lang="zh-CN" altLang="en-US" sz="2400" dirty="0"/>
              <a:t>现代先进技术、方法充实核物理实验教学。采用通用数据采集器和自动定标器，与计算机和探测器组合，经配置和重构、虚拟仿真、虚实结合。</a:t>
            </a:r>
            <a:endParaRPr lang="en-US" altLang="zh-CN" sz="2400" dirty="0"/>
          </a:p>
          <a:p>
            <a:endParaRPr lang="en-US" altLang="zh-CN" sz="2400" dirty="0"/>
          </a:p>
          <a:p>
            <a:r>
              <a:rPr lang="zh-CN" altLang="en-US" sz="2400" b="1" i="1" dirty="0">
                <a:solidFill>
                  <a:srgbClr val="0000FF"/>
                </a:solidFill>
              </a:rPr>
              <a:t>构建</a:t>
            </a:r>
            <a:r>
              <a:rPr lang="zh-CN" altLang="en-US" sz="2400" b="1" i="1" dirty="0">
                <a:solidFill>
                  <a:srgbClr val="0000FF"/>
                </a:solidFill>
                <a:sym typeface="Symbol" panose="05050102010706020507" pitchFamily="18" charset="2"/>
              </a:rPr>
              <a:t>虚实交融创新</a:t>
            </a:r>
            <a:r>
              <a:rPr lang="zh-CN" altLang="en-US" sz="2400" b="1" i="1" dirty="0">
                <a:solidFill>
                  <a:srgbClr val="0000FF"/>
                </a:solidFill>
              </a:rPr>
              <a:t>近代核物理实验教学</a:t>
            </a:r>
            <a:r>
              <a:rPr lang="zh-CN" altLang="en-US" sz="2400" b="1" i="1" dirty="0">
                <a:solidFill>
                  <a:srgbClr val="0000FF"/>
                </a:solidFill>
                <a:sym typeface="Symbol" panose="05050102010706020507" pitchFamily="18" charset="2"/>
              </a:rPr>
              <a:t>平台！</a:t>
            </a:r>
            <a:endParaRPr lang="zh-CN" altLang="en-US" sz="2400" b="1" dirty="0">
              <a:solidFill>
                <a:srgbClr val="0000FF"/>
              </a:solidFill>
            </a:endParaRPr>
          </a:p>
        </p:txBody>
      </p:sp>
      <p:sp>
        <p:nvSpPr>
          <p:cNvPr id="10244" name="Rectangle 40"/>
          <p:cNvSpPr/>
          <p:nvPr/>
        </p:nvSpPr>
        <p:spPr>
          <a:xfrm>
            <a:off x="2124075" y="188913"/>
            <a:ext cx="4743450" cy="457200"/>
          </a:xfrm>
          <a:prstGeom prst="rect">
            <a:avLst/>
          </a:prstGeom>
          <a:noFill/>
          <a:ln w="9525">
            <a:noFill/>
          </a:ln>
        </p:spPr>
        <p:txBody>
          <a:bodyPr anchor="ctr"/>
          <a:lstStyle/>
          <a:p>
            <a:pPr algn="ctr"/>
            <a:r>
              <a:rPr lang="zh-CN" altLang="en-US" sz="2400" b="1" dirty="0">
                <a:solidFill>
                  <a:srgbClr val="CC0000"/>
                </a:solidFill>
                <a:latin typeface="Arial" panose="020B0604020202020204" pitchFamily="34" charset="0"/>
                <a:ea typeface="黑体" panose="02010600030101010101" pitchFamily="49" charset="-122"/>
              </a:rPr>
              <a:t>一</a:t>
            </a:r>
            <a:r>
              <a:rPr lang="en-US" altLang="zh-CN" sz="2400" b="1" dirty="0">
                <a:solidFill>
                  <a:srgbClr val="CC0000"/>
                </a:solidFill>
                <a:latin typeface="Arial" panose="020B0604020202020204" pitchFamily="34" charset="0"/>
                <a:ea typeface="黑体" panose="02010600030101010101" pitchFamily="49" charset="-122"/>
              </a:rPr>
              <a:t>. </a:t>
            </a:r>
            <a:r>
              <a:rPr lang="zh-CN" altLang="en-US" sz="2400" b="1" dirty="0">
                <a:solidFill>
                  <a:srgbClr val="CC0000"/>
                </a:solidFill>
                <a:latin typeface="Arial" panose="020B0604020202020204" pitchFamily="34" charset="0"/>
                <a:ea typeface="黑体" panose="02010600030101010101" pitchFamily="49" charset="-122"/>
              </a:rPr>
              <a:t>研究背景</a:t>
            </a: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41"/>
          <p:cNvGrpSpPr/>
          <p:nvPr/>
        </p:nvGrpSpPr>
        <p:grpSpPr>
          <a:xfrm>
            <a:off x="1187624" y="1698625"/>
            <a:ext cx="5184152" cy="3349625"/>
            <a:chOff x="1402" y="1389"/>
            <a:chExt cx="4144" cy="2330"/>
          </a:xfrm>
        </p:grpSpPr>
        <p:sp>
          <p:nvSpPr>
            <p:cNvPr id="11279" name="AutoShape 4"/>
            <p:cNvSpPr/>
            <p:nvPr/>
          </p:nvSpPr>
          <p:spPr>
            <a:xfrm>
              <a:off x="1404" y="1706"/>
              <a:ext cx="454" cy="1728"/>
            </a:xfrm>
            <a:prstGeom prst="roundRect">
              <a:avLst>
                <a:gd name="adj" fmla="val 16667"/>
              </a:avLst>
            </a:prstGeom>
            <a:solidFill>
              <a:srgbClr val="00FFFF"/>
            </a:solidFill>
            <a:ln w="9525" cap="flat" cmpd="sng">
              <a:solidFill>
                <a:schemeClr val="tx1"/>
              </a:solidFill>
              <a:prstDash val="solid"/>
              <a:headEnd type="none" w="med" len="med"/>
              <a:tailEnd type="none" w="med" len="med"/>
            </a:ln>
          </p:spPr>
          <p:txBody>
            <a:bodyPr wrap="none" anchor="ctr"/>
            <a:lstStyle/>
            <a:p>
              <a:endParaRPr lang="zh-CN" altLang="en-US" dirty="0">
                <a:solidFill>
                  <a:srgbClr val="000000"/>
                </a:solidFill>
                <a:latin typeface="Arial" panose="020B0604020202020204" pitchFamily="34" charset="0"/>
              </a:endParaRPr>
            </a:p>
          </p:txBody>
        </p:sp>
        <p:sp>
          <p:nvSpPr>
            <p:cNvPr id="11280" name="Text Box 5"/>
            <p:cNvSpPr txBox="1"/>
            <p:nvPr/>
          </p:nvSpPr>
          <p:spPr>
            <a:xfrm>
              <a:off x="1402" y="1783"/>
              <a:ext cx="388" cy="1530"/>
            </a:xfrm>
            <a:prstGeom prst="rect">
              <a:avLst/>
            </a:prstGeom>
            <a:solidFill>
              <a:srgbClr val="00FFFF"/>
            </a:solidFill>
            <a:ln w="9525">
              <a:noFill/>
            </a:ln>
          </p:spPr>
          <p:txBody>
            <a:bodyPr vert="eaVert">
              <a:spAutoFit/>
            </a:bodyPr>
            <a:lstStyle/>
            <a:p>
              <a:pPr algn="dist">
                <a:spcBef>
                  <a:spcPct val="100000"/>
                </a:spcBef>
                <a:spcAft>
                  <a:spcPct val="100000"/>
                </a:spcAft>
              </a:pPr>
              <a:r>
                <a:rPr lang="zh-CN" altLang="en-US" b="1" dirty="0">
                  <a:solidFill>
                    <a:srgbClr val="FF3300"/>
                  </a:solidFill>
                  <a:latin typeface="Arial" panose="020B0604020202020204" pitchFamily="34" charset="0"/>
                </a:rPr>
                <a:t>实验课程</a:t>
              </a:r>
            </a:p>
          </p:txBody>
        </p:sp>
        <p:sp>
          <p:nvSpPr>
            <p:cNvPr id="11281" name="Line 6"/>
            <p:cNvSpPr/>
            <p:nvPr/>
          </p:nvSpPr>
          <p:spPr>
            <a:xfrm>
              <a:off x="2207" y="1586"/>
              <a:ext cx="6" cy="2133"/>
            </a:xfrm>
            <a:prstGeom prst="line">
              <a:avLst/>
            </a:prstGeom>
            <a:ln w="38100" cap="flat" cmpd="sng">
              <a:solidFill>
                <a:srgbClr val="99FF66"/>
              </a:solidFill>
              <a:prstDash val="solid"/>
              <a:headEnd type="none" w="med" len="med"/>
              <a:tailEnd type="none" w="med" len="med"/>
            </a:ln>
          </p:spPr>
        </p:sp>
        <p:sp>
          <p:nvSpPr>
            <p:cNvPr id="11282" name="Line 7"/>
            <p:cNvSpPr/>
            <p:nvPr/>
          </p:nvSpPr>
          <p:spPr>
            <a:xfrm>
              <a:off x="2231" y="3192"/>
              <a:ext cx="337" cy="1"/>
            </a:xfrm>
            <a:prstGeom prst="line">
              <a:avLst/>
            </a:prstGeom>
            <a:ln w="38100" cap="flat" cmpd="sng">
              <a:solidFill>
                <a:srgbClr val="99FF66"/>
              </a:solidFill>
              <a:prstDash val="solid"/>
              <a:headEnd type="none" w="med" len="med"/>
              <a:tailEnd type="none" w="med" len="med"/>
            </a:ln>
          </p:spPr>
        </p:sp>
        <p:sp>
          <p:nvSpPr>
            <p:cNvPr id="11283" name="Line 8"/>
            <p:cNvSpPr/>
            <p:nvPr/>
          </p:nvSpPr>
          <p:spPr>
            <a:xfrm>
              <a:off x="1871" y="2546"/>
              <a:ext cx="337" cy="1"/>
            </a:xfrm>
            <a:prstGeom prst="line">
              <a:avLst/>
            </a:prstGeom>
            <a:ln w="38100" cap="flat" cmpd="sng">
              <a:solidFill>
                <a:srgbClr val="99FF66"/>
              </a:solidFill>
              <a:prstDash val="solid"/>
              <a:headEnd type="none" w="med" len="med"/>
              <a:tailEnd type="none" w="med" len="med"/>
            </a:ln>
          </p:spPr>
        </p:sp>
        <p:sp>
          <p:nvSpPr>
            <p:cNvPr id="11284" name="Line 9"/>
            <p:cNvSpPr/>
            <p:nvPr/>
          </p:nvSpPr>
          <p:spPr>
            <a:xfrm>
              <a:off x="2207" y="1586"/>
              <a:ext cx="337" cy="1"/>
            </a:xfrm>
            <a:prstGeom prst="line">
              <a:avLst/>
            </a:prstGeom>
            <a:ln w="38100" cap="flat" cmpd="sng">
              <a:solidFill>
                <a:srgbClr val="99FF66"/>
              </a:solidFill>
              <a:prstDash val="solid"/>
              <a:headEnd type="none" w="med" len="med"/>
              <a:tailEnd type="none" w="med" len="med"/>
            </a:ln>
          </p:spPr>
        </p:sp>
        <p:sp>
          <p:nvSpPr>
            <p:cNvPr id="11285" name="Line 10"/>
            <p:cNvSpPr/>
            <p:nvPr/>
          </p:nvSpPr>
          <p:spPr>
            <a:xfrm>
              <a:off x="2206" y="2106"/>
              <a:ext cx="337" cy="1"/>
            </a:xfrm>
            <a:prstGeom prst="line">
              <a:avLst/>
            </a:prstGeom>
            <a:ln w="38100" cap="flat" cmpd="sng">
              <a:solidFill>
                <a:srgbClr val="99FF66"/>
              </a:solidFill>
              <a:prstDash val="solid"/>
              <a:headEnd type="none" w="med" len="med"/>
              <a:tailEnd type="none" w="med" len="med"/>
            </a:ln>
          </p:spPr>
        </p:sp>
        <p:sp>
          <p:nvSpPr>
            <p:cNvPr id="11286" name="Line 11"/>
            <p:cNvSpPr/>
            <p:nvPr/>
          </p:nvSpPr>
          <p:spPr>
            <a:xfrm>
              <a:off x="2212" y="2652"/>
              <a:ext cx="337" cy="1"/>
            </a:xfrm>
            <a:prstGeom prst="line">
              <a:avLst/>
            </a:prstGeom>
            <a:ln w="38100" cap="flat" cmpd="sng">
              <a:solidFill>
                <a:srgbClr val="99FF66"/>
              </a:solidFill>
              <a:prstDash val="solid"/>
              <a:headEnd type="none" w="med" len="med"/>
              <a:tailEnd type="none" w="med" len="med"/>
            </a:ln>
          </p:spPr>
        </p:sp>
        <p:sp>
          <p:nvSpPr>
            <p:cNvPr id="11287" name="AutoShape 14"/>
            <p:cNvSpPr/>
            <p:nvPr/>
          </p:nvSpPr>
          <p:spPr>
            <a:xfrm>
              <a:off x="2528" y="1389"/>
              <a:ext cx="3018" cy="394"/>
            </a:xfrm>
            <a:prstGeom prst="roundRect">
              <a:avLst>
                <a:gd name="adj" fmla="val 16667"/>
              </a:avLst>
            </a:prstGeom>
            <a:solidFill>
              <a:srgbClr val="00FFFF"/>
            </a:solidFill>
            <a:ln w="9525" cap="flat" cmpd="sng">
              <a:solidFill>
                <a:schemeClr val="tx1"/>
              </a:solidFill>
              <a:prstDash val="solid"/>
              <a:headEnd type="none" w="med" len="med"/>
              <a:tailEnd type="none" w="med" len="med"/>
            </a:ln>
          </p:spPr>
          <p:txBody>
            <a:bodyPr wrap="none" anchor="ctr"/>
            <a:lstStyle/>
            <a:p>
              <a:pPr algn="ctr"/>
              <a:r>
                <a:rPr lang="en-US" altLang="zh-CN" sz="1600" b="1" dirty="0">
                  <a:solidFill>
                    <a:srgbClr val="FF3300"/>
                  </a:solidFill>
                  <a:latin typeface="+mn-ea"/>
                  <a:ea typeface="+mn-ea"/>
                </a:rPr>
                <a:t>《</a:t>
              </a:r>
              <a:r>
                <a:rPr lang="zh-CN" altLang="en-US" sz="1600" b="1" dirty="0">
                  <a:solidFill>
                    <a:srgbClr val="FF3300"/>
                  </a:solidFill>
                  <a:latin typeface="+mn-ea"/>
                  <a:ea typeface="+mn-ea"/>
                </a:rPr>
                <a:t>近代物理实验</a:t>
              </a:r>
              <a:r>
                <a:rPr lang="en-US" altLang="zh-CN" sz="1600" b="1" dirty="0">
                  <a:solidFill>
                    <a:srgbClr val="FF3300"/>
                  </a:solidFill>
                  <a:latin typeface="+mn-ea"/>
                  <a:ea typeface="+mn-ea"/>
                </a:rPr>
                <a:t>》108</a:t>
              </a:r>
              <a:r>
                <a:rPr lang="zh-CN" altLang="en-US" sz="1600" b="1" dirty="0">
                  <a:solidFill>
                    <a:srgbClr val="FF3300"/>
                  </a:solidFill>
                  <a:latin typeface="+mn-ea"/>
                  <a:ea typeface="+mn-ea"/>
                </a:rPr>
                <a:t>学时，</a:t>
              </a:r>
              <a:r>
                <a:rPr lang="en-US" altLang="zh-CN" sz="1600" b="1" dirty="0">
                  <a:solidFill>
                    <a:srgbClr val="FF3300"/>
                  </a:solidFill>
                  <a:latin typeface="+mn-ea"/>
                  <a:ea typeface="+mn-ea"/>
                </a:rPr>
                <a:t>3</a:t>
              </a:r>
              <a:r>
                <a:rPr lang="zh-CN" altLang="en-US" sz="1600" b="1" dirty="0">
                  <a:solidFill>
                    <a:srgbClr val="FF3300"/>
                  </a:solidFill>
                  <a:latin typeface="+mn-ea"/>
                  <a:ea typeface="+mn-ea"/>
                </a:rPr>
                <a:t>学分</a:t>
              </a:r>
              <a:endParaRPr lang="en-US" altLang="zh-CN" sz="1600" b="1" dirty="0">
                <a:solidFill>
                  <a:srgbClr val="FF3300"/>
                </a:solidFill>
                <a:latin typeface="+mn-ea"/>
                <a:ea typeface="+mn-ea"/>
              </a:endParaRPr>
            </a:p>
            <a:p>
              <a:pPr algn="ctr"/>
              <a:r>
                <a:rPr lang="zh-CN" altLang="zh-CN" sz="1600" b="1" dirty="0">
                  <a:solidFill>
                    <a:srgbClr val="FF3300"/>
                  </a:solidFill>
                  <a:latin typeface="+mn-ea"/>
                  <a:ea typeface="+mn-ea"/>
                </a:rPr>
                <a:t>基地班、物理和材料物理专业</a:t>
              </a:r>
              <a:endParaRPr lang="en-US" altLang="zh-CN" sz="1600" b="1" dirty="0">
                <a:solidFill>
                  <a:srgbClr val="FF3300"/>
                </a:solidFill>
                <a:latin typeface="+mn-ea"/>
                <a:ea typeface="+mn-ea"/>
              </a:endParaRPr>
            </a:p>
          </p:txBody>
        </p:sp>
      </p:grpSp>
      <p:sp>
        <p:nvSpPr>
          <p:cNvPr id="11267" name="Rectangle 40"/>
          <p:cNvSpPr/>
          <p:nvPr/>
        </p:nvSpPr>
        <p:spPr>
          <a:xfrm>
            <a:off x="2268538" y="193675"/>
            <a:ext cx="4743450" cy="457200"/>
          </a:xfrm>
          <a:prstGeom prst="rect">
            <a:avLst/>
          </a:prstGeom>
          <a:noFill/>
          <a:ln w="9525">
            <a:noFill/>
          </a:ln>
        </p:spPr>
        <p:txBody>
          <a:bodyPr anchor="ctr"/>
          <a:lstStyle/>
          <a:p>
            <a:pPr algn="ctr"/>
            <a:r>
              <a:rPr lang="zh-CN" altLang="en-US" sz="2400" b="1" dirty="0">
                <a:solidFill>
                  <a:srgbClr val="CC0000"/>
                </a:solidFill>
                <a:latin typeface="Arial" panose="020B0604020202020204" pitchFamily="34" charset="0"/>
                <a:ea typeface="黑体" panose="02010600030101010101" pitchFamily="49" charset="-122"/>
              </a:rPr>
              <a:t>二</a:t>
            </a:r>
            <a:r>
              <a:rPr lang="en-US" altLang="zh-CN" sz="2400" b="1" dirty="0">
                <a:solidFill>
                  <a:srgbClr val="CC0000"/>
                </a:solidFill>
                <a:latin typeface="Arial" panose="020B0604020202020204" pitchFamily="34" charset="0"/>
                <a:ea typeface="黑体" panose="02010600030101010101" pitchFamily="49" charset="-122"/>
              </a:rPr>
              <a:t>. </a:t>
            </a:r>
            <a:r>
              <a:rPr lang="zh-CN" altLang="en-US" sz="2400" b="1" dirty="0">
                <a:solidFill>
                  <a:srgbClr val="CC0000"/>
                </a:solidFill>
                <a:latin typeface="Arial" panose="020B0604020202020204" pitchFamily="34" charset="0"/>
                <a:ea typeface="黑体" panose="02010600030101010101" pitchFamily="49" charset="-122"/>
              </a:rPr>
              <a:t>实验方案</a:t>
            </a:r>
          </a:p>
        </p:txBody>
      </p:sp>
      <p:sp>
        <p:nvSpPr>
          <p:cNvPr id="11268" name="Line 10"/>
          <p:cNvSpPr/>
          <p:nvPr/>
        </p:nvSpPr>
        <p:spPr>
          <a:xfrm>
            <a:off x="2195736" y="5013325"/>
            <a:ext cx="401638" cy="1588"/>
          </a:xfrm>
          <a:prstGeom prst="line">
            <a:avLst/>
          </a:prstGeom>
          <a:ln w="38100" cap="flat" cmpd="sng">
            <a:solidFill>
              <a:srgbClr val="99FF66"/>
            </a:solidFill>
            <a:prstDash val="solid"/>
            <a:headEnd type="none" w="med" len="med"/>
            <a:tailEnd type="none" w="med" len="med"/>
          </a:ln>
        </p:spPr>
      </p:sp>
      <p:sp>
        <p:nvSpPr>
          <p:cNvPr id="11269" name="AutoShape 14"/>
          <p:cNvSpPr/>
          <p:nvPr/>
        </p:nvSpPr>
        <p:spPr>
          <a:xfrm>
            <a:off x="2622524" y="3976668"/>
            <a:ext cx="3749676" cy="530246"/>
          </a:xfrm>
          <a:prstGeom prst="roundRect">
            <a:avLst>
              <a:gd name="adj" fmla="val 16667"/>
            </a:avLst>
          </a:prstGeom>
          <a:solidFill>
            <a:srgbClr val="00FFFF"/>
          </a:solidFill>
          <a:ln w="9525" cap="flat" cmpd="sng">
            <a:solidFill>
              <a:schemeClr val="tx1"/>
            </a:solidFill>
            <a:prstDash val="solid"/>
            <a:headEnd type="none" w="med" len="med"/>
            <a:tailEnd type="none" w="med" len="med"/>
          </a:ln>
        </p:spPr>
        <p:txBody>
          <a:bodyPr wrap="none" anchor="ctr"/>
          <a:lstStyle/>
          <a:p>
            <a:pPr algn="ctr"/>
            <a:r>
              <a:rPr lang="en-US" altLang="zh-CN" sz="1600" b="1" dirty="0">
                <a:solidFill>
                  <a:srgbClr val="FF3300"/>
                </a:solidFill>
                <a:latin typeface="+mn-ea"/>
                <a:ea typeface="+mn-ea"/>
              </a:rPr>
              <a:t>《</a:t>
            </a:r>
            <a:r>
              <a:rPr lang="zh-CN" altLang="en-US" sz="1600" b="1" dirty="0">
                <a:solidFill>
                  <a:srgbClr val="FF3300"/>
                </a:solidFill>
                <a:latin typeface="+mn-ea"/>
                <a:ea typeface="+mn-ea"/>
              </a:rPr>
              <a:t>核物理实验</a:t>
            </a:r>
            <a:r>
              <a:rPr lang="en-US" altLang="zh-CN" sz="1600" b="1" dirty="0">
                <a:solidFill>
                  <a:srgbClr val="FF3300"/>
                </a:solidFill>
                <a:latin typeface="+mn-ea"/>
                <a:ea typeface="+mn-ea"/>
              </a:rPr>
              <a:t>》36</a:t>
            </a:r>
            <a:r>
              <a:rPr lang="zh-CN" altLang="en-US" sz="1600" b="1" dirty="0">
                <a:solidFill>
                  <a:srgbClr val="FF3300"/>
                </a:solidFill>
                <a:latin typeface="+mn-ea"/>
                <a:ea typeface="+mn-ea"/>
              </a:rPr>
              <a:t>学时，</a:t>
            </a:r>
            <a:r>
              <a:rPr lang="en-US" altLang="zh-CN" sz="1600" b="1" dirty="0">
                <a:solidFill>
                  <a:srgbClr val="FF3300"/>
                </a:solidFill>
                <a:latin typeface="+mn-ea"/>
                <a:ea typeface="+mn-ea"/>
              </a:rPr>
              <a:t>1</a:t>
            </a:r>
            <a:r>
              <a:rPr lang="zh-CN" altLang="en-US" sz="1600" b="1" dirty="0">
                <a:solidFill>
                  <a:srgbClr val="FF3300"/>
                </a:solidFill>
                <a:latin typeface="+mn-ea"/>
                <a:ea typeface="+mn-ea"/>
              </a:rPr>
              <a:t>学分</a:t>
            </a:r>
            <a:endParaRPr lang="en-US" altLang="zh-CN" sz="1600" b="1" dirty="0">
              <a:solidFill>
                <a:srgbClr val="FF3300"/>
              </a:solidFill>
              <a:latin typeface="+mn-ea"/>
              <a:ea typeface="+mn-ea"/>
            </a:endParaRPr>
          </a:p>
          <a:p>
            <a:pPr algn="ctr"/>
            <a:r>
              <a:rPr lang="zh-CN" altLang="en-US" sz="1600" b="1" dirty="0">
                <a:solidFill>
                  <a:srgbClr val="FF3300"/>
                </a:solidFill>
                <a:latin typeface="+mn-ea"/>
                <a:ea typeface="+mn-ea"/>
              </a:rPr>
              <a:t>动机学院核能工程专业</a:t>
            </a:r>
            <a:endParaRPr lang="en-US" altLang="zh-CN" sz="1600" b="1" dirty="0">
              <a:solidFill>
                <a:srgbClr val="FF3300"/>
              </a:solidFill>
              <a:latin typeface="+mn-ea"/>
              <a:ea typeface="+mn-ea"/>
            </a:endParaRPr>
          </a:p>
        </p:txBody>
      </p:sp>
      <p:sp>
        <p:nvSpPr>
          <p:cNvPr id="11270" name="AutoShape 14"/>
          <p:cNvSpPr/>
          <p:nvPr/>
        </p:nvSpPr>
        <p:spPr>
          <a:xfrm>
            <a:off x="2596252" y="2465388"/>
            <a:ext cx="3775524" cy="540362"/>
          </a:xfrm>
          <a:prstGeom prst="roundRect">
            <a:avLst>
              <a:gd name="adj" fmla="val 16667"/>
            </a:avLst>
          </a:prstGeom>
          <a:solidFill>
            <a:srgbClr val="00FFFF"/>
          </a:solidFill>
          <a:ln w="9525" cap="flat" cmpd="sng">
            <a:solidFill>
              <a:schemeClr val="tx1"/>
            </a:solidFill>
            <a:prstDash val="solid"/>
            <a:headEnd type="none" w="med" len="med"/>
            <a:tailEnd type="none" w="med" len="med"/>
          </a:ln>
        </p:spPr>
        <p:txBody>
          <a:bodyPr wrap="none" anchor="ctr"/>
          <a:lstStyle/>
          <a:p>
            <a:pPr algn="ctr"/>
            <a:r>
              <a:rPr lang="en-US" altLang="zh-CN" sz="1600" b="1" dirty="0">
                <a:solidFill>
                  <a:srgbClr val="FF3300"/>
                </a:solidFill>
                <a:latin typeface="+mn-ea"/>
                <a:ea typeface="+mn-ea"/>
              </a:rPr>
              <a:t>《</a:t>
            </a:r>
            <a:r>
              <a:rPr lang="zh-CN" altLang="en-US" sz="1600" b="1" dirty="0">
                <a:solidFill>
                  <a:srgbClr val="FF3300"/>
                </a:solidFill>
                <a:latin typeface="+mn-ea"/>
                <a:ea typeface="+mn-ea"/>
              </a:rPr>
              <a:t>近代物理实验</a:t>
            </a:r>
            <a:r>
              <a:rPr lang="en-US" altLang="zh-CN" sz="1600" b="1" dirty="0">
                <a:solidFill>
                  <a:srgbClr val="FF3300"/>
                </a:solidFill>
                <a:latin typeface="+mn-ea"/>
                <a:ea typeface="+mn-ea"/>
              </a:rPr>
              <a:t>》36</a:t>
            </a:r>
            <a:r>
              <a:rPr lang="zh-CN" altLang="en-US" sz="1600" b="1" dirty="0">
                <a:solidFill>
                  <a:srgbClr val="FF3300"/>
                </a:solidFill>
                <a:latin typeface="+mn-ea"/>
                <a:ea typeface="+mn-ea"/>
              </a:rPr>
              <a:t>学时，</a:t>
            </a:r>
            <a:r>
              <a:rPr lang="en-US" altLang="zh-CN" sz="1600" b="1" dirty="0">
                <a:solidFill>
                  <a:srgbClr val="FF3300"/>
                </a:solidFill>
                <a:latin typeface="+mn-ea"/>
                <a:ea typeface="+mn-ea"/>
              </a:rPr>
              <a:t>1</a:t>
            </a:r>
            <a:r>
              <a:rPr lang="zh-CN" altLang="en-US" sz="1600" b="1" dirty="0">
                <a:solidFill>
                  <a:srgbClr val="FF3300"/>
                </a:solidFill>
                <a:latin typeface="+mn-ea"/>
                <a:ea typeface="+mn-ea"/>
              </a:rPr>
              <a:t>学分</a:t>
            </a:r>
            <a:endParaRPr lang="en-US" altLang="zh-CN" sz="1600" b="1" dirty="0">
              <a:solidFill>
                <a:srgbClr val="FF3300"/>
              </a:solidFill>
              <a:latin typeface="+mn-ea"/>
              <a:ea typeface="+mn-ea"/>
            </a:endParaRPr>
          </a:p>
          <a:p>
            <a:pPr algn="ctr"/>
            <a:r>
              <a:rPr lang="zh-CN" altLang="en-US" sz="1600" b="1" dirty="0">
                <a:solidFill>
                  <a:srgbClr val="FF3300"/>
                </a:solidFill>
                <a:latin typeface="+mn-ea"/>
                <a:ea typeface="+mn-ea"/>
              </a:rPr>
              <a:t>微电子</a:t>
            </a:r>
            <a:r>
              <a:rPr lang="zh-CN" altLang="zh-CN" sz="1600" b="1" dirty="0">
                <a:solidFill>
                  <a:srgbClr val="FF3300"/>
                </a:solidFill>
                <a:latin typeface="+mn-ea"/>
                <a:ea typeface="+mn-ea"/>
              </a:rPr>
              <a:t>专业</a:t>
            </a:r>
            <a:endParaRPr lang="en-US" altLang="zh-CN" sz="1600" b="1" dirty="0">
              <a:solidFill>
                <a:srgbClr val="FF3300"/>
              </a:solidFill>
              <a:latin typeface="+mn-ea"/>
              <a:ea typeface="+mn-ea"/>
            </a:endParaRPr>
          </a:p>
        </p:txBody>
      </p:sp>
      <p:sp>
        <p:nvSpPr>
          <p:cNvPr id="11271" name="AutoShape 14"/>
          <p:cNvSpPr/>
          <p:nvPr/>
        </p:nvSpPr>
        <p:spPr>
          <a:xfrm>
            <a:off x="2615018" y="3230564"/>
            <a:ext cx="3757182" cy="550056"/>
          </a:xfrm>
          <a:prstGeom prst="roundRect">
            <a:avLst>
              <a:gd name="adj" fmla="val 16667"/>
            </a:avLst>
          </a:prstGeom>
          <a:solidFill>
            <a:srgbClr val="00FFFF"/>
          </a:solidFill>
          <a:ln w="9525" cap="flat" cmpd="sng">
            <a:solidFill>
              <a:schemeClr val="tx1"/>
            </a:solidFill>
            <a:prstDash val="solid"/>
            <a:headEnd type="none" w="med" len="med"/>
            <a:tailEnd type="none" w="med" len="med"/>
          </a:ln>
        </p:spPr>
        <p:txBody>
          <a:bodyPr wrap="none" anchor="ctr"/>
          <a:lstStyle/>
          <a:p>
            <a:pPr algn="ctr"/>
            <a:r>
              <a:rPr lang="en-US" altLang="zh-CN" sz="1600" b="1" dirty="0">
                <a:solidFill>
                  <a:srgbClr val="FF3300"/>
                </a:solidFill>
                <a:latin typeface="+mn-ea"/>
                <a:ea typeface="+mn-ea"/>
              </a:rPr>
              <a:t>《</a:t>
            </a:r>
            <a:r>
              <a:rPr lang="zh-CN" altLang="en-US" sz="1600" b="1" dirty="0">
                <a:solidFill>
                  <a:srgbClr val="FF3300"/>
                </a:solidFill>
                <a:latin typeface="+mn-ea"/>
                <a:ea typeface="+mn-ea"/>
              </a:rPr>
              <a:t>物理实验 </a:t>
            </a:r>
            <a:r>
              <a:rPr lang="en-US" altLang="zh-CN" sz="1600" b="1" dirty="0">
                <a:solidFill>
                  <a:srgbClr val="FF3300"/>
                </a:solidFill>
                <a:latin typeface="+mn-ea"/>
                <a:ea typeface="+mn-ea"/>
              </a:rPr>
              <a:t>IV》72</a:t>
            </a:r>
            <a:r>
              <a:rPr lang="zh-CN" altLang="en-US" sz="1600" b="1" dirty="0">
                <a:solidFill>
                  <a:srgbClr val="FF3300"/>
                </a:solidFill>
                <a:latin typeface="+mn-ea"/>
                <a:ea typeface="+mn-ea"/>
              </a:rPr>
              <a:t>学时，</a:t>
            </a:r>
            <a:r>
              <a:rPr lang="en-US" altLang="zh-CN" sz="1600" b="1" dirty="0">
                <a:solidFill>
                  <a:srgbClr val="FF3300"/>
                </a:solidFill>
                <a:latin typeface="+mn-ea"/>
                <a:ea typeface="+mn-ea"/>
              </a:rPr>
              <a:t>2</a:t>
            </a:r>
            <a:r>
              <a:rPr lang="zh-CN" altLang="en-US" sz="1600" b="1" dirty="0">
                <a:solidFill>
                  <a:srgbClr val="FF3300"/>
                </a:solidFill>
                <a:latin typeface="+mn-ea"/>
                <a:ea typeface="+mn-ea"/>
              </a:rPr>
              <a:t>学分</a:t>
            </a:r>
            <a:endParaRPr lang="en-US" altLang="zh-CN" sz="1600" b="1" dirty="0">
              <a:solidFill>
                <a:srgbClr val="FF3300"/>
              </a:solidFill>
              <a:latin typeface="+mn-ea"/>
              <a:ea typeface="+mn-ea"/>
            </a:endParaRPr>
          </a:p>
          <a:p>
            <a:pPr algn="ctr"/>
            <a:r>
              <a:rPr lang="zh-CN" altLang="en-US" sz="1600" b="1" dirty="0">
                <a:solidFill>
                  <a:srgbClr val="FF3300"/>
                </a:solidFill>
                <a:latin typeface="+mn-ea"/>
                <a:ea typeface="+mn-ea"/>
              </a:rPr>
              <a:t>  弘毅班学堂</a:t>
            </a:r>
            <a:endParaRPr lang="en-US" altLang="zh-CN" sz="1600" b="1" dirty="0">
              <a:solidFill>
                <a:srgbClr val="FF3300"/>
              </a:solidFill>
              <a:latin typeface="+mn-ea"/>
              <a:ea typeface="+mn-ea"/>
            </a:endParaRPr>
          </a:p>
        </p:txBody>
      </p:sp>
      <p:sp>
        <p:nvSpPr>
          <p:cNvPr id="11272" name="AutoShape 14"/>
          <p:cNvSpPr/>
          <p:nvPr/>
        </p:nvSpPr>
        <p:spPr>
          <a:xfrm>
            <a:off x="2622524" y="4752975"/>
            <a:ext cx="3749676" cy="549276"/>
          </a:xfrm>
          <a:prstGeom prst="roundRect">
            <a:avLst>
              <a:gd name="adj" fmla="val 16667"/>
            </a:avLst>
          </a:prstGeom>
          <a:solidFill>
            <a:srgbClr val="00FFFF"/>
          </a:solidFill>
          <a:ln w="9525" cap="flat" cmpd="sng">
            <a:solidFill>
              <a:schemeClr val="tx1"/>
            </a:solidFill>
            <a:prstDash val="solid"/>
            <a:headEnd type="none" w="med" len="med"/>
            <a:tailEnd type="none" w="med" len="med"/>
          </a:ln>
        </p:spPr>
        <p:txBody>
          <a:bodyPr wrap="none" anchor="ctr"/>
          <a:lstStyle/>
          <a:p>
            <a:pPr algn="ctr"/>
            <a:r>
              <a:rPr lang="en-US" altLang="zh-CN" sz="1600" b="1" dirty="0">
                <a:solidFill>
                  <a:srgbClr val="FF3300"/>
                </a:solidFill>
                <a:latin typeface="+mn-ea"/>
                <a:ea typeface="+mn-ea"/>
              </a:rPr>
              <a:t>《</a:t>
            </a:r>
            <a:r>
              <a:rPr lang="zh-CN" altLang="en-US" sz="1600" b="1" dirty="0">
                <a:solidFill>
                  <a:srgbClr val="FF3300"/>
                </a:solidFill>
                <a:latin typeface="+mn-ea"/>
                <a:ea typeface="+mn-ea"/>
              </a:rPr>
              <a:t>诺贝尔奖物理实验</a:t>
            </a:r>
            <a:r>
              <a:rPr lang="en-US" altLang="zh-CN" sz="1600" b="1" dirty="0">
                <a:solidFill>
                  <a:srgbClr val="FF3300"/>
                </a:solidFill>
                <a:latin typeface="+mn-ea"/>
                <a:ea typeface="+mn-ea"/>
              </a:rPr>
              <a:t>》36</a:t>
            </a:r>
            <a:r>
              <a:rPr lang="zh-CN" altLang="en-US" sz="1600" b="1" dirty="0">
                <a:solidFill>
                  <a:srgbClr val="FF3300"/>
                </a:solidFill>
                <a:latin typeface="+mn-ea"/>
                <a:ea typeface="+mn-ea"/>
              </a:rPr>
              <a:t>学时，</a:t>
            </a:r>
            <a:r>
              <a:rPr lang="en-US" altLang="zh-CN" sz="1600" b="1" dirty="0">
                <a:solidFill>
                  <a:srgbClr val="FF3300"/>
                </a:solidFill>
                <a:latin typeface="+mn-ea"/>
                <a:ea typeface="+mn-ea"/>
              </a:rPr>
              <a:t>1</a:t>
            </a:r>
            <a:r>
              <a:rPr lang="zh-CN" altLang="en-US" sz="1600" b="1" dirty="0">
                <a:solidFill>
                  <a:srgbClr val="FF3300"/>
                </a:solidFill>
                <a:latin typeface="+mn-ea"/>
                <a:ea typeface="+mn-ea"/>
              </a:rPr>
              <a:t>学分</a:t>
            </a:r>
            <a:endParaRPr lang="en-US" altLang="zh-CN" sz="1600" b="1" dirty="0">
              <a:solidFill>
                <a:srgbClr val="FF3300"/>
              </a:solidFill>
              <a:latin typeface="+mn-ea"/>
              <a:ea typeface="+mn-ea"/>
            </a:endParaRPr>
          </a:p>
          <a:p>
            <a:pPr algn="ctr"/>
            <a:r>
              <a:rPr lang="zh-CN" altLang="en-US" sz="1600" b="1" dirty="0">
                <a:solidFill>
                  <a:srgbClr val="FF3300"/>
                </a:solidFill>
                <a:latin typeface="+mn-ea"/>
                <a:ea typeface="+mn-ea"/>
              </a:rPr>
              <a:t>全校各专业</a:t>
            </a:r>
            <a:endParaRPr lang="en-US" altLang="zh-CN" sz="1600" b="1" dirty="0">
              <a:solidFill>
                <a:srgbClr val="FF3300"/>
              </a:solidFill>
              <a:latin typeface="+mn-ea"/>
              <a:ea typeface="+mn-ea"/>
            </a:endParaRPr>
          </a:p>
        </p:txBody>
      </p:sp>
      <p:sp>
        <p:nvSpPr>
          <p:cNvPr id="48" name="椭圆 47"/>
          <p:cNvSpPr/>
          <p:nvPr/>
        </p:nvSpPr>
        <p:spPr>
          <a:xfrm>
            <a:off x="6767601" y="4005064"/>
            <a:ext cx="1099691" cy="5450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rgbClr val="002060"/>
                </a:solidFill>
                <a:effectLst/>
                <a:uLnTx/>
                <a:uFillTx/>
                <a:latin typeface="+mn-lt"/>
                <a:ea typeface="+mn-ea"/>
                <a:cs typeface="+mn-cs"/>
              </a:rPr>
              <a:t>选修课</a:t>
            </a:r>
          </a:p>
        </p:txBody>
      </p:sp>
      <p:sp>
        <p:nvSpPr>
          <p:cNvPr id="11278" name="文本框 2"/>
          <p:cNvSpPr txBox="1"/>
          <p:nvPr/>
        </p:nvSpPr>
        <p:spPr>
          <a:xfrm>
            <a:off x="2193925" y="5810250"/>
            <a:ext cx="4056063" cy="400050"/>
          </a:xfrm>
          <a:prstGeom prst="rect">
            <a:avLst/>
          </a:prstGeom>
          <a:noFill/>
          <a:ln w="9525">
            <a:noFill/>
          </a:ln>
        </p:spPr>
        <p:txBody>
          <a:bodyPr wrap="none">
            <a:spAutoFit/>
          </a:bodyPr>
          <a:lstStyle/>
          <a:p>
            <a:r>
              <a:rPr lang="zh-CN" altLang="en-US" sz="2000" b="1" dirty="0">
                <a:solidFill>
                  <a:srgbClr val="0000FF"/>
                </a:solidFill>
                <a:latin typeface="Arial" panose="020B0604020202020204" pitchFamily="34" charset="0"/>
              </a:rPr>
              <a:t>武汉大学近代物理实验室开设课程</a:t>
            </a:r>
          </a:p>
        </p:txBody>
      </p:sp>
      <p:sp>
        <p:nvSpPr>
          <p:cNvPr id="25" name="椭圆 24"/>
          <p:cNvSpPr/>
          <p:nvPr/>
        </p:nvSpPr>
        <p:spPr>
          <a:xfrm>
            <a:off x="6715164" y="3196688"/>
            <a:ext cx="1099691" cy="5450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zh-CN" altLang="en-US" sz="1400" b="1" dirty="0">
                <a:solidFill>
                  <a:srgbClr val="002060"/>
                </a:solidFill>
              </a:rPr>
              <a:t>必修课</a:t>
            </a:r>
            <a:endParaRPr kumimoji="0" lang="zh-CN" altLang="en-US" sz="1400" b="1" i="0" u="none" strike="noStrike" kern="1200" cap="none" spc="0" normalizeH="0" baseline="0" noProof="0" dirty="0">
              <a:ln>
                <a:noFill/>
              </a:ln>
              <a:solidFill>
                <a:srgbClr val="002060"/>
              </a:solidFill>
              <a:effectLst/>
              <a:uLnTx/>
              <a:uFillTx/>
              <a:latin typeface="+mn-lt"/>
              <a:ea typeface="+mn-ea"/>
              <a:cs typeface="+mn-cs"/>
            </a:endParaRPr>
          </a:p>
        </p:txBody>
      </p:sp>
      <p:sp>
        <p:nvSpPr>
          <p:cNvPr id="26" name="椭圆 25"/>
          <p:cNvSpPr/>
          <p:nvPr/>
        </p:nvSpPr>
        <p:spPr>
          <a:xfrm>
            <a:off x="6711082" y="2425758"/>
            <a:ext cx="1099691" cy="5450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zh-CN" altLang="en-US" sz="1400" b="1" dirty="0">
                <a:solidFill>
                  <a:srgbClr val="002060"/>
                </a:solidFill>
              </a:rPr>
              <a:t>选</a:t>
            </a:r>
            <a:r>
              <a:rPr lang="zh-CN" altLang="en-US" sz="1400" b="1" dirty="0" smtClean="0">
                <a:solidFill>
                  <a:srgbClr val="002060"/>
                </a:solidFill>
              </a:rPr>
              <a:t>修课</a:t>
            </a:r>
            <a:endParaRPr kumimoji="0" lang="zh-CN" altLang="en-US" sz="1400" b="1" i="0" u="none" strike="noStrike" kern="1200" cap="none" spc="0" normalizeH="0" baseline="0" noProof="0" dirty="0">
              <a:ln>
                <a:noFill/>
              </a:ln>
              <a:solidFill>
                <a:srgbClr val="002060"/>
              </a:solidFill>
              <a:effectLst/>
              <a:uLnTx/>
              <a:uFillTx/>
              <a:latin typeface="+mn-lt"/>
              <a:ea typeface="+mn-ea"/>
              <a:cs typeface="+mn-cs"/>
            </a:endParaRPr>
          </a:p>
        </p:txBody>
      </p:sp>
      <p:sp>
        <p:nvSpPr>
          <p:cNvPr id="29" name="椭圆 28"/>
          <p:cNvSpPr/>
          <p:nvPr/>
        </p:nvSpPr>
        <p:spPr>
          <a:xfrm>
            <a:off x="6711081" y="1659154"/>
            <a:ext cx="1099691" cy="5450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zh-CN" altLang="en-US" sz="1400" b="1" dirty="0">
                <a:solidFill>
                  <a:srgbClr val="002060"/>
                </a:solidFill>
              </a:rPr>
              <a:t>必修课</a:t>
            </a:r>
            <a:endParaRPr kumimoji="0" lang="zh-CN" altLang="en-US" sz="1400" b="1" i="0" u="none" strike="noStrike" kern="1200" cap="none" spc="0" normalizeH="0" baseline="0" noProof="0" dirty="0">
              <a:ln>
                <a:noFill/>
              </a:ln>
              <a:solidFill>
                <a:srgbClr val="002060"/>
              </a:solidFill>
              <a:effectLst/>
              <a:uLnTx/>
              <a:uFillTx/>
              <a:latin typeface="+mn-lt"/>
              <a:ea typeface="+mn-ea"/>
              <a:cs typeface="+mn-cs"/>
            </a:endParaRPr>
          </a:p>
        </p:txBody>
      </p:sp>
      <p:sp>
        <p:nvSpPr>
          <p:cNvPr id="30" name="椭圆 29"/>
          <p:cNvSpPr/>
          <p:nvPr/>
        </p:nvSpPr>
        <p:spPr>
          <a:xfrm>
            <a:off x="6711081" y="4725450"/>
            <a:ext cx="1173287" cy="5387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rgbClr val="002060"/>
                </a:solidFill>
                <a:effectLst/>
                <a:uLnTx/>
                <a:uFillTx/>
                <a:latin typeface="+mn-ea"/>
                <a:ea typeface="+mn-ea"/>
                <a:cs typeface="+mn-cs"/>
              </a:rPr>
              <a:t>通识课</a:t>
            </a: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764926" y="3287713"/>
            <a:ext cx="4248150" cy="21764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rgbClr val="0000FF"/>
                </a:solidFill>
                <a:effectLst/>
                <a:uLnTx/>
                <a:uFillTx/>
                <a:latin typeface="+mn-lt"/>
                <a:ea typeface="+mn-ea"/>
                <a:cs typeface="+mn-cs"/>
              </a:rPr>
              <a:t>存在问题</a:t>
            </a:r>
            <a:r>
              <a:rPr kumimoji="0" lang="zh-CN" altLang="en-US" sz="1800" b="0" i="0" u="none" strike="noStrike" kern="1200" cap="none" spc="0" normalizeH="0" baseline="0" noProof="0" dirty="0">
                <a:ln>
                  <a:noFill/>
                </a:ln>
                <a:solidFill>
                  <a:srgbClr val="0000FF"/>
                </a:solidFill>
                <a:effectLst/>
                <a:uLnTx/>
                <a:uFillTx/>
                <a:latin typeface="+mn-lt"/>
                <a:ea typeface="+mn-ea"/>
                <a:cs typeface="+mn-cs"/>
              </a:rPr>
              <a:t>：</a:t>
            </a:r>
            <a:endParaRPr kumimoji="0" lang="en-US" altLang="zh-CN" sz="1800" b="0" i="0" u="none" strike="noStrike" kern="1200" cap="none" spc="0" normalizeH="0" baseline="0" noProof="0" dirty="0">
              <a:ln>
                <a:noFill/>
              </a:ln>
              <a:solidFill>
                <a:srgbClr val="0000FF"/>
              </a:solidFill>
              <a:effectLst/>
              <a:uLnTx/>
              <a:uFillTx/>
              <a:latin typeface="+mn-lt"/>
              <a:ea typeface="+mn-ea"/>
              <a:cs typeface="+mn-cs"/>
            </a:endParaRPr>
          </a:p>
        </p:txBody>
      </p:sp>
      <p:cxnSp>
        <p:nvCxnSpPr>
          <p:cNvPr id="12291" name="直接箭头连接符 11"/>
          <p:cNvCxnSpPr/>
          <p:nvPr/>
        </p:nvCxnSpPr>
        <p:spPr>
          <a:xfrm>
            <a:off x="2308077" y="1655539"/>
            <a:ext cx="500062" cy="0"/>
          </a:xfrm>
          <a:prstGeom prst="straightConnector1">
            <a:avLst/>
          </a:prstGeom>
          <a:ln w="28575" cap="flat" cmpd="sng">
            <a:solidFill>
              <a:srgbClr val="000000"/>
            </a:solidFill>
            <a:prstDash val="solid"/>
            <a:miter/>
            <a:headEnd type="none" w="med" len="med"/>
            <a:tailEnd type="triangle" w="med" len="med"/>
          </a:ln>
        </p:spPr>
      </p:cxnSp>
      <p:cxnSp>
        <p:nvCxnSpPr>
          <p:cNvPr id="12292" name="直接箭头连接符 15"/>
          <p:cNvCxnSpPr/>
          <p:nvPr/>
        </p:nvCxnSpPr>
        <p:spPr>
          <a:xfrm>
            <a:off x="3628877" y="1655539"/>
            <a:ext cx="500062" cy="0"/>
          </a:xfrm>
          <a:prstGeom prst="straightConnector1">
            <a:avLst/>
          </a:prstGeom>
          <a:ln w="28575" cap="flat" cmpd="sng">
            <a:solidFill>
              <a:srgbClr val="000000"/>
            </a:solidFill>
            <a:prstDash val="solid"/>
            <a:miter/>
            <a:headEnd type="none" w="med" len="med"/>
            <a:tailEnd type="triangle" w="med" len="med"/>
          </a:ln>
        </p:spPr>
      </p:cxnSp>
      <p:cxnSp>
        <p:nvCxnSpPr>
          <p:cNvPr id="12293" name="直接箭头连接符 18"/>
          <p:cNvCxnSpPr/>
          <p:nvPr/>
        </p:nvCxnSpPr>
        <p:spPr>
          <a:xfrm>
            <a:off x="4971902" y="1682527"/>
            <a:ext cx="500062" cy="0"/>
          </a:xfrm>
          <a:prstGeom prst="straightConnector1">
            <a:avLst/>
          </a:prstGeom>
          <a:ln w="28575" cap="flat" cmpd="sng">
            <a:solidFill>
              <a:srgbClr val="000000"/>
            </a:solidFill>
            <a:prstDash val="solid"/>
            <a:miter/>
            <a:headEnd type="none" w="med" len="med"/>
            <a:tailEnd type="triangle" w="med" len="med"/>
          </a:ln>
        </p:spPr>
      </p:cxnSp>
      <p:sp>
        <p:nvSpPr>
          <p:cNvPr id="20" name="矩形 19"/>
          <p:cNvSpPr/>
          <p:nvPr/>
        </p:nvSpPr>
        <p:spPr>
          <a:xfrm>
            <a:off x="6934052" y="1384077"/>
            <a:ext cx="1046163" cy="588963"/>
          </a:xfrm>
          <a:prstGeom prst="rect">
            <a:avLst/>
          </a:prstGeom>
          <a:solidFill>
            <a:srgbClr val="00B0F0"/>
          </a:solidFill>
          <a:ln w="12700" cap="flat" cmpd="sng" algn="ctr">
            <a:solidFill>
              <a:sysClr val="windowText" lastClr="000000"/>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050" b="1" i="0" u="none" strike="noStrike" kern="0" cap="none" spc="0" normalizeH="0" baseline="0" noProof="0" dirty="0">
                <a:ln>
                  <a:noFill/>
                </a:ln>
                <a:solidFill>
                  <a:prstClr val="black"/>
                </a:solidFill>
                <a:effectLst/>
                <a:uLnTx/>
                <a:uFillTx/>
                <a:latin typeface="宋体" panose="02010600030101010101" pitchFamily="2" charset="-122"/>
                <a:ea typeface="等线" pitchFamily="2" charset="-122"/>
                <a:cs typeface="+mn-cs"/>
              </a:rPr>
              <a:t>计算机或专用设备数据采集和在线分析</a:t>
            </a:r>
          </a:p>
        </p:txBody>
      </p:sp>
      <p:cxnSp>
        <p:nvCxnSpPr>
          <p:cNvPr id="12295" name="直接箭头连接符 20"/>
          <p:cNvCxnSpPr/>
          <p:nvPr/>
        </p:nvCxnSpPr>
        <p:spPr>
          <a:xfrm>
            <a:off x="6446689" y="1684114"/>
            <a:ext cx="500063" cy="0"/>
          </a:xfrm>
          <a:prstGeom prst="straightConnector1">
            <a:avLst/>
          </a:prstGeom>
          <a:ln w="28575" cap="flat" cmpd="sng">
            <a:solidFill>
              <a:srgbClr val="000000"/>
            </a:solidFill>
            <a:prstDash val="solid"/>
            <a:miter/>
            <a:headEnd type="none" w="med" len="med"/>
            <a:tailEnd type="triangle" w="med" len="med"/>
          </a:ln>
        </p:spPr>
      </p:cxnSp>
      <p:sp>
        <p:nvSpPr>
          <p:cNvPr id="7" name="爆炸形 1 6"/>
          <p:cNvSpPr/>
          <p:nvPr/>
        </p:nvSpPr>
        <p:spPr>
          <a:xfrm>
            <a:off x="1547664" y="1196752"/>
            <a:ext cx="749300" cy="900113"/>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200" b="1" i="0" u="none" strike="noStrike" kern="0" cap="none" spc="0" normalizeH="0" baseline="0" noProof="0" dirty="0">
                <a:ln>
                  <a:noFill/>
                </a:ln>
                <a:solidFill>
                  <a:prstClr val="black"/>
                </a:solidFill>
                <a:effectLst/>
                <a:uLnTx/>
                <a:uFillTx/>
                <a:latin typeface="宋体" panose="02010600030101010101" pitchFamily="2" charset="-122"/>
                <a:ea typeface="等线" pitchFamily="2" charset="-122"/>
                <a:cs typeface="+mn-cs"/>
              </a:rPr>
              <a:t>辐射</a:t>
            </a:r>
          </a:p>
        </p:txBody>
      </p:sp>
      <p:sp>
        <p:nvSpPr>
          <p:cNvPr id="8" name="圆柱形 7"/>
          <p:cNvSpPr/>
          <p:nvPr/>
        </p:nvSpPr>
        <p:spPr>
          <a:xfrm rot="5400000">
            <a:off x="3023821" y="1257221"/>
            <a:ext cx="408710" cy="796637"/>
          </a:xfrm>
          <a:prstGeom prst="can">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200" b="1" i="0" u="none" strike="noStrike" kern="0" cap="none" spc="0" normalizeH="0" baseline="0" noProof="0" dirty="0">
                <a:ln>
                  <a:noFill/>
                </a:ln>
                <a:solidFill>
                  <a:prstClr val="black"/>
                </a:solidFill>
                <a:effectLst/>
                <a:uLnTx/>
                <a:uFillTx/>
                <a:latin typeface="宋体" panose="02010600030101010101" pitchFamily="2" charset="-122"/>
                <a:ea typeface="等线" pitchFamily="2" charset="-122"/>
                <a:cs typeface="+mn-cs"/>
              </a:rPr>
              <a:t>探测器</a:t>
            </a:r>
          </a:p>
        </p:txBody>
      </p:sp>
      <p:sp>
        <p:nvSpPr>
          <p:cNvPr id="22" name="流程图: 决策 21"/>
          <p:cNvSpPr/>
          <p:nvPr/>
        </p:nvSpPr>
        <p:spPr>
          <a:xfrm>
            <a:off x="5471964" y="1363439"/>
            <a:ext cx="990600" cy="630238"/>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200" b="1" i="0" u="none" strike="noStrike" kern="0" cap="none" spc="0" normalizeH="0" baseline="0" noProof="0" dirty="0" smtClean="0">
                <a:ln>
                  <a:noFill/>
                </a:ln>
                <a:solidFill>
                  <a:prstClr val="black"/>
                </a:solidFill>
                <a:effectLst/>
                <a:uLnTx/>
                <a:uFillTx/>
                <a:latin typeface="宋体" panose="02010600030101010101" pitchFamily="2" charset="-122"/>
                <a:ea typeface="等线" pitchFamily="2" charset="-122"/>
                <a:cs typeface="+mn-cs"/>
              </a:rPr>
              <a:t>模数</a:t>
            </a:r>
            <a:endParaRPr kumimoji="0" lang="en-US" altLang="zh-CN" sz="1200" b="1" i="0" u="none" strike="noStrike" kern="0" cap="none" spc="0" normalizeH="0" baseline="0" noProof="0" dirty="0">
              <a:ln>
                <a:noFill/>
              </a:ln>
              <a:solidFill>
                <a:prstClr val="black"/>
              </a:solidFill>
              <a:effectLst/>
              <a:uLnTx/>
              <a:uFillTx/>
              <a:latin typeface="宋体" panose="02010600030101010101" pitchFamily="2" charset="-122"/>
              <a:ea typeface="等线"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200" b="1" i="0" u="none" strike="noStrike" kern="0" cap="none" spc="0" normalizeH="0" baseline="0" noProof="0" dirty="0">
                <a:ln>
                  <a:noFill/>
                </a:ln>
                <a:solidFill>
                  <a:prstClr val="black"/>
                </a:solidFill>
                <a:effectLst/>
                <a:uLnTx/>
                <a:uFillTx/>
                <a:latin typeface="宋体" panose="02010600030101010101" pitchFamily="2" charset="-122"/>
                <a:ea typeface="等线" pitchFamily="2" charset="-122"/>
                <a:cs typeface="+mn-cs"/>
              </a:rPr>
              <a:t>转换</a:t>
            </a:r>
          </a:p>
        </p:txBody>
      </p:sp>
      <p:sp>
        <p:nvSpPr>
          <p:cNvPr id="25" name="椭圆 24"/>
          <p:cNvSpPr/>
          <p:nvPr/>
        </p:nvSpPr>
        <p:spPr>
          <a:xfrm>
            <a:off x="4128939" y="1460277"/>
            <a:ext cx="838200" cy="4222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200" b="1" i="0" u="none" strike="noStrike" kern="0" cap="none" spc="0" normalizeH="0" baseline="0" noProof="0" dirty="0">
                <a:ln>
                  <a:noFill/>
                </a:ln>
                <a:solidFill>
                  <a:prstClr val="black"/>
                </a:solidFill>
                <a:effectLst/>
                <a:uLnTx/>
                <a:uFillTx/>
                <a:latin typeface="宋体" panose="02010600030101010101" pitchFamily="2" charset="-122"/>
                <a:ea typeface="等线" pitchFamily="2" charset="-122"/>
                <a:cs typeface="+mn-cs"/>
              </a:rPr>
              <a:t>信号处理</a:t>
            </a:r>
          </a:p>
        </p:txBody>
      </p:sp>
      <p:sp>
        <p:nvSpPr>
          <p:cNvPr id="12300" name="矩形 25"/>
          <p:cNvSpPr/>
          <p:nvPr/>
        </p:nvSpPr>
        <p:spPr>
          <a:xfrm>
            <a:off x="541089" y="2747963"/>
            <a:ext cx="4618037" cy="307975"/>
          </a:xfrm>
          <a:prstGeom prst="rect">
            <a:avLst/>
          </a:prstGeom>
          <a:noFill/>
          <a:ln w="9525">
            <a:noFill/>
          </a:ln>
        </p:spPr>
        <p:txBody>
          <a:bodyPr wrap="none">
            <a:spAutoFit/>
          </a:bodyPr>
          <a:lstStyle/>
          <a:p>
            <a:pPr algn="ctr"/>
            <a:r>
              <a:rPr lang="en-US" altLang="zh-CN" sz="1400" b="1" dirty="0">
                <a:solidFill>
                  <a:srgbClr val="7030A0"/>
                </a:solidFill>
                <a:latin typeface="宋体" panose="02010600030101010101" pitchFamily="2" charset="-122"/>
                <a:cs typeface="Times New Roman" panose="02020603050405020304" pitchFamily="18" charset="0"/>
              </a:rPr>
              <a:t>2 </a:t>
            </a:r>
            <a:r>
              <a:rPr lang="zh-CN" altLang="zh-CN" sz="1400" b="1" dirty="0">
                <a:solidFill>
                  <a:srgbClr val="7030A0"/>
                </a:solidFill>
                <a:latin typeface="Arial" panose="020B0604020202020204" pitchFamily="34" charset="0"/>
                <a:cs typeface="Times New Roman" panose="02020603050405020304" pitchFamily="18" charset="0"/>
              </a:rPr>
              <a:t>人</a:t>
            </a:r>
            <a:r>
              <a:rPr lang="en-US" altLang="zh-CN" sz="1400" b="1" dirty="0">
                <a:solidFill>
                  <a:srgbClr val="7030A0"/>
                </a:solidFill>
                <a:latin typeface="Arial" panose="020B0604020202020204" pitchFamily="34" charset="0"/>
                <a:cs typeface="Times New Roman" panose="02020603050405020304" pitchFamily="18" charset="0"/>
              </a:rPr>
              <a:t> 1 </a:t>
            </a:r>
            <a:r>
              <a:rPr lang="zh-CN" altLang="zh-CN" sz="1400" b="1" dirty="0">
                <a:solidFill>
                  <a:srgbClr val="7030A0"/>
                </a:solidFill>
                <a:latin typeface="Arial" panose="020B0604020202020204" pitchFamily="34" charset="0"/>
                <a:cs typeface="Times New Roman" panose="02020603050405020304" pitchFamily="18" charset="0"/>
              </a:rPr>
              <a:t>组，轮流进行实验</a:t>
            </a:r>
            <a:r>
              <a:rPr lang="zh-CN" altLang="en-US" sz="1400" b="1" dirty="0">
                <a:solidFill>
                  <a:srgbClr val="7030A0"/>
                </a:solidFill>
                <a:latin typeface="Arial" panose="020B0604020202020204" pitchFamily="34" charset="0"/>
                <a:cs typeface="Times New Roman" panose="02020603050405020304" pitchFamily="18" charset="0"/>
              </a:rPr>
              <a:t>，“教师讲授</a:t>
            </a:r>
            <a:r>
              <a:rPr lang="en-US" altLang="zh-CN" sz="1400" b="1" dirty="0">
                <a:solidFill>
                  <a:srgbClr val="7030A0"/>
                </a:solidFill>
                <a:latin typeface="Arial" panose="020B0604020202020204" pitchFamily="34" charset="0"/>
                <a:cs typeface="Times New Roman" panose="02020603050405020304" pitchFamily="18" charset="0"/>
              </a:rPr>
              <a:t>+</a:t>
            </a:r>
            <a:r>
              <a:rPr lang="zh-CN" altLang="en-US" sz="1400" b="1" dirty="0">
                <a:solidFill>
                  <a:srgbClr val="7030A0"/>
                </a:solidFill>
                <a:latin typeface="Arial" panose="020B0604020202020204" pitchFamily="34" charset="0"/>
                <a:cs typeface="Times New Roman" panose="02020603050405020304" pitchFamily="18" charset="0"/>
              </a:rPr>
              <a:t>学生实验”模式</a:t>
            </a:r>
            <a:endParaRPr lang="zh-CN" altLang="en-US" sz="1400" b="1" dirty="0">
              <a:solidFill>
                <a:srgbClr val="7030A0"/>
              </a:solidFill>
              <a:latin typeface="Arial" panose="020B0604020202020204" pitchFamily="34" charset="0"/>
            </a:endParaRPr>
          </a:p>
        </p:txBody>
      </p:sp>
      <p:sp>
        <p:nvSpPr>
          <p:cNvPr id="12301" name="矩形 26"/>
          <p:cNvSpPr/>
          <p:nvPr/>
        </p:nvSpPr>
        <p:spPr>
          <a:xfrm>
            <a:off x="826889" y="3705225"/>
            <a:ext cx="4321175" cy="1708150"/>
          </a:xfrm>
          <a:prstGeom prst="rect">
            <a:avLst/>
          </a:prstGeom>
          <a:noFill/>
          <a:ln w="9525">
            <a:noFill/>
          </a:ln>
        </p:spPr>
        <p:txBody>
          <a:bodyPr>
            <a:spAutoFit/>
          </a:bodyPr>
          <a:lstStyle/>
          <a:p>
            <a:pPr marL="255905" indent="-255905">
              <a:lnSpc>
                <a:spcPct val="150000"/>
              </a:lnSpc>
              <a:buFont typeface="宋体" panose="02010600030101010101" pitchFamily="2" charset="-122"/>
              <a:buAutoNum type="circleNumDbPlain"/>
            </a:pPr>
            <a:r>
              <a:rPr lang="zh-CN" altLang="zh-CN" sz="1400" b="1" dirty="0">
                <a:latin typeface="Arial" panose="020B0604020202020204" pitchFamily="34" charset="0"/>
              </a:rPr>
              <a:t>仪器功能落后，测量方法陈旧；</a:t>
            </a:r>
          </a:p>
          <a:p>
            <a:pPr marL="255905" indent="-255905">
              <a:lnSpc>
                <a:spcPct val="150000"/>
              </a:lnSpc>
              <a:buFont typeface="宋体" panose="02010600030101010101" pitchFamily="2" charset="-122"/>
              <a:buAutoNum type="circleNumDbPlain"/>
            </a:pPr>
            <a:r>
              <a:rPr lang="zh-CN" altLang="zh-CN" sz="1400" b="1" dirty="0">
                <a:latin typeface="Arial" panose="020B0604020202020204" pitchFamily="34" charset="0"/>
              </a:rPr>
              <a:t>必需高危辐射才能进行实验，辐射</a:t>
            </a:r>
            <a:r>
              <a:rPr lang="zh-CN" altLang="en-US" sz="1400" b="1" dirty="0">
                <a:latin typeface="Arial" panose="020B0604020202020204" pitchFamily="34" charset="0"/>
              </a:rPr>
              <a:t>损伤系数高</a:t>
            </a:r>
            <a:r>
              <a:rPr lang="zh-CN" altLang="zh-CN" sz="1400" b="1" dirty="0">
                <a:latin typeface="Arial" panose="020B0604020202020204" pitchFamily="34" charset="0"/>
              </a:rPr>
              <a:t>；</a:t>
            </a:r>
          </a:p>
          <a:p>
            <a:pPr marL="255905" indent="-255905">
              <a:lnSpc>
                <a:spcPct val="150000"/>
              </a:lnSpc>
              <a:buFont typeface="宋体" panose="02010600030101010101" pitchFamily="2" charset="-122"/>
              <a:buAutoNum type="circleNumDbPlain"/>
            </a:pPr>
            <a:r>
              <a:rPr lang="zh-CN" altLang="en-US" sz="1400" b="1" dirty="0">
                <a:latin typeface="Arial" panose="020B0604020202020204" pitchFamily="34" charset="0"/>
              </a:rPr>
              <a:t>需要</a:t>
            </a:r>
            <a:r>
              <a:rPr lang="zh-CN" altLang="zh-CN" sz="1400" b="1" dirty="0">
                <a:latin typeface="Arial" panose="020B0604020202020204" pitchFamily="34" charset="0"/>
              </a:rPr>
              <a:t>专门的</a:t>
            </a:r>
            <a:r>
              <a:rPr lang="zh-CN" altLang="en-US" sz="1400" b="1" dirty="0">
                <a:latin typeface="Arial" panose="020B0604020202020204" pitchFamily="34" charset="0"/>
              </a:rPr>
              <a:t>仪器和</a:t>
            </a:r>
            <a:r>
              <a:rPr lang="zh-CN" altLang="zh-CN" sz="1400" b="1" dirty="0">
                <a:latin typeface="Arial" panose="020B0604020202020204" pitchFamily="34" charset="0"/>
              </a:rPr>
              <a:t>实验平台，投入大，易损坏，维护成本高；</a:t>
            </a:r>
          </a:p>
          <a:p>
            <a:pPr marL="255905" indent="-255905">
              <a:lnSpc>
                <a:spcPct val="150000"/>
              </a:lnSpc>
              <a:buFont typeface="宋体" panose="02010600030101010101" pitchFamily="2" charset="-122"/>
              <a:buAutoNum type="circleNumDbPlain"/>
            </a:pPr>
            <a:r>
              <a:rPr lang="zh-CN" altLang="en-US" sz="1400" b="1" dirty="0">
                <a:latin typeface="Arial" panose="020B0604020202020204" pitchFamily="34" charset="0"/>
              </a:rPr>
              <a:t>仪器</a:t>
            </a:r>
            <a:r>
              <a:rPr lang="zh-CN" altLang="zh-CN" sz="1400" b="1" dirty="0">
                <a:latin typeface="Arial" panose="020B0604020202020204" pitchFamily="34" charset="0"/>
              </a:rPr>
              <a:t>平台适应周期长，无法</a:t>
            </a:r>
            <a:r>
              <a:rPr lang="zh-CN" altLang="en-US" sz="1400" b="1" dirty="0">
                <a:latin typeface="Arial" panose="020B0604020202020204" pitchFamily="34" charset="0"/>
              </a:rPr>
              <a:t>进行</a:t>
            </a:r>
            <a:r>
              <a:rPr lang="zh-CN" altLang="zh-CN" sz="1400" b="1" dirty="0">
                <a:latin typeface="Arial" panose="020B0604020202020204" pitchFamily="34" charset="0"/>
              </a:rPr>
              <a:t>自主设计实验</a:t>
            </a:r>
            <a:r>
              <a:rPr lang="zh-CN" altLang="en-US" sz="1400" b="1" dirty="0">
                <a:latin typeface="Arial" panose="020B0604020202020204" pitchFamily="34" charset="0"/>
              </a:rPr>
              <a:t>。</a:t>
            </a:r>
          </a:p>
        </p:txBody>
      </p:sp>
      <p:pic>
        <p:nvPicPr>
          <p:cNvPr id="12302" name="图片 3"/>
          <p:cNvPicPr>
            <a:picLocks noChangeAspect="1"/>
          </p:cNvPicPr>
          <p:nvPr/>
        </p:nvPicPr>
        <p:blipFill>
          <a:blip r:embed="rId2" cstate="print"/>
          <a:stretch>
            <a:fillRect/>
          </a:stretch>
        </p:blipFill>
        <p:spPr>
          <a:xfrm>
            <a:off x="5484564" y="2692400"/>
            <a:ext cx="2970212" cy="1560513"/>
          </a:xfrm>
          <a:prstGeom prst="rect">
            <a:avLst/>
          </a:prstGeom>
          <a:noFill/>
          <a:ln w="9525">
            <a:noFill/>
          </a:ln>
        </p:spPr>
      </p:pic>
      <p:pic>
        <p:nvPicPr>
          <p:cNvPr id="12303" name="图片 4"/>
          <p:cNvPicPr>
            <a:picLocks noChangeAspect="1"/>
          </p:cNvPicPr>
          <p:nvPr/>
        </p:nvPicPr>
        <p:blipFill>
          <a:blip r:embed="rId3" cstate="print"/>
          <a:stretch>
            <a:fillRect/>
          </a:stretch>
        </p:blipFill>
        <p:spPr>
          <a:xfrm>
            <a:off x="5462339" y="4283075"/>
            <a:ext cx="2989262" cy="1236663"/>
          </a:xfrm>
          <a:prstGeom prst="rect">
            <a:avLst/>
          </a:prstGeom>
          <a:noFill/>
          <a:ln w="9525">
            <a:noFill/>
          </a:ln>
        </p:spPr>
      </p:pic>
      <p:sp>
        <p:nvSpPr>
          <p:cNvPr id="2" name="矩形 1"/>
          <p:cNvSpPr/>
          <p:nvPr/>
        </p:nvSpPr>
        <p:spPr>
          <a:xfrm>
            <a:off x="8402389" y="3086100"/>
            <a:ext cx="346075" cy="757238"/>
          </a:xfrm>
          <a:prstGeom prst="rect">
            <a:avLst/>
          </a:prstGeom>
        </p:spPr>
        <p:txBody>
          <a:bodyPr vert="eaVert"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05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Times New Roman" panose="02020603050405020304" pitchFamily="18" charset="0"/>
              </a:rPr>
              <a:t>相对论验证</a:t>
            </a:r>
            <a:endParaRPr kumimoji="0" lang="zh-CN" altLang="en-US" sz="105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endParaRPr>
          </a:p>
        </p:txBody>
      </p:sp>
      <p:sp>
        <p:nvSpPr>
          <p:cNvPr id="23" name="矩形 22"/>
          <p:cNvSpPr/>
          <p:nvPr/>
        </p:nvSpPr>
        <p:spPr>
          <a:xfrm>
            <a:off x="8383339" y="4473575"/>
            <a:ext cx="347663" cy="757238"/>
          </a:xfrm>
          <a:prstGeom prst="rect">
            <a:avLst/>
          </a:prstGeom>
        </p:spPr>
        <p:txBody>
          <a:bodyPr vert="eaVert"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05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Times New Roman" panose="02020603050405020304" pitchFamily="18" charset="0"/>
              </a:rPr>
              <a:t>康普顿散射</a:t>
            </a:r>
            <a:endParaRPr kumimoji="0" lang="zh-CN" altLang="en-US" sz="105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endParaRPr>
          </a:p>
        </p:txBody>
      </p:sp>
      <p:sp>
        <p:nvSpPr>
          <p:cNvPr id="12306" name="Rectangle 40"/>
          <p:cNvSpPr/>
          <p:nvPr/>
        </p:nvSpPr>
        <p:spPr>
          <a:xfrm>
            <a:off x="2268538" y="193675"/>
            <a:ext cx="4743450" cy="457200"/>
          </a:xfrm>
          <a:prstGeom prst="rect">
            <a:avLst/>
          </a:prstGeom>
          <a:noFill/>
          <a:ln w="9525">
            <a:noFill/>
          </a:ln>
        </p:spPr>
        <p:txBody>
          <a:bodyPr anchor="ctr"/>
          <a:lstStyle/>
          <a:p>
            <a:pPr algn="ctr"/>
            <a:r>
              <a:rPr lang="zh-CN" altLang="en-US" sz="2400" b="1" dirty="0">
                <a:solidFill>
                  <a:srgbClr val="CC0000"/>
                </a:solidFill>
                <a:latin typeface="Arial" panose="020B0604020202020204" pitchFamily="34" charset="0"/>
                <a:ea typeface="黑体" panose="02010600030101010101" pitchFamily="49" charset="-122"/>
              </a:rPr>
              <a:t>二</a:t>
            </a:r>
            <a:r>
              <a:rPr lang="en-US" altLang="zh-CN" sz="2400" b="1" dirty="0">
                <a:solidFill>
                  <a:srgbClr val="CC0000"/>
                </a:solidFill>
                <a:latin typeface="Arial" panose="020B0604020202020204" pitchFamily="34" charset="0"/>
                <a:ea typeface="黑体" panose="02010600030101010101" pitchFamily="49" charset="-122"/>
              </a:rPr>
              <a:t>. </a:t>
            </a:r>
            <a:r>
              <a:rPr lang="zh-CN" altLang="en-US" sz="2400" b="1" dirty="0">
                <a:solidFill>
                  <a:srgbClr val="CC0000"/>
                </a:solidFill>
                <a:latin typeface="Arial" panose="020B0604020202020204" pitchFamily="34" charset="0"/>
                <a:ea typeface="黑体" panose="02010600030101010101" pitchFamily="49" charset="-122"/>
              </a:rPr>
              <a:t>实验方案</a:t>
            </a:r>
          </a:p>
        </p:txBody>
      </p:sp>
      <p:sp>
        <p:nvSpPr>
          <p:cNvPr id="12307" name="文本框 2"/>
          <p:cNvSpPr txBox="1"/>
          <p:nvPr/>
        </p:nvSpPr>
        <p:spPr>
          <a:xfrm>
            <a:off x="3122364" y="5805488"/>
            <a:ext cx="2765425" cy="400050"/>
          </a:xfrm>
          <a:prstGeom prst="rect">
            <a:avLst/>
          </a:prstGeom>
          <a:noFill/>
          <a:ln w="9525">
            <a:noFill/>
          </a:ln>
        </p:spPr>
        <p:txBody>
          <a:bodyPr wrap="none">
            <a:spAutoFit/>
          </a:bodyPr>
          <a:lstStyle/>
          <a:p>
            <a:r>
              <a:rPr lang="zh-CN" altLang="en-US" sz="2000" b="1" dirty="0">
                <a:solidFill>
                  <a:srgbClr val="0000FF"/>
                </a:solidFill>
                <a:latin typeface="Arial" panose="020B0604020202020204" pitchFamily="34" charset="0"/>
              </a:rPr>
              <a:t>传统的核物理实物实验</a:t>
            </a: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639763" y="2605584"/>
            <a:ext cx="4449763" cy="23415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4" name="平行四边形 3"/>
          <p:cNvSpPr/>
          <p:nvPr/>
        </p:nvSpPr>
        <p:spPr>
          <a:xfrm>
            <a:off x="4235548" y="3535859"/>
            <a:ext cx="839788" cy="419100"/>
          </a:xfrm>
          <a:prstGeom prst="parallelogram">
            <a:avLst/>
          </a:prstGeom>
          <a:solidFill>
            <a:srgbClr val="FF99FF"/>
          </a:solidFill>
          <a:ln w="127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050" b="1"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计算机</a:t>
            </a:r>
          </a:p>
        </p:txBody>
      </p:sp>
      <p:sp>
        <p:nvSpPr>
          <p:cNvPr id="5" name="矩形 4"/>
          <p:cNvSpPr/>
          <p:nvPr/>
        </p:nvSpPr>
        <p:spPr>
          <a:xfrm>
            <a:off x="762100" y="2869903"/>
            <a:ext cx="1219200" cy="238125"/>
          </a:xfrm>
          <a:prstGeom prst="rect">
            <a:avLst/>
          </a:prstGeom>
          <a:solidFill>
            <a:srgbClr val="92D050"/>
          </a:solidFill>
          <a:ln w="127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050" b="1" i="0" u="none" strike="noStrike" kern="0" cap="none" spc="0" normalizeH="0" baseline="0" noProof="0" dirty="0" smtClean="0">
                <a:ln>
                  <a:noFill/>
                </a:ln>
                <a:solidFill>
                  <a:schemeClr val="tx1"/>
                </a:solidFill>
                <a:effectLst/>
                <a:uLnTx/>
                <a:uFillTx/>
                <a:latin typeface="Calibri" panose="020F0502020204030204"/>
                <a:ea typeface="宋体" panose="02010600030101010101" pitchFamily="2" charset="-122"/>
                <a:cs typeface="+mn-cs"/>
              </a:rPr>
              <a:t>放射源</a:t>
            </a:r>
            <a:r>
              <a:rPr kumimoji="0" lang="zh-CN" altLang="en-US" sz="1050" b="1" i="0" u="none" strike="noStrike" kern="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模型库</a:t>
            </a:r>
          </a:p>
        </p:txBody>
      </p:sp>
      <p:cxnSp>
        <p:nvCxnSpPr>
          <p:cNvPr id="13317" name="直接箭头连接符 6"/>
          <p:cNvCxnSpPr/>
          <p:nvPr/>
        </p:nvCxnSpPr>
        <p:spPr>
          <a:xfrm flipV="1">
            <a:off x="3779912" y="3735884"/>
            <a:ext cx="517525" cy="1588"/>
          </a:xfrm>
          <a:prstGeom prst="straightConnector1">
            <a:avLst/>
          </a:prstGeom>
          <a:ln w="28575" cap="flat" cmpd="sng">
            <a:solidFill>
              <a:srgbClr val="000000"/>
            </a:solidFill>
            <a:prstDash val="solid"/>
            <a:headEnd type="none" w="med" len="med"/>
            <a:tailEnd type="triangle" w="med" len="med"/>
          </a:ln>
        </p:spPr>
      </p:cxnSp>
      <p:sp>
        <p:nvSpPr>
          <p:cNvPr id="12" name="椭圆 11"/>
          <p:cNvSpPr/>
          <p:nvPr/>
        </p:nvSpPr>
        <p:spPr>
          <a:xfrm>
            <a:off x="3275856" y="3043734"/>
            <a:ext cx="503238" cy="1550988"/>
          </a:xfrm>
          <a:prstGeom prst="ellipse">
            <a:avLst/>
          </a:prstGeom>
          <a:solidFill>
            <a:srgbClr val="FFC000"/>
          </a:solidFill>
          <a:ln w="127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050" b="1"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数字化谱仪</a:t>
            </a:r>
          </a:p>
        </p:txBody>
      </p:sp>
      <p:sp>
        <p:nvSpPr>
          <p:cNvPr id="24" name="矩形 23"/>
          <p:cNvSpPr/>
          <p:nvPr/>
        </p:nvSpPr>
        <p:spPr>
          <a:xfrm>
            <a:off x="760413" y="3219947"/>
            <a:ext cx="1219200" cy="255588"/>
          </a:xfrm>
          <a:prstGeom prst="rect">
            <a:avLst/>
          </a:prstGeom>
          <a:solidFill>
            <a:srgbClr val="92D050"/>
          </a:solidFill>
          <a:ln w="127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050" b="1" i="0" u="none" strike="noStrike" kern="0" cap="none" spc="0" normalizeH="0" baseline="0" noProof="0" dirty="0" smtClean="0">
                <a:ln>
                  <a:noFill/>
                </a:ln>
                <a:solidFill>
                  <a:schemeClr val="tx1"/>
                </a:solidFill>
                <a:effectLst/>
                <a:uLnTx/>
                <a:uFillTx/>
                <a:latin typeface="Calibri" panose="020F0502020204030204"/>
                <a:ea typeface="宋体" panose="02010600030101010101" pitchFamily="2" charset="-122"/>
                <a:cs typeface="+mn-cs"/>
              </a:rPr>
              <a:t>探测器</a:t>
            </a:r>
            <a:r>
              <a:rPr kumimoji="0" lang="zh-CN" altLang="en-US" sz="1050" b="1" i="0" u="none" strike="noStrike" kern="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模型库</a:t>
            </a:r>
          </a:p>
        </p:txBody>
      </p:sp>
      <p:sp>
        <p:nvSpPr>
          <p:cNvPr id="25" name="矩形 24"/>
          <p:cNvSpPr/>
          <p:nvPr/>
        </p:nvSpPr>
        <p:spPr>
          <a:xfrm>
            <a:off x="760413" y="3615234"/>
            <a:ext cx="1219200" cy="219075"/>
          </a:xfrm>
          <a:prstGeom prst="rect">
            <a:avLst/>
          </a:prstGeom>
          <a:solidFill>
            <a:srgbClr val="92D050"/>
          </a:solidFill>
          <a:ln w="127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050" b="1" i="0" u="none" strike="noStrike" kern="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环境参数模型库</a:t>
            </a:r>
          </a:p>
        </p:txBody>
      </p:sp>
      <p:sp>
        <p:nvSpPr>
          <p:cNvPr id="26" name="矩形 25"/>
          <p:cNvSpPr/>
          <p:nvPr/>
        </p:nvSpPr>
        <p:spPr>
          <a:xfrm>
            <a:off x="760414" y="4467722"/>
            <a:ext cx="1219200" cy="263525"/>
          </a:xfrm>
          <a:prstGeom prst="rect">
            <a:avLst/>
          </a:prstGeom>
          <a:solidFill>
            <a:srgbClr val="00B0F0"/>
          </a:solidFill>
          <a:ln w="127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050" b="1"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真实探测器</a:t>
            </a:r>
          </a:p>
        </p:txBody>
      </p:sp>
      <p:sp>
        <p:nvSpPr>
          <p:cNvPr id="27" name="矩形 26"/>
          <p:cNvSpPr/>
          <p:nvPr/>
        </p:nvSpPr>
        <p:spPr>
          <a:xfrm>
            <a:off x="768350" y="4054972"/>
            <a:ext cx="1211263" cy="254000"/>
          </a:xfrm>
          <a:prstGeom prst="rect">
            <a:avLst/>
          </a:prstGeom>
          <a:solidFill>
            <a:srgbClr val="00B0F0"/>
          </a:solidFill>
          <a:ln w="127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050" b="1"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真实放射源</a:t>
            </a:r>
          </a:p>
        </p:txBody>
      </p:sp>
      <p:grpSp>
        <p:nvGrpSpPr>
          <p:cNvPr id="6" name="组合 5"/>
          <p:cNvGrpSpPr/>
          <p:nvPr/>
        </p:nvGrpSpPr>
        <p:grpSpPr>
          <a:xfrm>
            <a:off x="1979613" y="2986584"/>
            <a:ext cx="1337171" cy="758825"/>
            <a:chOff x="2082701" y="2559050"/>
            <a:chExt cx="1337171" cy="758825"/>
          </a:xfrm>
        </p:grpSpPr>
        <p:grpSp>
          <p:nvGrpSpPr>
            <p:cNvPr id="2" name="组合 1"/>
            <p:cNvGrpSpPr/>
            <p:nvPr/>
          </p:nvGrpSpPr>
          <p:grpSpPr>
            <a:xfrm>
              <a:off x="2082701" y="2559050"/>
              <a:ext cx="1337171" cy="758825"/>
              <a:chOff x="2082701" y="2559050"/>
              <a:chExt cx="1337171" cy="758825"/>
            </a:xfrm>
          </p:grpSpPr>
          <p:cxnSp>
            <p:nvCxnSpPr>
              <p:cNvPr id="13318" name="直接箭头连接符 8"/>
              <p:cNvCxnSpPr/>
              <p:nvPr/>
            </p:nvCxnSpPr>
            <p:spPr>
              <a:xfrm flipV="1">
                <a:off x="2203847" y="2895600"/>
                <a:ext cx="1216025" cy="1588"/>
              </a:xfrm>
              <a:prstGeom prst="straightConnector1">
                <a:avLst/>
              </a:prstGeom>
              <a:ln w="28575" cap="flat" cmpd="sng">
                <a:solidFill>
                  <a:srgbClr val="000000"/>
                </a:solidFill>
                <a:prstDash val="solid"/>
                <a:headEnd type="none" w="med" len="med"/>
                <a:tailEnd type="triangle" w="med" len="med"/>
              </a:ln>
            </p:spPr>
          </p:cxnSp>
          <p:cxnSp>
            <p:nvCxnSpPr>
              <p:cNvPr id="13323" name="直接连接符 15"/>
              <p:cNvCxnSpPr/>
              <p:nvPr/>
            </p:nvCxnSpPr>
            <p:spPr>
              <a:xfrm flipV="1">
                <a:off x="2082701" y="2559050"/>
                <a:ext cx="114399" cy="2381"/>
              </a:xfrm>
              <a:prstGeom prst="line">
                <a:avLst/>
              </a:prstGeom>
              <a:ln w="28575" cap="flat" cmpd="sng">
                <a:solidFill>
                  <a:srgbClr val="000000"/>
                </a:solidFill>
                <a:prstDash val="solid"/>
                <a:headEnd type="none" w="med" len="med"/>
                <a:tailEnd type="none" w="med" len="med"/>
              </a:ln>
            </p:spPr>
          </p:cxnSp>
          <p:cxnSp>
            <p:nvCxnSpPr>
              <p:cNvPr id="13324" name="直接连接符 16"/>
              <p:cNvCxnSpPr/>
              <p:nvPr/>
            </p:nvCxnSpPr>
            <p:spPr>
              <a:xfrm>
                <a:off x="2082800" y="2894013"/>
                <a:ext cx="107950" cy="0"/>
              </a:xfrm>
              <a:prstGeom prst="line">
                <a:avLst/>
              </a:prstGeom>
              <a:ln w="28575" cap="flat" cmpd="sng">
                <a:solidFill>
                  <a:srgbClr val="000000"/>
                </a:solidFill>
                <a:prstDash val="solid"/>
                <a:headEnd type="none" w="med" len="med"/>
                <a:tailEnd type="none" w="med" len="med"/>
              </a:ln>
            </p:spPr>
          </p:cxnSp>
          <p:cxnSp>
            <p:nvCxnSpPr>
              <p:cNvPr id="13325" name="直接连接符 17"/>
              <p:cNvCxnSpPr/>
              <p:nvPr/>
            </p:nvCxnSpPr>
            <p:spPr>
              <a:xfrm>
                <a:off x="2082800" y="3317875"/>
                <a:ext cx="107950" cy="0"/>
              </a:xfrm>
              <a:prstGeom prst="line">
                <a:avLst/>
              </a:prstGeom>
              <a:ln w="28575" cap="flat" cmpd="sng">
                <a:solidFill>
                  <a:srgbClr val="000000"/>
                </a:solidFill>
                <a:prstDash val="solid"/>
                <a:headEnd type="none" w="med" len="med"/>
                <a:tailEnd type="none" w="med" len="med"/>
              </a:ln>
            </p:spPr>
          </p:cxnSp>
          <p:cxnSp>
            <p:nvCxnSpPr>
              <p:cNvPr id="13326" name="直接连接符 18"/>
              <p:cNvCxnSpPr/>
              <p:nvPr/>
            </p:nvCxnSpPr>
            <p:spPr>
              <a:xfrm flipH="1">
                <a:off x="2190750" y="2563813"/>
                <a:ext cx="1588" cy="754062"/>
              </a:xfrm>
              <a:prstGeom prst="line">
                <a:avLst/>
              </a:prstGeom>
              <a:ln w="28575" cap="flat" cmpd="sng">
                <a:solidFill>
                  <a:srgbClr val="000000"/>
                </a:solidFill>
                <a:prstDash val="solid"/>
                <a:headEnd type="none" w="med" len="med"/>
                <a:tailEnd type="none" w="med" len="med"/>
              </a:ln>
            </p:spPr>
          </p:cxnSp>
        </p:grpSp>
        <p:sp>
          <p:nvSpPr>
            <p:cNvPr id="32" name="矩形 31"/>
            <p:cNvSpPr/>
            <p:nvPr/>
          </p:nvSpPr>
          <p:spPr>
            <a:xfrm>
              <a:off x="2273300" y="2655888"/>
              <a:ext cx="1127125" cy="25400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05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仿真核物理信号</a:t>
              </a:r>
            </a:p>
          </p:txBody>
        </p:sp>
      </p:grpSp>
      <p:grpSp>
        <p:nvGrpSpPr>
          <p:cNvPr id="7" name="组合 6"/>
          <p:cNvGrpSpPr/>
          <p:nvPr/>
        </p:nvGrpSpPr>
        <p:grpSpPr>
          <a:xfrm>
            <a:off x="1979712" y="4066084"/>
            <a:ext cx="1331913" cy="527050"/>
            <a:chOff x="2082800" y="3638550"/>
            <a:chExt cx="1331913" cy="527050"/>
          </a:xfrm>
        </p:grpSpPr>
        <p:grpSp>
          <p:nvGrpSpPr>
            <p:cNvPr id="3" name="组合 2"/>
            <p:cNvGrpSpPr/>
            <p:nvPr/>
          </p:nvGrpSpPr>
          <p:grpSpPr>
            <a:xfrm>
              <a:off x="2082800" y="3732213"/>
              <a:ext cx="1331913" cy="433387"/>
              <a:chOff x="2082800" y="3732213"/>
              <a:chExt cx="1331913" cy="433387"/>
            </a:xfrm>
          </p:grpSpPr>
          <p:cxnSp>
            <p:nvCxnSpPr>
              <p:cNvPr id="13320" name="直接连接符 12"/>
              <p:cNvCxnSpPr/>
              <p:nvPr/>
            </p:nvCxnSpPr>
            <p:spPr>
              <a:xfrm>
                <a:off x="2082800" y="4154488"/>
                <a:ext cx="107950" cy="0"/>
              </a:xfrm>
              <a:prstGeom prst="line">
                <a:avLst/>
              </a:prstGeom>
              <a:ln w="28575" cap="flat" cmpd="sng">
                <a:solidFill>
                  <a:srgbClr val="000000"/>
                </a:solidFill>
                <a:prstDash val="solid"/>
                <a:headEnd type="none" w="med" len="med"/>
                <a:tailEnd type="none" w="med" len="med"/>
              </a:ln>
            </p:spPr>
          </p:cxnSp>
          <p:cxnSp>
            <p:nvCxnSpPr>
              <p:cNvPr id="13321" name="直接连接符 13"/>
              <p:cNvCxnSpPr/>
              <p:nvPr/>
            </p:nvCxnSpPr>
            <p:spPr>
              <a:xfrm>
                <a:off x="2082800" y="3732213"/>
                <a:ext cx="107950" cy="0"/>
              </a:xfrm>
              <a:prstGeom prst="line">
                <a:avLst/>
              </a:prstGeom>
              <a:ln w="28575" cap="flat" cmpd="sng">
                <a:solidFill>
                  <a:srgbClr val="000000"/>
                </a:solidFill>
                <a:prstDash val="solid"/>
                <a:headEnd type="none" w="med" len="med"/>
                <a:tailEnd type="none" w="med" len="med"/>
              </a:ln>
            </p:spPr>
          </p:cxnSp>
          <p:cxnSp>
            <p:nvCxnSpPr>
              <p:cNvPr id="13322" name="直接连接符 14"/>
              <p:cNvCxnSpPr/>
              <p:nvPr/>
            </p:nvCxnSpPr>
            <p:spPr>
              <a:xfrm>
                <a:off x="2190750" y="3732213"/>
                <a:ext cx="1588" cy="433387"/>
              </a:xfrm>
              <a:prstGeom prst="line">
                <a:avLst/>
              </a:prstGeom>
              <a:ln w="28575" cap="flat" cmpd="sng">
                <a:solidFill>
                  <a:srgbClr val="000000"/>
                </a:solidFill>
                <a:prstDash val="solid"/>
                <a:headEnd type="none" w="med" len="med"/>
                <a:tailEnd type="none" w="med" len="med"/>
              </a:ln>
            </p:spPr>
          </p:cxnSp>
          <p:cxnSp>
            <p:nvCxnSpPr>
              <p:cNvPr id="13327" name="直接箭头连接符 33"/>
              <p:cNvCxnSpPr/>
              <p:nvPr/>
            </p:nvCxnSpPr>
            <p:spPr>
              <a:xfrm flipV="1">
                <a:off x="2198688" y="3879850"/>
                <a:ext cx="1216025" cy="0"/>
              </a:xfrm>
              <a:prstGeom prst="straightConnector1">
                <a:avLst/>
              </a:prstGeom>
              <a:ln w="28575" cap="flat" cmpd="sng">
                <a:solidFill>
                  <a:srgbClr val="000000"/>
                </a:solidFill>
                <a:prstDash val="solid"/>
                <a:headEnd type="none" w="med" len="med"/>
                <a:tailEnd type="triangle" w="med" len="med"/>
              </a:ln>
            </p:spPr>
          </p:cxnSp>
        </p:grpSp>
        <p:sp>
          <p:nvSpPr>
            <p:cNvPr id="33" name="矩形 32"/>
            <p:cNvSpPr/>
            <p:nvPr/>
          </p:nvSpPr>
          <p:spPr>
            <a:xfrm>
              <a:off x="2279650" y="3638550"/>
              <a:ext cx="1127125" cy="25400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05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真实核物理信号</a:t>
              </a:r>
            </a:p>
          </p:txBody>
        </p:sp>
      </p:grpSp>
      <p:sp>
        <p:nvSpPr>
          <p:cNvPr id="13334" name="矩形 1"/>
          <p:cNvSpPr/>
          <p:nvPr/>
        </p:nvSpPr>
        <p:spPr>
          <a:xfrm>
            <a:off x="1765300" y="1116013"/>
            <a:ext cx="5108575" cy="461962"/>
          </a:xfrm>
          <a:prstGeom prst="rect">
            <a:avLst/>
          </a:prstGeom>
          <a:noFill/>
          <a:ln w="9525">
            <a:noFill/>
          </a:ln>
        </p:spPr>
        <p:txBody>
          <a:bodyPr wrap="none">
            <a:spAutoFit/>
          </a:bodyPr>
          <a:lstStyle/>
          <a:p>
            <a:r>
              <a:rPr lang="zh-CN" altLang="zh-CN" sz="2400" dirty="0">
                <a:solidFill>
                  <a:srgbClr val="FF0000"/>
                </a:solidFill>
                <a:latin typeface="Arial" panose="020B0604020202020204" pitchFamily="34" charset="0"/>
                <a:ea typeface="黑体" panose="02010600030101010101" pitchFamily="49" charset="-122"/>
              </a:rPr>
              <a:t>虚实结合核物理实验教学平台结构图</a:t>
            </a:r>
            <a:endParaRPr lang="zh-CN" altLang="en-US" sz="2400" dirty="0">
              <a:solidFill>
                <a:srgbClr val="FF0000"/>
              </a:solidFill>
              <a:latin typeface="Arial" panose="020B0604020202020204" pitchFamily="34" charset="0"/>
              <a:ea typeface="Times New Roman" panose="02020603050405020304" pitchFamily="18" charset="0"/>
            </a:endParaRPr>
          </a:p>
        </p:txBody>
      </p:sp>
      <p:sp>
        <p:nvSpPr>
          <p:cNvPr id="10" name="右箭头 9"/>
          <p:cNvSpPr/>
          <p:nvPr/>
        </p:nvSpPr>
        <p:spPr>
          <a:xfrm>
            <a:off x="5128815" y="3296147"/>
            <a:ext cx="595313" cy="885825"/>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3" name="矩形 22"/>
          <p:cNvSpPr/>
          <p:nvPr/>
        </p:nvSpPr>
        <p:spPr>
          <a:xfrm>
            <a:off x="5724129" y="2488382"/>
            <a:ext cx="1827362" cy="436563"/>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zh-CN" sz="1600" b="0" i="0" u="none" strike="noStrike" kern="100" cap="none" spc="0" normalizeH="0" baseline="0" noProof="0" dirty="0">
                <a:ln>
                  <a:noFill/>
                </a:ln>
                <a:solidFill>
                  <a:schemeClr val="lt1"/>
                </a:solidFill>
                <a:effectLst/>
                <a:uLnTx/>
                <a:uFillTx/>
                <a:latin typeface="Times New Roman" panose="02020603050405020304" pitchFamily="18" charset="0"/>
                <a:ea typeface="+mn-ea"/>
                <a:cs typeface="+mn-cs"/>
              </a:rPr>
              <a:t>虚拟仿真实验</a:t>
            </a:r>
            <a:endParaRPr kumimoji="0" lang="zh-CN" altLang="en-US" sz="1600" b="0" i="0" u="none" strike="noStrike" kern="1200" cap="none" spc="0" normalizeH="0" baseline="0" noProof="0" dirty="0">
              <a:ln>
                <a:noFill/>
              </a:ln>
              <a:solidFill>
                <a:schemeClr val="lt1"/>
              </a:solidFill>
              <a:effectLst/>
              <a:uLnTx/>
              <a:uFillTx/>
              <a:latin typeface="+mn-lt"/>
              <a:ea typeface="+mn-ea"/>
              <a:cs typeface="+mn-cs"/>
            </a:endParaRPr>
          </a:p>
        </p:txBody>
      </p:sp>
      <p:sp>
        <p:nvSpPr>
          <p:cNvPr id="63" name="椭圆 62"/>
          <p:cNvSpPr/>
          <p:nvPr/>
        </p:nvSpPr>
        <p:spPr>
          <a:xfrm>
            <a:off x="7605713" y="2403377"/>
            <a:ext cx="1130300" cy="46513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rgbClr val="FF0000"/>
                </a:solidFill>
                <a:effectLst/>
                <a:uLnTx/>
                <a:uFillTx/>
                <a:latin typeface="+mn-lt"/>
                <a:ea typeface="+mn-ea"/>
                <a:cs typeface="+mn-cs"/>
              </a:rPr>
              <a:t>基础</a:t>
            </a:r>
          </a:p>
        </p:txBody>
      </p:sp>
      <p:sp>
        <p:nvSpPr>
          <p:cNvPr id="68" name="椭圆 67"/>
          <p:cNvSpPr/>
          <p:nvPr/>
        </p:nvSpPr>
        <p:spPr>
          <a:xfrm>
            <a:off x="7643813" y="3516215"/>
            <a:ext cx="1189038" cy="46355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rgbClr val="FF0000"/>
                </a:solidFill>
                <a:effectLst/>
                <a:uLnTx/>
                <a:uFillTx/>
                <a:latin typeface="+mn-lt"/>
                <a:ea typeface="+mn-ea"/>
                <a:cs typeface="+mn-cs"/>
              </a:rPr>
              <a:t>提高</a:t>
            </a:r>
          </a:p>
        </p:txBody>
      </p:sp>
      <p:sp>
        <p:nvSpPr>
          <p:cNvPr id="69" name="椭圆 68"/>
          <p:cNvSpPr/>
          <p:nvPr/>
        </p:nvSpPr>
        <p:spPr>
          <a:xfrm>
            <a:off x="7616825" y="4491609"/>
            <a:ext cx="1187450" cy="593575"/>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rgbClr val="FF0000"/>
                </a:solidFill>
                <a:effectLst/>
                <a:uLnTx/>
                <a:uFillTx/>
                <a:latin typeface="+mn-lt"/>
                <a:ea typeface="+mn-ea"/>
                <a:cs typeface="+mn-cs"/>
              </a:rPr>
              <a:t>研究创新</a:t>
            </a:r>
          </a:p>
        </p:txBody>
      </p:sp>
      <p:sp>
        <p:nvSpPr>
          <p:cNvPr id="67" name="下箭头 66"/>
          <p:cNvSpPr/>
          <p:nvPr/>
        </p:nvSpPr>
        <p:spPr>
          <a:xfrm>
            <a:off x="8083550" y="2881512"/>
            <a:ext cx="249238" cy="65087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chemeClr val="lt1"/>
              </a:solidFill>
              <a:effectLst/>
              <a:uLnTx/>
              <a:uFillTx/>
              <a:latin typeface="+mn-lt"/>
              <a:ea typeface="+mn-ea"/>
              <a:cs typeface="+mn-cs"/>
            </a:endParaRPr>
          </a:p>
        </p:txBody>
      </p:sp>
      <p:sp>
        <p:nvSpPr>
          <p:cNvPr id="73" name="下箭头 72"/>
          <p:cNvSpPr/>
          <p:nvPr/>
        </p:nvSpPr>
        <p:spPr>
          <a:xfrm>
            <a:off x="8115300" y="3999112"/>
            <a:ext cx="249238" cy="505494"/>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chemeClr val="lt1"/>
              </a:solidFill>
              <a:effectLst/>
              <a:uLnTx/>
              <a:uFillTx/>
              <a:latin typeface="+mn-lt"/>
              <a:ea typeface="+mn-ea"/>
              <a:cs typeface="+mn-cs"/>
            </a:endParaRPr>
          </a:p>
        </p:txBody>
      </p:sp>
      <p:sp>
        <p:nvSpPr>
          <p:cNvPr id="13345" name="Rectangle 40"/>
          <p:cNvSpPr/>
          <p:nvPr/>
        </p:nvSpPr>
        <p:spPr>
          <a:xfrm>
            <a:off x="2268538" y="193675"/>
            <a:ext cx="4743450" cy="457200"/>
          </a:xfrm>
          <a:prstGeom prst="rect">
            <a:avLst/>
          </a:prstGeom>
          <a:noFill/>
          <a:ln w="9525">
            <a:noFill/>
          </a:ln>
        </p:spPr>
        <p:txBody>
          <a:bodyPr anchor="ctr"/>
          <a:lstStyle/>
          <a:p>
            <a:pPr algn="ctr"/>
            <a:r>
              <a:rPr lang="zh-CN" altLang="en-US" sz="2400" b="1" dirty="0">
                <a:solidFill>
                  <a:srgbClr val="CC0000"/>
                </a:solidFill>
                <a:latin typeface="Arial" panose="020B0604020202020204" pitchFamily="34" charset="0"/>
                <a:ea typeface="黑体" panose="02010600030101010101" pitchFamily="49" charset="-122"/>
              </a:rPr>
              <a:t>二</a:t>
            </a:r>
            <a:r>
              <a:rPr lang="en-US" altLang="zh-CN" sz="2400" b="1" dirty="0">
                <a:solidFill>
                  <a:srgbClr val="CC0000"/>
                </a:solidFill>
                <a:latin typeface="Arial" panose="020B0604020202020204" pitchFamily="34" charset="0"/>
                <a:ea typeface="黑体" panose="02010600030101010101" pitchFamily="49" charset="-122"/>
              </a:rPr>
              <a:t>. </a:t>
            </a:r>
            <a:r>
              <a:rPr lang="zh-CN" altLang="en-US" sz="2400" b="1" dirty="0">
                <a:solidFill>
                  <a:srgbClr val="CC0000"/>
                </a:solidFill>
                <a:latin typeface="Arial" panose="020B0604020202020204" pitchFamily="34" charset="0"/>
                <a:ea typeface="黑体" panose="02010600030101010101" pitchFamily="49" charset="-122"/>
              </a:rPr>
              <a:t>实验方案</a:t>
            </a:r>
          </a:p>
        </p:txBody>
      </p:sp>
      <p:sp>
        <p:nvSpPr>
          <p:cNvPr id="40" name="矩形 39"/>
          <p:cNvSpPr/>
          <p:nvPr/>
        </p:nvSpPr>
        <p:spPr>
          <a:xfrm>
            <a:off x="5724128" y="3178546"/>
            <a:ext cx="1827363" cy="436563"/>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lang="zh-CN" altLang="en-US" sz="1600" kern="100" dirty="0" smtClean="0">
                <a:latin typeface="Times New Roman" panose="02020603050405020304" pitchFamily="18" charset="0"/>
              </a:rPr>
              <a:t>实物验证实验</a:t>
            </a:r>
            <a:endParaRPr kumimoji="0" lang="zh-CN" altLang="en-US" sz="1600" b="0" i="0" u="none" strike="noStrike" kern="1200" cap="none" spc="0" normalizeH="0" baseline="0" noProof="0" dirty="0">
              <a:ln>
                <a:noFill/>
              </a:ln>
              <a:solidFill>
                <a:schemeClr val="lt1"/>
              </a:solidFill>
              <a:effectLst/>
              <a:uLnTx/>
              <a:uFillTx/>
              <a:latin typeface="+mn-lt"/>
              <a:ea typeface="+mn-ea"/>
              <a:cs typeface="+mn-cs"/>
            </a:endParaRPr>
          </a:p>
        </p:txBody>
      </p:sp>
      <p:sp>
        <p:nvSpPr>
          <p:cNvPr id="41" name="矩形 40"/>
          <p:cNvSpPr/>
          <p:nvPr/>
        </p:nvSpPr>
        <p:spPr>
          <a:xfrm>
            <a:off x="5731348" y="3919114"/>
            <a:ext cx="1820144" cy="436563"/>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1200" cap="none" spc="0" normalizeH="0" baseline="0" noProof="0" dirty="0" smtClean="0">
                <a:ln>
                  <a:noFill/>
                </a:ln>
                <a:solidFill>
                  <a:schemeClr val="lt1"/>
                </a:solidFill>
                <a:effectLst/>
                <a:uLnTx/>
                <a:uFillTx/>
                <a:latin typeface="+mn-lt"/>
                <a:ea typeface="+mn-ea"/>
                <a:cs typeface="+mn-cs"/>
              </a:rPr>
              <a:t>虚实结合实验</a:t>
            </a:r>
            <a:endParaRPr kumimoji="0" lang="zh-CN" altLang="en-US" sz="1600" b="0" i="0" u="none" strike="noStrike" kern="1200" cap="none" spc="0" normalizeH="0" baseline="0" noProof="0" dirty="0">
              <a:ln>
                <a:noFill/>
              </a:ln>
              <a:solidFill>
                <a:schemeClr val="lt1"/>
              </a:solidFill>
              <a:effectLst/>
              <a:uLnTx/>
              <a:uFillTx/>
              <a:latin typeface="+mn-lt"/>
              <a:ea typeface="+mn-ea"/>
              <a:cs typeface="+mn-cs"/>
            </a:endParaRPr>
          </a:p>
        </p:txBody>
      </p:sp>
      <p:sp>
        <p:nvSpPr>
          <p:cNvPr id="42" name="矩形 41"/>
          <p:cNvSpPr/>
          <p:nvPr/>
        </p:nvSpPr>
        <p:spPr>
          <a:xfrm>
            <a:off x="5731348" y="4631110"/>
            <a:ext cx="1820144" cy="436563"/>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1200" cap="none" spc="0" normalizeH="0" baseline="0" noProof="0" dirty="0" smtClean="0">
                <a:ln>
                  <a:noFill/>
                </a:ln>
                <a:solidFill>
                  <a:schemeClr val="lt1"/>
                </a:solidFill>
                <a:effectLst/>
                <a:uLnTx/>
                <a:uFillTx/>
                <a:latin typeface="+mn-lt"/>
                <a:ea typeface="+mn-ea"/>
                <a:cs typeface="+mn-cs"/>
              </a:rPr>
              <a:t>虚实重构创新实验</a:t>
            </a:r>
            <a:endParaRPr kumimoji="0" lang="zh-CN" altLang="en-US" sz="1600" b="0"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组合 19"/>
          <p:cNvGrpSpPr/>
          <p:nvPr/>
        </p:nvGrpSpPr>
        <p:grpSpPr>
          <a:xfrm>
            <a:off x="396875" y="1842889"/>
            <a:ext cx="5160963" cy="2123940"/>
            <a:chOff x="301625" y="2982913"/>
            <a:chExt cx="4818063" cy="1763712"/>
          </a:xfrm>
        </p:grpSpPr>
        <p:sp>
          <p:nvSpPr>
            <p:cNvPr id="4" name="矩形 3"/>
            <p:cNvSpPr/>
            <p:nvPr/>
          </p:nvSpPr>
          <p:spPr>
            <a:xfrm>
              <a:off x="301625" y="2984520"/>
              <a:ext cx="1768475" cy="1736725"/>
            </a:xfrm>
            <a:prstGeom prst="rect">
              <a:avLst/>
            </a:prstGeom>
            <a:solidFill>
              <a:srgbClr val="E7E6E6"/>
            </a:solidFill>
            <a:ln w="12700" cap="flat" cmpd="sng" algn="ctr">
              <a:no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等线" panose="020F0502020204030204"/>
                <a:ea typeface="等线" pitchFamily="2" charset="-122"/>
                <a:cs typeface="+mn-cs"/>
              </a:endParaRPr>
            </a:p>
          </p:txBody>
        </p:sp>
        <p:grpSp>
          <p:nvGrpSpPr>
            <p:cNvPr id="15378" name="组合 18"/>
            <p:cNvGrpSpPr/>
            <p:nvPr/>
          </p:nvGrpSpPr>
          <p:grpSpPr>
            <a:xfrm>
              <a:off x="338138" y="2982913"/>
              <a:ext cx="4781550" cy="1763712"/>
              <a:chOff x="338138" y="2982913"/>
              <a:chExt cx="4781550" cy="1763712"/>
            </a:xfrm>
          </p:grpSpPr>
          <p:sp>
            <p:nvSpPr>
              <p:cNvPr id="2" name="矩形 1"/>
              <p:cNvSpPr/>
              <p:nvPr/>
            </p:nvSpPr>
            <p:spPr>
              <a:xfrm>
                <a:off x="2468563" y="2982913"/>
                <a:ext cx="2346325" cy="1763712"/>
              </a:xfrm>
              <a:prstGeom prst="rect">
                <a:avLst/>
              </a:prstGeom>
              <a:solidFill>
                <a:srgbClr val="ED7D31">
                  <a:lumMod val="40000"/>
                  <a:lumOff val="60000"/>
                </a:srgbClr>
              </a:solidFill>
              <a:ln w="12700" cap="flat" cmpd="sng" algn="ctr">
                <a:no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itchFamily="2" charset="-122"/>
                  <a:cs typeface="+mn-cs"/>
                </a:endParaRPr>
              </a:p>
            </p:txBody>
          </p:sp>
          <p:sp>
            <p:nvSpPr>
              <p:cNvPr id="3" name="矩形 2"/>
              <p:cNvSpPr/>
              <p:nvPr/>
            </p:nvSpPr>
            <p:spPr>
              <a:xfrm>
                <a:off x="2800350" y="3314700"/>
                <a:ext cx="1392238" cy="1347788"/>
              </a:xfrm>
              <a:prstGeom prst="rect">
                <a:avLst/>
              </a:prstGeom>
              <a:solidFill>
                <a:srgbClr val="92D050"/>
              </a:solidFill>
              <a:ln w="12700" cap="flat" cmpd="sng" algn="ctr">
                <a:no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0" cap="none" spc="0" normalizeH="0" baseline="0" noProof="0">
                  <a:ln>
                    <a:noFill/>
                  </a:ln>
                  <a:solidFill>
                    <a:prstClr val="white"/>
                  </a:solidFill>
                  <a:effectLst/>
                  <a:uLnTx/>
                  <a:uFillTx/>
                  <a:latin typeface="等线" panose="020F0502020204030204"/>
                  <a:ea typeface="等线" pitchFamily="2" charset="-122"/>
                  <a:cs typeface="+mn-cs"/>
                </a:endParaRPr>
              </a:p>
            </p:txBody>
          </p:sp>
          <p:sp>
            <p:nvSpPr>
              <p:cNvPr id="5" name="矩形 4"/>
              <p:cNvSpPr/>
              <p:nvPr/>
            </p:nvSpPr>
            <p:spPr>
              <a:xfrm>
                <a:off x="363538" y="3530600"/>
                <a:ext cx="641350" cy="285750"/>
              </a:xfrm>
              <a:prstGeom prst="rect">
                <a:avLst/>
              </a:prstGeom>
              <a:noFill/>
              <a:ln w="12700" cap="flat" cmpd="sng" algn="ctr">
                <a:solidFill>
                  <a:sysClr val="windowText" lastClr="000000"/>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790" b="0" i="0" u="none" strike="noStrike" kern="0" cap="none" spc="0" normalizeH="0" baseline="0" noProof="0" dirty="0">
                    <a:ln>
                      <a:noFill/>
                    </a:ln>
                    <a:solidFill>
                      <a:prstClr val="black"/>
                    </a:solidFill>
                    <a:effectLst/>
                    <a:uLnTx/>
                    <a:uFillTx/>
                    <a:latin typeface="宋体" panose="02010600030101010101" pitchFamily="2" charset="-122"/>
                    <a:ea typeface="等线" pitchFamily="2" charset="-122"/>
                    <a:cs typeface="+mn-cs"/>
                  </a:rPr>
                  <a:t>放射源模型参数</a:t>
                </a:r>
              </a:p>
            </p:txBody>
          </p:sp>
          <p:sp>
            <p:nvSpPr>
              <p:cNvPr id="6" name="矩形 5"/>
              <p:cNvSpPr/>
              <p:nvPr/>
            </p:nvSpPr>
            <p:spPr>
              <a:xfrm>
                <a:off x="349250" y="3978275"/>
                <a:ext cx="650875" cy="290513"/>
              </a:xfrm>
              <a:prstGeom prst="rect">
                <a:avLst/>
              </a:prstGeom>
              <a:noFill/>
              <a:ln w="12700" cap="flat" cmpd="sng" algn="ctr">
                <a:solidFill>
                  <a:sysClr val="windowText" lastClr="000000"/>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790" b="0" i="0" u="none" strike="noStrike" kern="0" cap="none" spc="0" normalizeH="0" baseline="0" noProof="0" dirty="0">
                    <a:ln>
                      <a:noFill/>
                    </a:ln>
                    <a:solidFill>
                      <a:prstClr val="black"/>
                    </a:solidFill>
                    <a:effectLst/>
                    <a:uLnTx/>
                    <a:uFillTx/>
                    <a:latin typeface="宋体" panose="02010600030101010101" pitchFamily="2" charset="-122"/>
                    <a:ea typeface="等线" pitchFamily="2" charset="-122"/>
                    <a:cs typeface="+mn-cs"/>
                  </a:rPr>
                  <a:t>探测器模型参数</a:t>
                </a:r>
              </a:p>
            </p:txBody>
          </p:sp>
          <p:sp>
            <p:nvSpPr>
              <p:cNvPr id="7" name="矩形 6"/>
              <p:cNvSpPr/>
              <p:nvPr/>
            </p:nvSpPr>
            <p:spPr>
              <a:xfrm>
                <a:off x="338138" y="4406900"/>
                <a:ext cx="661987" cy="280988"/>
              </a:xfrm>
              <a:prstGeom prst="rect">
                <a:avLst/>
              </a:prstGeom>
              <a:noFill/>
              <a:ln w="12700" cap="flat" cmpd="sng" algn="ctr">
                <a:solidFill>
                  <a:sysClr val="windowText" lastClr="000000"/>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790" b="0" i="0" u="none" strike="noStrike" kern="0" cap="none" spc="0" normalizeH="0" baseline="0" noProof="0" dirty="0">
                    <a:ln>
                      <a:noFill/>
                    </a:ln>
                    <a:solidFill>
                      <a:prstClr val="black"/>
                    </a:solidFill>
                    <a:effectLst/>
                    <a:uLnTx/>
                    <a:uFillTx/>
                    <a:latin typeface="宋体" panose="02010600030101010101" pitchFamily="2" charset="-122"/>
                    <a:ea typeface="等线" pitchFamily="2" charset="-122"/>
                    <a:cs typeface="+mn-cs"/>
                  </a:rPr>
                  <a:t>实验模型</a:t>
                </a:r>
                <a:endParaRPr kumimoji="0" lang="en-US" altLang="zh-CN" sz="790" b="0" i="0" u="none" strike="noStrike" kern="0" cap="none" spc="0" normalizeH="0" baseline="0" noProof="0" dirty="0">
                  <a:ln>
                    <a:noFill/>
                  </a:ln>
                  <a:solidFill>
                    <a:prstClr val="black"/>
                  </a:solidFill>
                  <a:effectLst/>
                  <a:uLnTx/>
                  <a:uFillTx/>
                  <a:latin typeface="宋体" panose="02010600030101010101" pitchFamily="2" charset="-122"/>
                  <a:ea typeface="等线"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790" b="0" i="0" u="none" strike="noStrike" kern="0" cap="none" spc="0" normalizeH="0" baseline="0" noProof="0" dirty="0">
                    <a:ln>
                      <a:noFill/>
                    </a:ln>
                    <a:solidFill>
                      <a:prstClr val="black"/>
                    </a:solidFill>
                    <a:effectLst/>
                    <a:uLnTx/>
                    <a:uFillTx/>
                    <a:latin typeface="宋体" panose="02010600030101010101" pitchFamily="2" charset="-122"/>
                    <a:ea typeface="等线" pitchFamily="2" charset="-122"/>
                    <a:cs typeface="+mn-cs"/>
                  </a:rPr>
                  <a:t>参数</a:t>
                </a:r>
              </a:p>
            </p:txBody>
          </p:sp>
          <p:sp>
            <p:nvSpPr>
              <p:cNvPr id="8" name="矩形 7"/>
              <p:cNvSpPr/>
              <p:nvPr/>
            </p:nvSpPr>
            <p:spPr>
              <a:xfrm>
                <a:off x="1392238" y="4402138"/>
                <a:ext cx="593725" cy="292100"/>
              </a:xfrm>
              <a:prstGeom prst="rect">
                <a:avLst/>
              </a:prstGeom>
              <a:noFill/>
              <a:ln w="12700" cap="flat" cmpd="sng" algn="ctr">
                <a:solidFill>
                  <a:sysClr val="windowText" lastClr="000000"/>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790" b="0" i="0" u="none" strike="noStrike" kern="0" cap="none" spc="0" normalizeH="0" baseline="0" noProof="0" dirty="0">
                    <a:ln>
                      <a:noFill/>
                    </a:ln>
                    <a:solidFill>
                      <a:prstClr val="black"/>
                    </a:solidFill>
                    <a:effectLst/>
                    <a:uLnTx/>
                    <a:uFillTx/>
                    <a:latin typeface="宋体" panose="02010600030101010101" pitchFamily="2" charset="-122"/>
                    <a:ea typeface="等线" pitchFamily="2" charset="-122"/>
                    <a:cs typeface="+mn-cs"/>
                  </a:rPr>
                  <a:t>信号频率模型</a:t>
                </a:r>
              </a:p>
            </p:txBody>
          </p:sp>
          <p:sp>
            <p:nvSpPr>
              <p:cNvPr id="9" name="矩形 8"/>
              <p:cNvSpPr/>
              <p:nvPr/>
            </p:nvSpPr>
            <p:spPr>
              <a:xfrm>
                <a:off x="1406525" y="3968750"/>
                <a:ext cx="585788" cy="292100"/>
              </a:xfrm>
              <a:prstGeom prst="rect">
                <a:avLst/>
              </a:prstGeom>
              <a:noFill/>
              <a:ln w="12700" cap="flat" cmpd="sng" algn="ctr">
                <a:solidFill>
                  <a:sysClr val="windowText" lastClr="000000"/>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790" b="0" i="0" u="none" strike="noStrike" kern="0" cap="none" spc="0" normalizeH="0" baseline="0" noProof="0" dirty="0">
                    <a:ln>
                      <a:noFill/>
                    </a:ln>
                    <a:solidFill>
                      <a:prstClr val="black"/>
                    </a:solidFill>
                    <a:effectLst/>
                    <a:uLnTx/>
                    <a:uFillTx/>
                    <a:latin typeface="宋体" panose="02010600030101010101" pitchFamily="2" charset="-122"/>
                    <a:ea typeface="等线" pitchFamily="2" charset="-122"/>
                    <a:cs typeface="+mn-cs"/>
                  </a:rPr>
                  <a:t>信号波形模型</a:t>
                </a:r>
              </a:p>
            </p:txBody>
          </p:sp>
          <p:sp>
            <p:nvSpPr>
              <p:cNvPr id="10" name="矩形 9"/>
              <p:cNvSpPr/>
              <p:nvPr/>
            </p:nvSpPr>
            <p:spPr>
              <a:xfrm>
                <a:off x="1392238" y="3535363"/>
                <a:ext cx="588962" cy="296862"/>
              </a:xfrm>
              <a:prstGeom prst="rect">
                <a:avLst/>
              </a:prstGeom>
              <a:noFill/>
              <a:ln w="12700" cap="flat" cmpd="sng" algn="ctr">
                <a:solidFill>
                  <a:sysClr val="windowText" lastClr="000000"/>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790" b="0" i="0" u="none" strike="noStrike" kern="0" cap="none" spc="0" normalizeH="0" baseline="0" noProof="0" dirty="0">
                    <a:ln>
                      <a:noFill/>
                    </a:ln>
                    <a:solidFill>
                      <a:prstClr val="black"/>
                    </a:solidFill>
                    <a:effectLst/>
                    <a:uLnTx/>
                    <a:uFillTx/>
                    <a:latin typeface="宋体" panose="02010600030101010101" pitchFamily="2" charset="-122"/>
                    <a:ea typeface="等线" pitchFamily="2" charset="-122"/>
                    <a:cs typeface="+mn-cs"/>
                  </a:rPr>
                  <a:t>信号能谱模型</a:t>
                </a:r>
              </a:p>
            </p:txBody>
          </p:sp>
          <p:sp>
            <p:nvSpPr>
              <p:cNvPr id="11" name="矩形 10"/>
              <p:cNvSpPr/>
              <p:nvPr/>
            </p:nvSpPr>
            <p:spPr>
              <a:xfrm>
                <a:off x="2552700" y="3875088"/>
                <a:ext cx="196850" cy="446087"/>
              </a:xfrm>
              <a:prstGeom prst="rect">
                <a:avLst/>
              </a:prstGeom>
              <a:noFill/>
              <a:ln w="12700" cap="flat" cmpd="sng" algn="ctr">
                <a:solidFill>
                  <a:sysClr val="windowText" lastClr="000000"/>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790" b="0" i="0" u="none" strike="noStrike" kern="0" cap="none" spc="0" normalizeH="0" baseline="0" noProof="0" dirty="0">
                    <a:ln>
                      <a:noFill/>
                    </a:ln>
                    <a:solidFill>
                      <a:prstClr val="black"/>
                    </a:solidFill>
                    <a:effectLst/>
                    <a:uLnTx/>
                    <a:uFillTx/>
                    <a:latin typeface="宋体" panose="02010600030101010101" pitchFamily="2" charset="-122"/>
                    <a:ea typeface="等线" pitchFamily="2" charset="-122"/>
                    <a:cs typeface="+mn-cs"/>
                  </a:rPr>
                  <a:t>单片机</a:t>
                </a:r>
              </a:p>
            </p:txBody>
          </p:sp>
          <p:sp>
            <p:nvSpPr>
              <p:cNvPr id="12" name="矩形 11"/>
              <p:cNvSpPr/>
              <p:nvPr/>
            </p:nvSpPr>
            <p:spPr>
              <a:xfrm>
                <a:off x="3287713" y="3635375"/>
                <a:ext cx="546100" cy="285750"/>
              </a:xfrm>
              <a:prstGeom prst="rect">
                <a:avLst/>
              </a:prstGeom>
              <a:noFill/>
              <a:ln w="12700" cap="flat" cmpd="sng" algn="ctr">
                <a:solidFill>
                  <a:sysClr val="windowText" lastClr="000000"/>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790" b="0" i="0" u="none" strike="noStrike" kern="0" cap="none" spc="0" normalizeH="0" baseline="0" noProof="0" dirty="0">
                    <a:ln>
                      <a:noFill/>
                    </a:ln>
                    <a:solidFill>
                      <a:prstClr val="black"/>
                    </a:solidFill>
                    <a:effectLst/>
                    <a:uLnTx/>
                    <a:uFillTx/>
                    <a:latin typeface="宋体" panose="02010600030101010101" pitchFamily="2" charset="-122"/>
                    <a:ea typeface="等线" pitchFamily="2" charset="-122"/>
                    <a:cs typeface="+mn-cs"/>
                  </a:rPr>
                  <a:t>能量随机数发生器</a:t>
                </a:r>
              </a:p>
            </p:txBody>
          </p:sp>
          <p:sp>
            <p:nvSpPr>
              <p:cNvPr id="13" name="矩形 12"/>
              <p:cNvSpPr/>
              <p:nvPr/>
            </p:nvSpPr>
            <p:spPr>
              <a:xfrm>
                <a:off x="2878138" y="4248150"/>
                <a:ext cx="393700" cy="292100"/>
              </a:xfrm>
              <a:prstGeom prst="rect">
                <a:avLst/>
              </a:prstGeom>
              <a:noFill/>
              <a:ln w="12700" cap="flat" cmpd="sng" algn="ctr">
                <a:solidFill>
                  <a:sysClr val="windowText" lastClr="000000"/>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790" b="0" i="0" u="none" strike="noStrike" kern="0" cap="none" spc="0" normalizeH="0" baseline="0" noProof="0" dirty="0">
                    <a:ln>
                      <a:noFill/>
                    </a:ln>
                    <a:solidFill>
                      <a:prstClr val="black"/>
                    </a:solidFill>
                    <a:effectLst/>
                    <a:uLnTx/>
                    <a:uFillTx/>
                    <a:latin typeface="宋体" panose="02010600030101010101" pitchFamily="2" charset="-122"/>
                    <a:ea typeface="等线" pitchFamily="2" charset="-122"/>
                    <a:cs typeface="+mn-cs"/>
                  </a:rPr>
                  <a:t>波形缓存</a:t>
                </a:r>
              </a:p>
            </p:txBody>
          </p:sp>
          <p:sp>
            <p:nvSpPr>
              <p:cNvPr id="14" name="矩形 13"/>
              <p:cNvSpPr/>
              <p:nvPr/>
            </p:nvSpPr>
            <p:spPr>
              <a:xfrm>
                <a:off x="2867025" y="3635375"/>
                <a:ext cx="385763" cy="285750"/>
              </a:xfrm>
              <a:prstGeom prst="rect">
                <a:avLst/>
              </a:prstGeom>
              <a:noFill/>
              <a:ln w="12700" cap="flat" cmpd="sng" algn="ctr">
                <a:solidFill>
                  <a:sysClr val="windowText" lastClr="000000"/>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790" b="0" i="0" u="none" strike="noStrike" kern="0" cap="none" spc="0" normalizeH="0" baseline="0" noProof="0" dirty="0">
                    <a:ln>
                      <a:noFill/>
                    </a:ln>
                    <a:solidFill>
                      <a:prstClr val="black"/>
                    </a:solidFill>
                    <a:effectLst/>
                    <a:uLnTx/>
                    <a:uFillTx/>
                    <a:latin typeface="宋体" panose="02010600030101010101" pitchFamily="2" charset="-122"/>
                    <a:ea typeface="等线" pitchFamily="2" charset="-122"/>
                    <a:cs typeface="+mn-cs"/>
                  </a:rPr>
                  <a:t>能谱缓存</a:t>
                </a:r>
              </a:p>
            </p:txBody>
          </p:sp>
          <p:sp>
            <p:nvSpPr>
              <p:cNvPr id="15" name="矩形 14"/>
              <p:cNvSpPr/>
              <p:nvPr/>
            </p:nvSpPr>
            <p:spPr>
              <a:xfrm>
                <a:off x="3859213" y="3622675"/>
                <a:ext cx="214312" cy="876300"/>
              </a:xfrm>
              <a:prstGeom prst="rect">
                <a:avLst/>
              </a:prstGeom>
              <a:noFill/>
              <a:ln w="12700" cap="flat" cmpd="sng" algn="ctr">
                <a:solidFill>
                  <a:sysClr val="windowText" lastClr="000000"/>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790" b="0" i="0" u="none" strike="noStrike" kern="0" cap="none" spc="0" normalizeH="0" baseline="0" noProof="0" dirty="0">
                    <a:ln>
                      <a:noFill/>
                    </a:ln>
                    <a:solidFill>
                      <a:prstClr val="black"/>
                    </a:solidFill>
                    <a:effectLst/>
                    <a:uLnTx/>
                    <a:uFillTx/>
                    <a:latin typeface="宋体" panose="02010600030101010101" pitchFamily="2" charset="-122"/>
                    <a:ea typeface="等线" pitchFamily="2" charset="-122"/>
                    <a:cs typeface="+mn-cs"/>
                  </a:rPr>
                  <a:t>堆积</a:t>
                </a:r>
                <a:endParaRPr kumimoji="0" lang="en-US" altLang="zh-CN" sz="790" b="0" i="0" u="none" strike="noStrike" kern="0" cap="none" spc="0" normalizeH="0" baseline="0" noProof="0" dirty="0">
                  <a:ln>
                    <a:noFill/>
                  </a:ln>
                  <a:solidFill>
                    <a:prstClr val="black"/>
                  </a:solidFill>
                  <a:effectLst/>
                  <a:uLnTx/>
                  <a:uFillTx/>
                  <a:latin typeface="宋体" panose="02010600030101010101" pitchFamily="2" charset="-122"/>
                  <a:ea typeface="等线"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790" b="0" i="0" u="none" strike="noStrike" kern="0" cap="none" spc="0" normalizeH="0" baseline="0" noProof="0" dirty="0">
                    <a:ln>
                      <a:noFill/>
                    </a:ln>
                    <a:solidFill>
                      <a:prstClr val="black"/>
                    </a:solidFill>
                    <a:effectLst/>
                    <a:uLnTx/>
                    <a:uFillTx/>
                    <a:latin typeface="宋体" panose="02010600030101010101" pitchFamily="2" charset="-122"/>
                    <a:ea typeface="等线" pitchFamily="2" charset="-122"/>
                    <a:cs typeface="+mn-cs"/>
                  </a:rPr>
                  <a:t>发生器</a:t>
                </a:r>
              </a:p>
            </p:txBody>
          </p:sp>
          <p:sp>
            <p:nvSpPr>
              <p:cNvPr id="16" name="矩形 15"/>
              <p:cNvSpPr/>
              <p:nvPr/>
            </p:nvSpPr>
            <p:spPr>
              <a:xfrm>
                <a:off x="3300413" y="4244975"/>
                <a:ext cx="538162" cy="295275"/>
              </a:xfrm>
              <a:prstGeom prst="rect">
                <a:avLst/>
              </a:prstGeom>
              <a:noFill/>
              <a:ln w="12700" cap="flat" cmpd="sng" algn="ctr">
                <a:solidFill>
                  <a:sysClr val="windowText" lastClr="000000"/>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790" b="0" i="0" u="none" strike="noStrike" kern="0" cap="none" spc="0" normalizeH="0" baseline="0" noProof="0" dirty="0">
                    <a:ln>
                      <a:noFill/>
                    </a:ln>
                    <a:solidFill>
                      <a:prstClr val="black"/>
                    </a:solidFill>
                    <a:effectLst/>
                    <a:uLnTx/>
                    <a:uFillTx/>
                    <a:latin typeface="宋体" panose="02010600030101010101" pitchFamily="2" charset="-122"/>
                    <a:ea typeface="等线" pitchFamily="2" charset="-122"/>
                    <a:cs typeface="+mn-cs"/>
                  </a:rPr>
                  <a:t>时间随机数发生器</a:t>
                </a:r>
              </a:p>
            </p:txBody>
          </p:sp>
          <p:sp>
            <p:nvSpPr>
              <p:cNvPr id="17" name="矩形 16"/>
              <p:cNvSpPr/>
              <p:nvPr/>
            </p:nvSpPr>
            <p:spPr>
              <a:xfrm>
                <a:off x="4298950" y="4152900"/>
                <a:ext cx="398463" cy="320675"/>
              </a:xfrm>
              <a:prstGeom prst="rect">
                <a:avLst/>
              </a:prstGeom>
              <a:noFill/>
              <a:ln w="12700" cap="flat" cmpd="sng" algn="ctr">
                <a:solidFill>
                  <a:sysClr val="windowText" lastClr="000000"/>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790" b="0" i="0" u="none" strike="noStrike" kern="0" cap="none" spc="0" normalizeH="0" baseline="0" noProof="0" dirty="0">
                    <a:ln>
                      <a:noFill/>
                    </a:ln>
                    <a:solidFill>
                      <a:prstClr val="black"/>
                    </a:solidFill>
                    <a:effectLst/>
                    <a:uLnTx/>
                    <a:uFillTx/>
                    <a:latin typeface="宋体" panose="02010600030101010101" pitchFamily="2" charset="-122"/>
                    <a:ea typeface="等线" pitchFamily="2" charset="-122"/>
                    <a:cs typeface="+mn-cs"/>
                  </a:rPr>
                  <a:t>DA</a:t>
                </a: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790" b="0" i="0" u="none" strike="noStrike" kern="0" cap="none" spc="0" normalizeH="0" baseline="0" noProof="0" dirty="0">
                    <a:ln>
                      <a:noFill/>
                    </a:ln>
                    <a:solidFill>
                      <a:prstClr val="black"/>
                    </a:solidFill>
                    <a:effectLst/>
                    <a:uLnTx/>
                    <a:uFillTx/>
                    <a:latin typeface="宋体" panose="02010600030101010101" pitchFamily="2" charset="-122"/>
                    <a:ea typeface="等线" pitchFamily="2" charset="-122"/>
                    <a:cs typeface="+mn-cs"/>
                  </a:rPr>
                  <a:t>模块</a:t>
                </a:r>
                <a:r>
                  <a:rPr kumimoji="0" lang="en-US" altLang="zh-CN" sz="790" b="0" i="0" u="none" strike="noStrike" kern="0" cap="none" spc="0" normalizeH="0" baseline="0" noProof="0" dirty="0">
                    <a:ln>
                      <a:noFill/>
                    </a:ln>
                    <a:solidFill>
                      <a:prstClr val="black"/>
                    </a:solidFill>
                    <a:effectLst/>
                    <a:uLnTx/>
                    <a:uFillTx/>
                    <a:latin typeface="宋体" panose="02010600030101010101" pitchFamily="2" charset="-122"/>
                    <a:ea typeface="等线" pitchFamily="2" charset="-122"/>
                    <a:cs typeface="+mn-cs"/>
                  </a:rPr>
                  <a:t>2</a:t>
                </a:r>
                <a:endParaRPr kumimoji="0" lang="zh-CN" altLang="en-US" sz="790" b="0" i="0" u="none" strike="noStrike" kern="0" cap="none" spc="0" normalizeH="0" baseline="0" noProof="0" dirty="0">
                  <a:ln>
                    <a:noFill/>
                  </a:ln>
                  <a:solidFill>
                    <a:prstClr val="black"/>
                  </a:solidFill>
                  <a:effectLst/>
                  <a:uLnTx/>
                  <a:uFillTx/>
                  <a:latin typeface="宋体" panose="02010600030101010101" pitchFamily="2" charset="-122"/>
                  <a:ea typeface="等线" pitchFamily="2" charset="-122"/>
                  <a:cs typeface="+mn-cs"/>
                </a:endParaRPr>
              </a:p>
            </p:txBody>
          </p:sp>
          <p:sp>
            <p:nvSpPr>
              <p:cNvPr id="18" name="矩形 17"/>
              <p:cNvSpPr/>
              <p:nvPr/>
            </p:nvSpPr>
            <p:spPr>
              <a:xfrm>
                <a:off x="4287838" y="3581400"/>
                <a:ext cx="393700" cy="369888"/>
              </a:xfrm>
              <a:prstGeom prst="rect">
                <a:avLst/>
              </a:prstGeom>
              <a:noFill/>
              <a:ln w="12700" cap="flat" cmpd="sng" algn="ctr">
                <a:solidFill>
                  <a:sysClr val="windowText" lastClr="000000"/>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790" b="0" i="0" u="none" strike="noStrike" kern="0" cap="none" spc="0" normalizeH="0" baseline="0" noProof="0" dirty="0">
                    <a:ln>
                      <a:noFill/>
                    </a:ln>
                    <a:solidFill>
                      <a:prstClr val="black"/>
                    </a:solidFill>
                    <a:effectLst/>
                    <a:uLnTx/>
                    <a:uFillTx/>
                    <a:latin typeface="宋体" panose="02010600030101010101" pitchFamily="2" charset="-122"/>
                    <a:ea typeface="等线" pitchFamily="2" charset="-122"/>
                    <a:cs typeface="+mn-cs"/>
                  </a:rPr>
                  <a:t>DA</a:t>
                </a: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790" b="0" i="0" u="none" strike="noStrike" kern="0" cap="none" spc="0" normalizeH="0" baseline="0" noProof="0" dirty="0">
                    <a:ln>
                      <a:noFill/>
                    </a:ln>
                    <a:solidFill>
                      <a:prstClr val="black"/>
                    </a:solidFill>
                    <a:effectLst/>
                    <a:uLnTx/>
                    <a:uFillTx/>
                    <a:latin typeface="宋体" panose="02010600030101010101" pitchFamily="2" charset="-122"/>
                    <a:ea typeface="等线" pitchFamily="2" charset="-122"/>
                    <a:cs typeface="+mn-cs"/>
                  </a:rPr>
                  <a:t>模块</a:t>
                </a:r>
                <a:r>
                  <a:rPr kumimoji="0" lang="en-US" altLang="zh-CN" sz="790" b="0" i="0" u="none" strike="noStrike" kern="0" cap="none" spc="0" normalizeH="0" baseline="0" noProof="0" dirty="0">
                    <a:ln>
                      <a:noFill/>
                    </a:ln>
                    <a:solidFill>
                      <a:prstClr val="black"/>
                    </a:solidFill>
                    <a:effectLst/>
                    <a:uLnTx/>
                    <a:uFillTx/>
                    <a:latin typeface="宋体" panose="02010600030101010101" pitchFamily="2" charset="-122"/>
                    <a:ea typeface="等线" pitchFamily="2" charset="-122"/>
                    <a:cs typeface="+mn-cs"/>
                  </a:rPr>
                  <a:t>1</a:t>
                </a:r>
                <a:endParaRPr kumimoji="0" lang="zh-CN" altLang="en-US" sz="790" b="0" i="0" u="none" strike="noStrike" kern="0" cap="none" spc="0" normalizeH="0" baseline="0" noProof="0" dirty="0">
                  <a:ln>
                    <a:noFill/>
                  </a:ln>
                  <a:solidFill>
                    <a:prstClr val="black"/>
                  </a:solidFill>
                  <a:effectLst/>
                  <a:uLnTx/>
                  <a:uFillTx/>
                  <a:latin typeface="宋体" panose="02010600030101010101" pitchFamily="2" charset="-122"/>
                  <a:ea typeface="等线" pitchFamily="2" charset="-122"/>
                  <a:cs typeface="+mn-cs"/>
                </a:endParaRPr>
              </a:p>
            </p:txBody>
          </p:sp>
          <p:cxnSp>
            <p:nvCxnSpPr>
              <p:cNvPr id="15395" name="直接箭头连接符 18"/>
              <p:cNvCxnSpPr/>
              <p:nvPr/>
            </p:nvCxnSpPr>
            <p:spPr>
              <a:xfrm>
                <a:off x="1014413" y="3582988"/>
                <a:ext cx="371475" cy="0"/>
              </a:xfrm>
              <a:prstGeom prst="straightConnector1">
                <a:avLst/>
              </a:prstGeom>
              <a:ln w="28575" cap="flat" cmpd="sng">
                <a:solidFill>
                  <a:srgbClr val="00B050"/>
                </a:solidFill>
                <a:prstDash val="solid"/>
                <a:miter/>
                <a:headEnd type="none" w="med" len="med"/>
                <a:tailEnd type="triangle" w="med" len="med"/>
              </a:ln>
            </p:spPr>
          </p:cxnSp>
          <p:cxnSp>
            <p:nvCxnSpPr>
              <p:cNvPr id="15396" name="肘形连接符 19"/>
              <p:cNvCxnSpPr/>
              <p:nvPr/>
            </p:nvCxnSpPr>
            <p:spPr>
              <a:xfrm flipV="1">
                <a:off x="1000125" y="3651250"/>
                <a:ext cx="392113" cy="365125"/>
              </a:xfrm>
              <a:prstGeom prst="bentConnector3">
                <a:avLst>
                  <a:gd name="adj1" fmla="val 32986"/>
                </a:avLst>
              </a:prstGeom>
              <a:ln w="28575" cap="flat" cmpd="sng">
                <a:solidFill>
                  <a:srgbClr val="00B050"/>
                </a:solidFill>
                <a:prstDash val="solid"/>
                <a:miter/>
                <a:headEnd type="none" w="med" len="med"/>
                <a:tailEnd type="triangle" w="med" len="med"/>
              </a:ln>
            </p:spPr>
          </p:cxnSp>
          <p:cxnSp>
            <p:nvCxnSpPr>
              <p:cNvPr id="15397" name="肘形连接符 20"/>
              <p:cNvCxnSpPr/>
              <p:nvPr/>
            </p:nvCxnSpPr>
            <p:spPr>
              <a:xfrm>
                <a:off x="1000125" y="3759200"/>
                <a:ext cx="400050" cy="271463"/>
              </a:xfrm>
              <a:prstGeom prst="bentConnector3">
                <a:avLst>
                  <a:gd name="adj1" fmla="val 65477"/>
                </a:avLst>
              </a:prstGeom>
              <a:ln w="28575" cap="flat" cmpd="sng">
                <a:solidFill>
                  <a:srgbClr val="00B050"/>
                </a:solidFill>
                <a:prstDash val="solid"/>
                <a:miter/>
                <a:headEnd type="none" w="med" len="med"/>
                <a:tailEnd type="triangle" w="med" len="med"/>
              </a:ln>
            </p:spPr>
          </p:cxnSp>
          <p:cxnSp>
            <p:nvCxnSpPr>
              <p:cNvPr id="15398" name="肘形连接符 21"/>
              <p:cNvCxnSpPr/>
              <p:nvPr/>
            </p:nvCxnSpPr>
            <p:spPr>
              <a:xfrm>
                <a:off x="1985963" y="3760788"/>
                <a:ext cx="566737" cy="207962"/>
              </a:xfrm>
              <a:prstGeom prst="bentConnector3">
                <a:avLst>
                  <a:gd name="adj1" fmla="val 9454"/>
                </a:avLst>
              </a:prstGeom>
              <a:ln w="28575" cap="flat" cmpd="sng">
                <a:solidFill>
                  <a:srgbClr val="0070C0"/>
                </a:solidFill>
                <a:prstDash val="solid"/>
                <a:miter/>
                <a:headEnd type="none" w="med" len="med"/>
                <a:tailEnd type="triangle" w="med" len="med"/>
              </a:ln>
            </p:spPr>
          </p:cxnSp>
          <p:cxnSp>
            <p:nvCxnSpPr>
              <p:cNvPr id="15399" name="肘形连接符 22"/>
              <p:cNvCxnSpPr/>
              <p:nvPr/>
            </p:nvCxnSpPr>
            <p:spPr>
              <a:xfrm flipV="1">
                <a:off x="1990725" y="4230688"/>
                <a:ext cx="581025" cy="255587"/>
              </a:xfrm>
              <a:prstGeom prst="bentConnector3">
                <a:avLst>
                  <a:gd name="adj1" fmla="val 10449"/>
                </a:avLst>
              </a:prstGeom>
              <a:ln w="28575" cap="flat" cmpd="sng">
                <a:solidFill>
                  <a:srgbClr val="0070C0"/>
                </a:solidFill>
                <a:prstDash val="solid"/>
                <a:miter/>
                <a:headEnd type="none" w="med" len="med"/>
                <a:tailEnd type="triangle" w="med" len="med"/>
              </a:ln>
            </p:spPr>
          </p:cxnSp>
          <p:cxnSp>
            <p:nvCxnSpPr>
              <p:cNvPr id="15400" name="直接箭头连接符 23"/>
              <p:cNvCxnSpPr/>
              <p:nvPr/>
            </p:nvCxnSpPr>
            <p:spPr>
              <a:xfrm>
                <a:off x="1009650" y="4197350"/>
                <a:ext cx="371475" cy="0"/>
              </a:xfrm>
              <a:prstGeom prst="straightConnector1">
                <a:avLst/>
              </a:prstGeom>
              <a:ln w="28575" cap="flat" cmpd="sng">
                <a:solidFill>
                  <a:srgbClr val="00B050"/>
                </a:solidFill>
                <a:prstDash val="solid"/>
                <a:miter/>
                <a:headEnd type="none" w="med" len="med"/>
                <a:tailEnd type="triangle" w="med" len="med"/>
              </a:ln>
            </p:spPr>
          </p:cxnSp>
          <p:cxnSp>
            <p:nvCxnSpPr>
              <p:cNvPr id="15401" name="直接箭头连接符 24"/>
              <p:cNvCxnSpPr/>
              <p:nvPr/>
            </p:nvCxnSpPr>
            <p:spPr>
              <a:xfrm>
                <a:off x="1004888" y="4616450"/>
                <a:ext cx="371475" cy="0"/>
              </a:xfrm>
              <a:prstGeom prst="straightConnector1">
                <a:avLst/>
              </a:prstGeom>
              <a:ln w="28575" cap="flat" cmpd="sng">
                <a:solidFill>
                  <a:srgbClr val="00B050"/>
                </a:solidFill>
                <a:prstDash val="solid"/>
                <a:miter/>
                <a:headEnd type="none" w="med" len="med"/>
                <a:tailEnd type="triangle" w="med" len="med"/>
              </a:ln>
            </p:spPr>
          </p:cxnSp>
          <p:cxnSp>
            <p:nvCxnSpPr>
              <p:cNvPr id="15402" name="直接箭头连接符 25"/>
              <p:cNvCxnSpPr/>
              <p:nvPr/>
            </p:nvCxnSpPr>
            <p:spPr>
              <a:xfrm>
                <a:off x="1995488" y="4087813"/>
                <a:ext cx="566737" cy="0"/>
              </a:xfrm>
              <a:prstGeom prst="straightConnector1">
                <a:avLst/>
              </a:prstGeom>
              <a:ln w="28575" cap="flat" cmpd="sng">
                <a:solidFill>
                  <a:srgbClr val="0070C0"/>
                </a:solidFill>
                <a:prstDash val="solid"/>
                <a:miter/>
                <a:headEnd type="none" w="med" len="med"/>
                <a:tailEnd type="triangle" w="med" len="med"/>
              </a:ln>
            </p:spPr>
          </p:cxnSp>
          <p:cxnSp>
            <p:nvCxnSpPr>
              <p:cNvPr id="15403" name="直接连接符 26"/>
              <p:cNvCxnSpPr/>
              <p:nvPr/>
            </p:nvCxnSpPr>
            <p:spPr>
              <a:xfrm flipV="1">
                <a:off x="1000125" y="4478338"/>
                <a:ext cx="185738" cy="1587"/>
              </a:xfrm>
              <a:prstGeom prst="line">
                <a:avLst/>
              </a:prstGeom>
              <a:ln w="28575" cap="flat" cmpd="sng">
                <a:solidFill>
                  <a:srgbClr val="00B050"/>
                </a:solidFill>
                <a:prstDash val="solid"/>
                <a:miter/>
                <a:headEnd type="none" w="med" len="med"/>
                <a:tailEnd type="none" w="med" len="med"/>
              </a:ln>
            </p:spPr>
          </p:cxnSp>
          <p:cxnSp>
            <p:nvCxnSpPr>
              <p:cNvPr id="15404" name="肘形连接符 27"/>
              <p:cNvCxnSpPr/>
              <p:nvPr/>
            </p:nvCxnSpPr>
            <p:spPr>
              <a:xfrm rot="5400000" flipH="1" flipV="1">
                <a:off x="911225" y="3983038"/>
                <a:ext cx="774700" cy="215900"/>
              </a:xfrm>
              <a:prstGeom prst="bentConnector3">
                <a:avLst>
                  <a:gd name="adj1" fmla="val 98542"/>
                </a:avLst>
              </a:prstGeom>
              <a:ln w="28575" cap="flat" cmpd="sng">
                <a:solidFill>
                  <a:srgbClr val="00B050"/>
                </a:solidFill>
                <a:prstDash val="solid"/>
                <a:miter/>
                <a:headEnd type="none" w="med" len="med"/>
                <a:tailEnd type="triangle" w="med" len="med"/>
              </a:ln>
            </p:spPr>
          </p:cxnSp>
          <p:cxnSp>
            <p:nvCxnSpPr>
              <p:cNvPr id="15405" name="肘形连接符 28"/>
              <p:cNvCxnSpPr>
                <a:stCxn id="11" idx="0"/>
                <a:endCxn id="14" idx="1"/>
              </p:cNvCxnSpPr>
              <p:nvPr/>
            </p:nvCxnSpPr>
            <p:spPr>
              <a:xfrm rot="5400000" flipH="1" flipV="1">
                <a:off x="2710656" y="3718719"/>
                <a:ext cx="96838" cy="215900"/>
              </a:xfrm>
              <a:prstGeom prst="bentConnector2">
                <a:avLst/>
              </a:prstGeom>
              <a:ln w="28575" cap="flat" cmpd="sng">
                <a:solidFill>
                  <a:srgbClr val="FF00FF"/>
                </a:solidFill>
                <a:prstDash val="solid"/>
                <a:miter/>
                <a:headEnd type="none" w="med" len="med"/>
                <a:tailEnd type="triangle" w="med" len="med"/>
              </a:ln>
            </p:spPr>
          </p:cxnSp>
          <p:cxnSp>
            <p:nvCxnSpPr>
              <p:cNvPr id="15406" name="肘形连接符 29"/>
              <p:cNvCxnSpPr>
                <a:stCxn id="11" idx="2"/>
                <a:endCxn id="13" idx="1"/>
              </p:cNvCxnSpPr>
              <p:nvPr/>
            </p:nvCxnSpPr>
            <p:spPr>
              <a:xfrm rot="-5400000" flipH="1">
                <a:off x="2728119" y="4244181"/>
                <a:ext cx="73025" cy="227013"/>
              </a:xfrm>
              <a:prstGeom prst="bentConnector2">
                <a:avLst/>
              </a:prstGeom>
              <a:ln w="28575" cap="flat" cmpd="sng">
                <a:solidFill>
                  <a:srgbClr val="FF00FF"/>
                </a:solidFill>
                <a:prstDash val="solid"/>
                <a:miter/>
                <a:headEnd type="none" w="med" len="med"/>
                <a:tailEnd type="triangle" w="med" len="med"/>
              </a:ln>
            </p:spPr>
          </p:cxnSp>
          <p:cxnSp>
            <p:nvCxnSpPr>
              <p:cNvPr id="15407" name="直接箭头连接符 30"/>
              <p:cNvCxnSpPr/>
              <p:nvPr/>
            </p:nvCxnSpPr>
            <p:spPr>
              <a:xfrm>
                <a:off x="4073525" y="3760788"/>
                <a:ext cx="223838" cy="0"/>
              </a:xfrm>
              <a:prstGeom prst="straightConnector1">
                <a:avLst/>
              </a:prstGeom>
              <a:ln w="28575" cap="flat" cmpd="sng">
                <a:solidFill>
                  <a:srgbClr val="FF00FF"/>
                </a:solidFill>
                <a:prstDash val="solid"/>
                <a:miter/>
                <a:headEnd type="none" w="med" len="med"/>
                <a:tailEnd type="triangle" w="med" len="med"/>
              </a:ln>
            </p:spPr>
          </p:cxnSp>
          <p:cxnSp>
            <p:nvCxnSpPr>
              <p:cNvPr id="15408" name="直接箭头连接符 31"/>
              <p:cNvCxnSpPr/>
              <p:nvPr/>
            </p:nvCxnSpPr>
            <p:spPr>
              <a:xfrm>
                <a:off x="4064000" y="4321175"/>
                <a:ext cx="223838" cy="0"/>
              </a:xfrm>
              <a:prstGeom prst="straightConnector1">
                <a:avLst/>
              </a:prstGeom>
              <a:ln w="28575" cap="flat" cmpd="sng">
                <a:solidFill>
                  <a:srgbClr val="FF00FF"/>
                </a:solidFill>
                <a:prstDash val="solid"/>
                <a:miter/>
                <a:headEnd type="none" w="med" len="med"/>
                <a:tailEnd type="triangle" w="med" len="med"/>
              </a:ln>
            </p:spPr>
          </p:cxnSp>
          <p:sp>
            <p:nvSpPr>
              <p:cNvPr id="33" name="矩形 32"/>
              <p:cNvSpPr/>
              <p:nvPr/>
            </p:nvSpPr>
            <p:spPr>
              <a:xfrm>
                <a:off x="2036763" y="3771900"/>
                <a:ext cx="487362" cy="21272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790" b="0" i="1" u="none" strike="noStrike" kern="1200" cap="none" spc="0" normalizeH="0" baseline="0" noProof="0" dirty="0">
                    <a:ln>
                      <a:noFill/>
                    </a:ln>
                    <a:solidFill>
                      <a:srgbClr val="FF0000"/>
                    </a:solidFill>
                    <a:effectLst/>
                    <a:uLnTx/>
                    <a:uFillTx/>
                    <a:latin typeface="黑体" panose="02010600030101010101" pitchFamily="49" charset="-122"/>
                    <a:ea typeface="黑体" panose="02010600030101010101" pitchFamily="49" charset="-122"/>
                    <a:cs typeface="+mn-cs"/>
                  </a:rPr>
                  <a:t>以太网</a:t>
                </a:r>
              </a:p>
            </p:txBody>
          </p:sp>
          <p:sp>
            <p:nvSpPr>
              <p:cNvPr id="15410" name="矩形 33"/>
              <p:cNvSpPr/>
              <p:nvPr/>
            </p:nvSpPr>
            <p:spPr>
              <a:xfrm>
                <a:off x="742950" y="3030538"/>
                <a:ext cx="646113" cy="276225"/>
              </a:xfrm>
              <a:prstGeom prst="rect">
                <a:avLst/>
              </a:prstGeom>
              <a:noFill/>
              <a:ln w="9525">
                <a:noFill/>
              </a:ln>
            </p:spPr>
            <p:txBody>
              <a:bodyPr wrap="none">
                <a:spAutoFit/>
              </a:bodyPr>
              <a:lstStyle/>
              <a:p>
                <a:r>
                  <a:rPr lang="zh-CN" altLang="en-US" sz="1200" b="1" i="1" dirty="0">
                    <a:solidFill>
                      <a:srgbClr val="FF0000"/>
                    </a:solidFill>
                    <a:latin typeface="黑体" panose="02010600030101010101" pitchFamily="49" charset="-122"/>
                    <a:ea typeface="黑体" panose="02010600030101010101" pitchFamily="49" charset="-122"/>
                  </a:rPr>
                  <a:t>计算机</a:t>
                </a:r>
              </a:p>
            </p:txBody>
          </p:sp>
          <p:sp>
            <p:nvSpPr>
              <p:cNvPr id="15411" name="矩形 34"/>
              <p:cNvSpPr/>
              <p:nvPr/>
            </p:nvSpPr>
            <p:spPr>
              <a:xfrm>
                <a:off x="3340100" y="3014663"/>
                <a:ext cx="646113" cy="277812"/>
              </a:xfrm>
              <a:prstGeom prst="rect">
                <a:avLst/>
              </a:prstGeom>
              <a:noFill/>
              <a:ln w="9525">
                <a:noFill/>
              </a:ln>
            </p:spPr>
            <p:txBody>
              <a:bodyPr wrap="none">
                <a:spAutoFit/>
              </a:bodyPr>
              <a:lstStyle/>
              <a:p>
                <a:r>
                  <a:rPr lang="zh-CN" altLang="en-US" sz="1200" b="1" i="1" dirty="0">
                    <a:solidFill>
                      <a:srgbClr val="FF0000"/>
                    </a:solidFill>
                    <a:latin typeface="黑体" panose="02010600030101010101" pitchFamily="49" charset="-122"/>
                    <a:ea typeface="黑体" panose="02010600030101010101" pitchFamily="49" charset="-122"/>
                  </a:rPr>
                  <a:t>处理器</a:t>
                </a:r>
              </a:p>
            </p:txBody>
          </p:sp>
          <p:sp>
            <p:nvSpPr>
              <p:cNvPr id="15412" name="矩形 35"/>
              <p:cNvSpPr/>
              <p:nvPr/>
            </p:nvSpPr>
            <p:spPr>
              <a:xfrm>
                <a:off x="3287713" y="3313113"/>
                <a:ext cx="493712" cy="276225"/>
              </a:xfrm>
              <a:prstGeom prst="rect">
                <a:avLst/>
              </a:prstGeom>
              <a:noFill/>
              <a:ln w="9525">
                <a:noFill/>
              </a:ln>
            </p:spPr>
            <p:txBody>
              <a:bodyPr wrap="none">
                <a:spAutoFit/>
              </a:bodyPr>
              <a:lstStyle/>
              <a:p>
                <a:r>
                  <a:rPr lang="en-US" altLang="zh-CN" sz="1200" b="1" i="1" dirty="0">
                    <a:solidFill>
                      <a:srgbClr val="FF0000"/>
                    </a:solidFill>
                    <a:latin typeface="黑体" panose="02010600030101010101" pitchFamily="49" charset="-122"/>
                    <a:ea typeface="黑体" panose="02010600030101010101" pitchFamily="49" charset="-122"/>
                  </a:rPr>
                  <a:t>FPGA</a:t>
                </a:r>
                <a:endParaRPr lang="zh-CN" altLang="en-US" sz="1200" b="1" i="1" dirty="0">
                  <a:solidFill>
                    <a:srgbClr val="FF0000"/>
                  </a:solidFill>
                  <a:latin typeface="黑体" panose="02010600030101010101" pitchFamily="49" charset="-122"/>
                  <a:ea typeface="黑体" panose="02010600030101010101" pitchFamily="49" charset="-122"/>
                </a:endParaRPr>
              </a:p>
            </p:txBody>
          </p:sp>
          <p:cxnSp>
            <p:nvCxnSpPr>
              <p:cNvPr id="15413" name="直接箭头连接符 36"/>
              <p:cNvCxnSpPr/>
              <p:nvPr/>
            </p:nvCxnSpPr>
            <p:spPr>
              <a:xfrm>
                <a:off x="4686300" y="4305300"/>
                <a:ext cx="228600" cy="0"/>
              </a:xfrm>
              <a:prstGeom prst="straightConnector1">
                <a:avLst/>
              </a:prstGeom>
              <a:ln w="57150" cap="flat" cmpd="sng">
                <a:solidFill>
                  <a:srgbClr val="0000FF"/>
                </a:solidFill>
                <a:prstDash val="solid"/>
                <a:miter/>
                <a:headEnd type="none" w="med" len="med"/>
                <a:tailEnd type="triangle" w="sm" len="sm"/>
              </a:ln>
            </p:spPr>
          </p:cxnSp>
          <p:sp>
            <p:nvSpPr>
              <p:cNvPr id="67" name="矩形 66"/>
              <p:cNvSpPr/>
              <p:nvPr/>
            </p:nvSpPr>
            <p:spPr>
              <a:xfrm>
                <a:off x="4908550" y="3614738"/>
                <a:ext cx="211138" cy="762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790" b="0" i="0" u="none" strike="noStrike" kern="1200" cap="none" spc="0" normalizeH="0" baseline="0" noProof="0" dirty="0">
                    <a:ln>
                      <a:noFill/>
                    </a:ln>
                    <a:solidFill>
                      <a:prstClr val="black"/>
                    </a:solidFill>
                    <a:effectLst/>
                    <a:uLnTx/>
                    <a:uFillTx/>
                    <a:latin typeface="宋体" panose="02010600030101010101" pitchFamily="2" charset="-122"/>
                    <a:ea typeface="+mn-ea"/>
                    <a:cs typeface="+mn-cs"/>
                  </a:rPr>
                  <a:t>信号输出</a:t>
                </a:r>
                <a:endParaRPr kumimoji="0" lang="zh-CN" altLang="en-US" sz="790" b="0" i="0" u="none" strike="noStrike" kern="1200" cap="none" spc="0" normalizeH="0" baseline="0" noProof="0" dirty="0">
                  <a:ln>
                    <a:noFill/>
                  </a:ln>
                  <a:solidFill>
                    <a:prstClr val="black"/>
                  </a:solidFill>
                  <a:effectLst/>
                  <a:uLnTx/>
                  <a:uFillTx/>
                  <a:latin typeface="等线" panose="020F0502020204030204"/>
                  <a:ea typeface="等线" pitchFamily="2" charset="-122"/>
                  <a:cs typeface="+mn-cs"/>
                </a:endParaRPr>
              </a:p>
            </p:txBody>
          </p:sp>
          <p:cxnSp>
            <p:nvCxnSpPr>
              <p:cNvPr id="15415" name="直接箭头连接符 68"/>
              <p:cNvCxnSpPr/>
              <p:nvPr/>
            </p:nvCxnSpPr>
            <p:spPr>
              <a:xfrm>
                <a:off x="4691063" y="3775075"/>
                <a:ext cx="227012" cy="0"/>
              </a:xfrm>
              <a:prstGeom prst="straightConnector1">
                <a:avLst/>
              </a:prstGeom>
              <a:ln w="57150" cap="flat" cmpd="sng">
                <a:solidFill>
                  <a:srgbClr val="0000FF"/>
                </a:solidFill>
                <a:prstDash val="solid"/>
                <a:miter/>
                <a:headEnd type="none" w="med" len="med"/>
                <a:tailEnd type="triangle" w="sm" len="sm"/>
              </a:ln>
            </p:spPr>
          </p:cxnSp>
        </p:grpSp>
      </p:grpSp>
      <p:sp>
        <p:nvSpPr>
          <p:cNvPr id="15363" name="矩形 69"/>
          <p:cNvSpPr/>
          <p:nvPr/>
        </p:nvSpPr>
        <p:spPr>
          <a:xfrm>
            <a:off x="1055688" y="923925"/>
            <a:ext cx="2973387" cy="369888"/>
          </a:xfrm>
          <a:prstGeom prst="rect">
            <a:avLst/>
          </a:prstGeom>
          <a:noFill/>
          <a:ln w="9525">
            <a:noFill/>
          </a:ln>
        </p:spPr>
        <p:txBody>
          <a:bodyPr wrap="none">
            <a:spAutoFit/>
          </a:bodyPr>
          <a:lstStyle/>
          <a:p>
            <a:r>
              <a:rPr lang="zh-CN" altLang="zh-CN" b="1" dirty="0">
                <a:latin typeface="Times New Roman" panose="02020603050405020304" pitchFamily="18" charset="0"/>
                <a:cs typeface="Times New Roman" panose="02020603050405020304" pitchFamily="18" charset="0"/>
              </a:rPr>
              <a:t>常用虚拟核物理实验仪器库</a:t>
            </a:r>
            <a:endParaRPr lang="zh-CN" altLang="en-US" b="1" dirty="0">
              <a:latin typeface="Arial" panose="020B0604020202020204" pitchFamily="34" charset="0"/>
            </a:endParaRPr>
          </a:p>
        </p:txBody>
      </p:sp>
      <p:sp>
        <p:nvSpPr>
          <p:cNvPr id="15364" name="矩形 70"/>
          <p:cNvSpPr/>
          <p:nvPr/>
        </p:nvSpPr>
        <p:spPr>
          <a:xfrm>
            <a:off x="6148388" y="923925"/>
            <a:ext cx="2044700" cy="369888"/>
          </a:xfrm>
          <a:prstGeom prst="rect">
            <a:avLst/>
          </a:prstGeom>
          <a:noFill/>
          <a:ln w="9525">
            <a:noFill/>
          </a:ln>
        </p:spPr>
        <p:txBody>
          <a:bodyPr wrap="none">
            <a:spAutoFit/>
          </a:bodyPr>
          <a:lstStyle/>
          <a:p>
            <a:r>
              <a:rPr lang="zh-CN" altLang="zh-CN" b="1" dirty="0">
                <a:latin typeface="Times New Roman" panose="02020603050405020304" pitchFamily="18" charset="0"/>
                <a:cs typeface="Times New Roman" panose="02020603050405020304" pitchFamily="18" charset="0"/>
              </a:rPr>
              <a:t>虚拟仿真控制软件</a:t>
            </a:r>
            <a:endParaRPr lang="zh-CN" altLang="en-US" b="1" dirty="0">
              <a:latin typeface="Arial" panose="020B0604020202020204" pitchFamily="34" charset="0"/>
            </a:endParaRPr>
          </a:p>
        </p:txBody>
      </p:sp>
      <p:grpSp>
        <p:nvGrpSpPr>
          <p:cNvPr id="15365" name="组合 22"/>
          <p:cNvGrpSpPr/>
          <p:nvPr/>
        </p:nvGrpSpPr>
        <p:grpSpPr>
          <a:xfrm>
            <a:off x="5950024" y="1698427"/>
            <a:ext cx="2438400" cy="2306637"/>
            <a:chOff x="6005513" y="2700338"/>
            <a:chExt cx="2438400" cy="2306637"/>
          </a:xfrm>
        </p:grpSpPr>
        <p:sp>
          <p:nvSpPr>
            <p:cNvPr id="73" name="椭圆 72"/>
            <p:cNvSpPr/>
            <p:nvPr/>
          </p:nvSpPr>
          <p:spPr>
            <a:xfrm>
              <a:off x="6005513" y="2700338"/>
              <a:ext cx="2438400" cy="23066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zh-CN" sz="1800" b="1" i="0" u="none" strike="noStrike" kern="1200" cap="none" spc="0" normalizeH="0" baseline="0" noProof="0">
                  <a:ln>
                    <a:noFill/>
                  </a:ln>
                  <a:solidFill>
                    <a:schemeClr val="lt1"/>
                  </a:solidFill>
                  <a:effectLst/>
                  <a:uLnTx/>
                  <a:uFillTx/>
                  <a:latin typeface="Times New Roman" panose="02020603050405020304" pitchFamily="18" charset="0"/>
                  <a:ea typeface="+mn-ea"/>
                  <a:cs typeface="Times New Roman" panose="02020603050405020304" pitchFamily="18" charset="0"/>
                </a:rPr>
                <a:t>虚拟仿</a:t>
              </a: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8" name="椭圆 57"/>
            <p:cNvSpPr/>
            <p:nvPr/>
          </p:nvSpPr>
          <p:spPr>
            <a:xfrm>
              <a:off x="7207250" y="3773488"/>
              <a:ext cx="1036638" cy="10398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050" b="1" i="0" u="none" strike="noStrike" kern="1200" cap="none" spc="0" normalizeH="0" baseline="0" noProof="0" dirty="0">
                  <a:ln>
                    <a:noFill/>
                  </a:ln>
                  <a:solidFill>
                    <a:schemeClr val="lt1"/>
                  </a:solidFill>
                  <a:effectLst/>
                  <a:uLnTx/>
                  <a:uFillTx/>
                  <a:latin typeface="+mn-lt"/>
                  <a:ea typeface="+mn-ea"/>
                  <a:cs typeface="+mn-cs"/>
                </a:rPr>
                <a:t>各功能</a:t>
              </a:r>
              <a:endParaRPr kumimoji="0" lang="en-US" altLang="zh-CN" sz="1050" b="1" i="0" u="none" strike="noStrike" kern="1200" cap="none" spc="0" normalizeH="0" baseline="0" noProof="0" dirty="0">
                <a:ln>
                  <a:noFill/>
                </a:ln>
                <a:solidFill>
                  <a:schemeClr val="lt1"/>
                </a:solidFill>
                <a:effectLst/>
                <a:uLnTx/>
                <a:uFillTx/>
                <a:latin typeface="+mn-lt"/>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050" b="1" i="0" u="none" strike="noStrike" kern="1200" cap="none" spc="0" normalizeH="0" baseline="0" noProof="0" dirty="0">
                  <a:ln>
                    <a:noFill/>
                  </a:ln>
                  <a:solidFill>
                    <a:schemeClr val="lt1"/>
                  </a:solidFill>
                  <a:effectLst/>
                  <a:uLnTx/>
                  <a:uFillTx/>
                  <a:latin typeface="+mn-lt"/>
                  <a:ea typeface="+mn-ea"/>
                  <a:cs typeface="+mn-cs"/>
                </a:rPr>
                <a:t>子函数</a:t>
              </a:r>
            </a:p>
          </p:txBody>
        </p:sp>
        <p:sp>
          <p:nvSpPr>
            <p:cNvPr id="56" name="椭圆 55"/>
            <p:cNvSpPr/>
            <p:nvPr/>
          </p:nvSpPr>
          <p:spPr>
            <a:xfrm>
              <a:off x="6310313" y="3800475"/>
              <a:ext cx="1031875" cy="104616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050" b="1" i="0" u="none" strike="noStrike" kern="1200" cap="none" spc="0" normalizeH="0" baseline="0" noProof="0" dirty="0">
                  <a:ln>
                    <a:noFill/>
                  </a:ln>
                  <a:solidFill>
                    <a:schemeClr val="lt1"/>
                  </a:solidFill>
                  <a:effectLst/>
                  <a:uLnTx/>
                  <a:uFillTx/>
                  <a:latin typeface="+mn-lt"/>
                  <a:ea typeface="+mn-ea"/>
                  <a:cs typeface="+mn-cs"/>
                </a:rPr>
                <a:t>各实验模</a:t>
              </a:r>
              <a:endParaRPr kumimoji="0" lang="en-US" altLang="zh-CN" sz="1050" b="1" i="0" u="none" strike="noStrike" kern="1200" cap="none" spc="0" normalizeH="0" baseline="0" noProof="0" dirty="0">
                <a:ln>
                  <a:noFill/>
                </a:ln>
                <a:solidFill>
                  <a:schemeClr val="lt1"/>
                </a:solidFill>
                <a:effectLst/>
                <a:uLnTx/>
                <a:uFillTx/>
                <a:latin typeface="+mn-lt"/>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050" b="1" i="0" u="none" strike="noStrike" kern="1200" cap="none" spc="0" normalizeH="0" baseline="0" noProof="0" dirty="0">
                  <a:ln>
                    <a:noFill/>
                  </a:ln>
                  <a:solidFill>
                    <a:schemeClr val="lt1"/>
                  </a:solidFill>
                  <a:effectLst/>
                  <a:uLnTx/>
                  <a:uFillTx/>
                  <a:latin typeface="+mn-lt"/>
                  <a:ea typeface="+mn-ea"/>
                  <a:cs typeface="+mn-cs"/>
                </a:rPr>
                <a:t>块程序</a:t>
              </a:r>
            </a:p>
          </p:txBody>
        </p:sp>
        <p:sp>
          <p:nvSpPr>
            <p:cNvPr id="59" name="椭圆 58"/>
            <p:cNvSpPr/>
            <p:nvPr/>
          </p:nvSpPr>
          <p:spPr>
            <a:xfrm>
              <a:off x="6711950" y="3052763"/>
              <a:ext cx="1054100" cy="103981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050" b="1" i="0" u="none" strike="noStrike" kern="1200" cap="none" spc="0" normalizeH="0" baseline="0" noProof="0" dirty="0">
                  <a:ln>
                    <a:noFill/>
                  </a:ln>
                  <a:solidFill>
                    <a:schemeClr val="lt1"/>
                  </a:solidFill>
                  <a:effectLst/>
                  <a:uLnTx/>
                  <a:uFillTx/>
                  <a:latin typeface="+mn-lt"/>
                  <a:ea typeface="+mn-ea"/>
                  <a:cs typeface="+mn-cs"/>
                </a:rPr>
                <a:t>主控制</a:t>
              </a:r>
              <a:endParaRPr kumimoji="0" lang="en-US" altLang="zh-CN" sz="1050" b="1" i="0" u="none" strike="noStrike" kern="1200" cap="none" spc="0" normalizeH="0" baseline="0" noProof="0" dirty="0">
                <a:ln>
                  <a:noFill/>
                </a:ln>
                <a:solidFill>
                  <a:schemeClr val="lt1"/>
                </a:solidFill>
                <a:effectLst/>
                <a:uLnTx/>
                <a:uFillTx/>
                <a:latin typeface="+mn-lt"/>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050" b="1" i="0" u="none" strike="noStrike" kern="1200" cap="none" spc="0" normalizeH="0" baseline="0" noProof="0" dirty="0">
                  <a:ln>
                    <a:noFill/>
                  </a:ln>
                  <a:solidFill>
                    <a:schemeClr val="lt1"/>
                  </a:solidFill>
                  <a:effectLst/>
                  <a:uLnTx/>
                  <a:uFillTx/>
                  <a:latin typeface="+mn-lt"/>
                  <a:ea typeface="+mn-ea"/>
                  <a:cs typeface="+mn-cs"/>
                </a:rPr>
                <a:t>程序</a:t>
              </a:r>
            </a:p>
          </p:txBody>
        </p:sp>
        <p:sp>
          <p:nvSpPr>
            <p:cNvPr id="15376" name="矩形 73"/>
            <p:cNvSpPr/>
            <p:nvPr/>
          </p:nvSpPr>
          <p:spPr>
            <a:xfrm>
              <a:off x="6985000" y="2770188"/>
              <a:ext cx="620713" cy="369887"/>
            </a:xfrm>
            <a:prstGeom prst="rect">
              <a:avLst/>
            </a:prstGeom>
            <a:noFill/>
            <a:ln w="9525">
              <a:noFill/>
            </a:ln>
          </p:spPr>
          <p:txBody>
            <a:bodyPr wrap="none">
              <a:spAutoFit/>
            </a:bodyPr>
            <a:lstStyle/>
            <a:p>
              <a:r>
                <a:rPr lang="en-US" altLang="zh-CN" b="1" dirty="0">
                  <a:solidFill>
                    <a:srgbClr val="FF0000"/>
                  </a:solidFill>
                  <a:latin typeface="Arial" panose="020B0604020202020204" pitchFamily="34" charset="0"/>
                </a:rPr>
                <a:t>C++</a:t>
              </a:r>
              <a:endParaRPr lang="zh-CN" altLang="en-US" b="1" dirty="0">
                <a:solidFill>
                  <a:srgbClr val="FF0000"/>
                </a:solidFill>
                <a:latin typeface="Arial" panose="020B0604020202020204" pitchFamily="34" charset="0"/>
              </a:endParaRPr>
            </a:p>
          </p:txBody>
        </p:sp>
      </p:grpSp>
      <p:sp>
        <p:nvSpPr>
          <p:cNvPr id="15366" name="Rectangle 40"/>
          <p:cNvSpPr/>
          <p:nvPr/>
        </p:nvSpPr>
        <p:spPr>
          <a:xfrm>
            <a:off x="2268538" y="193675"/>
            <a:ext cx="4743450" cy="457200"/>
          </a:xfrm>
          <a:prstGeom prst="rect">
            <a:avLst/>
          </a:prstGeom>
          <a:noFill/>
          <a:ln w="9525">
            <a:noFill/>
          </a:ln>
        </p:spPr>
        <p:txBody>
          <a:bodyPr anchor="ctr"/>
          <a:lstStyle/>
          <a:p>
            <a:pPr algn="ctr"/>
            <a:r>
              <a:rPr lang="zh-CN" altLang="en-US" sz="2400" b="1" dirty="0">
                <a:solidFill>
                  <a:srgbClr val="CC0000"/>
                </a:solidFill>
                <a:latin typeface="Arial" panose="020B0604020202020204" pitchFamily="34" charset="0"/>
                <a:ea typeface="黑体" panose="02010600030101010101" pitchFamily="49" charset="-122"/>
              </a:rPr>
              <a:t>二</a:t>
            </a:r>
            <a:r>
              <a:rPr lang="en-US" altLang="zh-CN" sz="2400" b="1" dirty="0">
                <a:solidFill>
                  <a:srgbClr val="CC0000"/>
                </a:solidFill>
                <a:latin typeface="Arial" panose="020B0604020202020204" pitchFamily="34" charset="0"/>
                <a:ea typeface="黑体" panose="02010600030101010101" pitchFamily="49" charset="-122"/>
              </a:rPr>
              <a:t>. </a:t>
            </a:r>
            <a:r>
              <a:rPr lang="zh-CN" altLang="en-US" sz="2400" b="1" dirty="0">
                <a:solidFill>
                  <a:srgbClr val="CC0000"/>
                </a:solidFill>
                <a:latin typeface="Arial" panose="020B0604020202020204" pitchFamily="34" charset="0"/>
                <a:ea typeface="黑体" panose="02010600030101010101" pitchFamily="49" charset="-122"/>
              </a:rPr>
              <a:t>实验方案</a:t>
            </a:r>
          </a:p>
        </p:txBody>
      </p:sp>
      <p:pic>
        <p:nvPicPr>
          <p:cNvPr id="15367" name="图片 23"/>
          <p:cNvPicPr>
            <a:picLocks noChangeAspect="1"/>
          </p:cNvPicPr>
          <p:nvPr/>
        </p:nvPicPr>
        <p:blipFill>
          <a:blip r:embed="rId3" cstate="print"/>
          <a:stretch>
            <a:fillRect/>
          </a:stretch>
        </p:blipFill>
        <p:spPr>
          <a:xfrm>
            <a:off x="5632450" y="4046538"/>
            <a:ext cx="3095625" cy="2008187"/>
          </a:xfrm>
          <a:prstGeom prst="rect">
            <a:avLst/>
          </a:prstGeom>
          <a:noFill/>
          <a:ln w="9525">
            <a:noFill/>
          </a:ln>
        </p:spPr>
      </p:pic>
      <p:pic>
        <p:nvPicPr>
          <p:cNvPr id="15368" name="图片 24"/>
          <p:cNvPicPr>
            <a:picLocks noChangeAspect="1"/>
          </p:cNvPicPr>
          <p:nvPr/>
        </p:nvPicPr>
        <p:blipFill>
          <a:blip r:embed="rId4" cstate="print"/>
          <a:stretch>
            <a:fillRect/>
          </a:stretch>
        </p:blipFill>
        <p:spPr>
          <a:xfrm>
            <a:off x="2827338" y="4071938"/>
            <a:ext cx="2644775" cy="1982787"/>
          </a:xfrm>
          <a:prstGeom prst="rect">
            <a:avLst/>
          </a:prstGeom>
          <a:noFill/>
          <a:ln w="9525">
            <a:noFill/>
          </a:ln>
        </p:spPr>
      </p:pic>
      <p:pic>
        <p:nvPicPr>
          <p:cNvPr id="15369" name="图片 25"/>
          <p:cNvPicPr>
            <a:picLocks noChangeAspect="1"/>
          </p:cNvPicPr>
          <p:nvPr/>
        </p:nvPicPr>
        <p:blipFill>
          <a:blip r:embed="rId5" cstate="print"/>
          <a:stretch>
            <a:fillRect/>
          </a:stretch>
        </p:blipFill>
        <p:spPr>
          <a:xfrm>
            <a:off x="117475" y="4075821"/>
            <a:ext cx="2659063" cy="1978904"/>
          </a:xfrm>
          <a:prstGeom prst="rect">
            <a:avLst/>
          </a:prstGeom>
          <a:noFill/>
          <a:ln w="9525">
            <a:noFill/>
          </a:ln>
        </p:spPr>
      </p:pic>
      <p:sp>
        <p:nvSpPr>
          <p:cNvPr id="15370" name="文本框 26"/>
          <p:cNvSpPr txBox="1"/>
          <p:nvPr/>
        </p:nvSpPr>
        <p:spPr>
          <a:xfrm>
            <a:off x="596900" y="6111875"/>
            <a:ext cx="1512888" cy="369888"/>
          </a:xfrm>
          <a:prstGeom prst="rect">
            <a:avLst/>
          </a:prstGeom>
          <a:noFill/>
          <a:ln w="9525">
            <a:noFill/>
          </a:ln>
        </p:spPr>
        <p:txBody>
          <a:bodyPr>
            <a:spAutoFit/>
          </a:bodyPr>
          <a:lstStyle/>
          <a:p>
            <a:r>
              <a:rPr lang="zh-CN" altLang="en-US" b="1" dirty="0">
                <a:solidFill>
                  <a:srgbClr val="FF0000"/>
                </a:solidFill>
                <a:latin typeface="Arial" panose="020B0604020202020204" pitchFamily="34" charset="0"/>
              </a:rPr>
              <a:t>虚拟放射源</a:t>
            </a:r>
          </a:p>
        </p:txBody>
      </p:sp>
      <p:sp>
        <p:nvSpPr>
          <p:cNvPr id="15371" name="文本框 27"/>
          <p:cNvSpPr txBox="1"/>
          <p:nvPr/>
        </p:nvSpPr>
        <p:spPr>
          <a:xfrm>
            <a:off x="3419475" y="6111875"/>
            <a:ext cx="1108075" cy="369888"/>
          </a:xfrm>
          <a:prstGeom prst="rect">
            <a:avLst/>
          </a:prstGeom>
          <a:noFill/>
          <a:ln w="9525">
            <a:noFill/>
          </a:ln>
        </p:spPr>
        <p:txBody>
          <a:bodyPr wrap="none">
            <a:spAutoFit/>
          </a:bodyPr>
          <a:lstStyle/>
          <a:p>
            <a:r>
              <a:rPr lang="zh-CN" altLang="en-US" b="1" dirty="0">
                <a:solidFill>
                  <a:srgbClr val="FF0000"/>
                </a:solidFill>
                <a:latin typeface="Arial" panose="020B0604020202020204" pitchFamily="34" charset="0"/>
              </a:rPr>
              <a:t>数字多道</a:t>
            </a: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模版1">
  <a:themeElements>
    <a:clrScheme name="模版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模版1">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模版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模版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模版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模版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模版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模版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模版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模版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模版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模版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模版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模版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模版1">
  <a:themeElements>
    <a:clrScheme name="模版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模版1">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模版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模版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模版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模版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模版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模版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模版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模版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模版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模版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模版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模版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Wuda-campus-1</Template>
  <TotalTime>729</TotalTime>
  <Words>1478</Words>
  <Application>Microsoft Office PowerPoint</Application>
  <PresentationFormat>全屏显示(4:3)</PresentationFormat>
  <Paragraphs>202</Paragraphs>
  <Slides>22</Slides>
  <Notes>8</Notes>
  <HiddenSlides>0</HiddenSlides>
  <MMClips>0</MMClips>
  <ScaleCrop>false</ScaleCrop>
  <HeadingPairs>
    <vt:vector size="6" baseType="variant">
      <vt:variant>
        <vt:lpstr>主题</vt:lpstr>
      </vt:variant>
      <vt:variant>
        <vt:i4>2</vt:i4>
      </vt:variant>
      <vt:variant>
        <vt:lpstr>嵌入 OLE 服务器</vt:lpstr>
      </vt:variant>
      <vt:variant>
        <vt:i4>0</vt:i4>
      </vt:variant>
      <vt:variant>
        <vt:lpstr>幻灯片标题</vt:lpstr>
      </vt:variant>
      <vt:variant>
        <vt:i4>22</vt:i4>
      </vt:variant>
    </vt:vector>
  </HeadingPairs>
  <TitlesOfParts>
    <vt:vector size="24" baseType="lpstr">
      <vt:lpstr>模版1</vt:lpstr>
      <vt:lpstr>1_模版1</vt:lpstr>
      <vt:lpstr>幻灯片 1</vt:lpstr>
      <vt:lpstr>幻灯片 2</vt:lpstr>
      <vt:lpstr>幻灯片 3</vt:lpstr>
      <vt:lpstr>国内外现状</vt:lpstr>
      <vt:lpstr>研究目的及意义</vt:lpstr>
      <vt:lpstr>幻灯片 6</vt:lpstr>
      <vt:lpstr>幻灯片 7</vt:lpstr>
      <vt:lpstr>幻灯片 8</vt:lpstr>
      <vt:lpstr>幻灯片 9</vt:lpstr>
      <vt:lpstr>三. 实验教学平台建设</vt:lpstr>
      <vt:lpstr>虚拟放射源及探测系统的研制与开发</vt:lpstr>
      <vt:lpstr>幻灯片 12</vt:lpstr>
      <vt:lpstr>示例1— 能谱测量（137Cs，60Co）</vt:lpstr>
      <vt:lpstr>示例2— 射线的吸收测量</vt:lpstr>
      <vt:lpstr>示例2— 射线的吸收测量能谱</vt:lpstr>
      <vt:lpstr>示例3-核衰变统计规律研究</vt:lpstr>
      <vt:lpstr>泊松分布     高斯分布</vt:lpstr>
      <vt:lpstr>幻灯片 18</vt:lpstr>
      <vt:lpstr>幻灯片 19</vt:lpstr>
      <vt:lpstr>下一步计划</vt:lpstr>
      <vt:lpstr>致谢</vt:lpstr>
      <vt:lpstr>幻灯片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user</dc:creator>
  <cp:lastModifiedBy>Windows 用户</cp:lastModifiedBy>
  <cp:revision>758</cp:revision>
  <dcterms:created xsi:type="dcterms:W3CDTF">2007-02-06T15:42:00Z</dcterms:created>
  <dcterms:modified xsi:type="dcterms:W3CDTF">2018-07-31T03:35:00Z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